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57" r:id="rId4"/>
    <p:sldId id="265" r:id="rId5"/>
    <p:sldId id="274" r:id="rId6"/>
    <p:sldId id="266" r:id="rId7"/>
    <p:sldId id="267" r:id="rId8"/>
    <p:sldId id="268" r:id="rId9"/>
    <p:sldId id="275" r:id="rId10"/>
    <p:sldId id="270" r:id="rId11"/>
    <p:sldId id="271" r:id="rId12"/>
  </p:sldIdLst>
  <p:sldSz cx="12192000" cy="6858000"/>
  <p:notesSz cx="6858000" cy="91170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A00"/>
    <a:srgbClr val="000000"/>
    <a:srgbClr val="663300"/>
    <a:srgbClr val="008000"/>
    <a:srgbClr val="336600"/>
    <a:srgbClr val="97FF97"/>
    <a:srgbClr val="9A3E00"/>
    <a:srgbClr val="FF0000"/>
    <a:srgbClr val="F8F8F8"/>
    <a:srgbClr val="929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i="0">
                <a:latin typeface="Arial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Authority In Religion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i="0">
                <a:latin typeface="Arial" pitchFamily="34" charset="0"/>
              </a:defRPr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i="0">
                <a:latin typeface="Arial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Richie Thetford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i="0">
                <a:latin typeface="Arial" pitchFamily="34" charset="0"/>
              </a:defRPr>
            </a:lvl1pPr>
          </a:lstStyle>
          <a:p>
            <a:fld id="{1761D15F-6F9F-4E9B-919B-36E1234D4A18}" type="slidenum">
              <a:rPr lang="en-US">
                <a:latin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 i="0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Authority In Religion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8" tIns="44824" rIns="89648" bIns="44824" numCol="1" anchor="b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 i="0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Richie Thetford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614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48" tIns="44824" rIns="89648" bIns="44824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 i="0">
                <a:latin typeface="Segoe UI" panose="020B0502040204020203" pitchFamily="34" charset="0"/>
              </a:defRPr>
            </a:lvl1pPr>
          </a:lstStyle>
          <a:p>
            <a:fld id="{7BEFB560-2915-436E-81CC-C316A0CF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Authority In Religion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Richie Thetford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75362" cy="3417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Authority In Religion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Richie Thetford</a:t>
            </a: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75362" cy="34178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Authority In Religion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Richie Thetford</a:t>
            </a: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75362" cy="34178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BDB7E2-6DB2-4A74-BEA5-2C398714E0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7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32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9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1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9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764B-ADD6-4BC6-BCCA-C550178C2C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204F-7647-4CF2-BBD1-C611CA53A2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03632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A0AA83E-2BCD-4550-9E8B-B3B159A158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DBF9-5D15-4472-8960-5EECE08AD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8CE0-E119-4666-985D-1EA3E72277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9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29A4-E080-43EE-A784-1CAA3020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3842-F335-48F0-9B4D-136348F2E7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9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3FD-6B81-4194-9D40-584FC7D75F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4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563E-2FC5-41E6-BA1D-D6E173882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2CDA-0A53-4AE4-8628-F267441919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5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7B52-EABF-4C8E-A09D-9E5F8A7C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F6350D-CDBA-4E74-BB6D-C131C2594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52600" y="3733801"/>
            <a:ext cx="7620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What is used as the standard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in the realm of religion today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8991600" y="3657601"/>
            <a:ext cx="914400" cy="1399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spc="-48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6D364-342D-4625-A93B-40E72838E714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3ACD8-E84C-46CB-809B-61B61D424740}"/>
              </a:ext>
            </a:extLst>
          </p:cNvPr>
          <p:cNvSpPr txBox="1"/>
          <p:nvPr/>
        </p:nvSpPr>
        <p:spPr>
          <a:xfrm>
            <a:off x="2590800" y="2286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3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Authority in Religion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B8490071-7280-4D39-88EB-AA4C4AC7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739825"/>
            <a:ext cx="9525000" cy="584775"/>
          </a:xfrm>
          <a:prstGeom prst="rect">
            <a:avLst/>
          </a:prstGeom>
          <a:solidFill>
            <a:srgbClr val="F23A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06E03F-772E-4E67-8946-904B39DDD9C5}"/>
              </a:ext>
            </a:extLst>
          </p:cNvPr>
          <p:cNvSpPr/>
          <p:nvPr/>
        </p:nvSpPr>
        <p:spPr>
          <a:xfrm>
            <a:off x="2286000" y="2667000"/>
            <a:ext cx="7620000" cy="2514600"/>
          </a:xfrm>
          <a:prstGeom prst="roundRect">
            <a:avLst/>
          </a:prstGeom>
          <a:solidFill>
            <a:srgbClr val="F23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We All Have Freedom of Choice in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8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Religious Matters!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048000" y="1368624"/>
            <a:ext cx="5943600" cy="1222176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286000" y="2829506"/>
            <a:ext cx="7620000" cy="227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 Semibold" panose="020B0702040204020203" pitchFamily="34" charset="0"/>
              </a:rPr>
              <a:t>Rely upon the religion of our fathers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 Semibold" panose="020B0702040204020203" pitchFamily="34" charset="0"/>
              </a:rPr>
              <a:t>Rely upon our conscience as a safe guide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 Semibold" panose="020B0702040204020203" pitchFamily="34" charset="0"/>
              </a:rPr>
              <a:t>Follow the decision of the majority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 Semibold" panose="020B0702040204020203" pitchFamily="34" charset="0"/>
              </a:rPr>
              <a:t>Submit to the creeds of men in religion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 Semibold" panose="020B0702040204020203" pitchFamily="34" charset="0"/>
              </a:rPr>
              <a:t>Accept the Bible as our authority in religion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333500" y="5715000"/>
            <a:ext cx="9525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What is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TRUE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authority?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GOD’S HOLY WORD!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1492985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ea typeface="Roboto Medium" panose="02000000000000000000" pitchFamily="2" charset="0"/>
                <a:cs typeface="Segoe UI Black" panose="020B0A02040204020203" pitchFamily="34" charset="0"/>
              </a:rPr>
              <a:t>WE CAN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65EEB-71A1-4DC7-AD2E-2628A744E99B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184" grpId="0" animBg="1"/>
      <p:bldP spid="5018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0800">
                  <a:noFill/>
                  <a:round/>
                  <a:headEnd/>
                  <a:tailEnd/>
                </a:ln>
                <a:solidFill>
                  <a:srgbClr val="F2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LUKE 6:46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438400" y="3547408"/>
            <a:ext cx="73152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“But why do you call Me</a:t>
            </a:r>
            <a:br>
              <a:rPr lang="en-US" sz="4000" b="1" dirty="0"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'Lord, Lord,' and not do</a:t>
            </a:r>
            <a:br>
              <a:rPr lang="en-US" sz="4000" b="1" dirty="0"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the things which I say?”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596D3-1975-4063-9F8B-3B35A3C6E25B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19305"/>
            <a:ext cx="9677400" cy="4533895"/>
          </a:xfrm>
          <a:effectLst/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Paul learned religion of his fathers was wrong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Galatians 1:13-14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We have been redeemed from our former ways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1 Peter 1:18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E9C7543-E0CA-4C11-B5C4-9919BE5E9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95300"/>
            <a:ext cx="7086600" cy="1257300"/>
          </a:xfrm>
          <a:effectLst/>
        </p:spPr>
        <p:txBody>
          <a:bodyPr/>
          <a:lstStyle/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Rely Upon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Religion of Our Fathers?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B516F9-0265-4A39-99E0-B82166E24A2A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ather-and-son.jpg">
            <a:extLst>
              <a:ext uri="{FF2B5EF4-FFF2-40B4-BE49-F238E27FC236}">
                <a16:creationId xmlns:a16="http://schemas.microsoft.com/office/drawing/2014/main" id="{09A633DC-BB67-47C6-BC21-9045ADBEE9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0" y="1064686"/>
            <a:ext cx="1672281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64AA5-61F7-47AD-9F7B-17E02A166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65701-2699-4A14-9C36-01A53315BAE0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6392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43000" y="5715000"/>
            <a:ext cx="8686800" cy="563434"/>
          </a:xfrm>
          <a:prstGeom prst="rect">
            <a:avLst/>
          </a:prstGeom>
          <a:solidFill>
            <a:srgbClr val="F23A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95300"/>
            <a:ext cx="7086600" cy="1257300"/>
          </a:xfrm>
          <a:effectLst/>
        </p:spPr>
        <p:txBody>
          <a:bodyPr/>
          <a:lstStyle/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Rely Upon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Religion of Our Fathers?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9601200" cy="4038600"/>
          </a:xfrm>
          <a:effectLst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Jews of Jerusalem were wrong in following</a:t>
            </a:r>
            <a:b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 the footsteps of their fathers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7:51-52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Loving parents more than Christ makes one unworthy to follow Him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Matthew 10:34-37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43000" y="5725180"/>
            <a:ext cx="8686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This means that I better do what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 know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is right!</a:t>
            </a:r>
          </a:p>
        </p:txBody>
      </p:sp>
      <p:pic>
        <p:nvPicPr>
          <p:cNvPr id="9" name="Picture 8" descr="father-and-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0" y="1064686"/>
            <a:ext cx="1672281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B375A7-82FD-4D89-8A80-54D26CA8263F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297D3E-FB35-4B10-97BB-1F5703F0DE82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9677400" cy="4258406"/>
          </a:xfrm>
          <a:effectLst/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Solomon warned: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Proverbs 16:25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Many today say</a:t>
            </a:r>
            <a:b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“let your conscience be your guide”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23:1</a:t>
            </a:r>
            <a:endParaRPr lang="en-US" sz="3200" dirty="0">
              <a:solidFill>
                <a:srgbClr val="F23A00"/>
              </a:solidFill>
              <a:latin typeface="Calibri" panose="020F0502020204030204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0830" y="1064688"/>
            <a:ext cx="1084480" cy="1143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AE4C80C-FE1F-4BD7-A80E-B911827B0F80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95300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Rely On Our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Conscience as a Safe Guide?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3D7318-7A6D-4D6F-8074-A66A723748C6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C84E8-4171-4C74-8EB4-A7222814D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84182-170D-4C39-BFFF-D88EAD8EBE83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16FB370-DA48-4C46-8835-458D22A7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715000"/>
            <a:ext cx="8686800" cy="563434"/>
          </a:xfrm>
          <a:prstGeom prst="rect">
            <a:avLst/>
          </a:prstGeom>
          <a:solidFill>
            <a:srgbClr val="F23A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981200"/>
            <a:ext cx="9639300" cy="4648200"/>
          </a:xfrm>
          <a:effectLst/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What did Paul do in “good conscience?”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Galatians 1:13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Paul was honest and sincere when he led the persecution against the church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26:9-11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143000" y="5755214"/>
            <a:ext cx="8686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If Paul’s conscience was wrong – so can ours!</a:t>
            </a:r>
          </a:p>
        </p:txBody>
      </p:sp>
      <p:pic>
        <p:nvPicPr>
          <p:cNvPr id="11" name="Picture 10" descr="man.jpg">
            <a:extLst>
              <a:ext uri="{FF2B5EF4-FFF2-40B4-BE49-F238E27FC236}">
                <a16:creationId xmlns:a16="http://schemas.microsoft.com/office/drawing/2014/main" id="{905C63A7-83B4-4D8F-B169-EB4AD7F496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0830" y="1064688"/>
            <a:ext cx="1084480" cy="1143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E5BE9C1-D9DD-4103-B029-EA8CFD6F530C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3544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Rely On Our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Conscience as a Safe Guide?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A904DC-26B6-4C3F-8ADF-618333D583A0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A40ABE7-98D1-4412-9775-CF2617D62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E83A18-158B-4470-87F5-475460FF1BDB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6846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10515600" cy="4648200"/>
          </a:xfrm>
          <a:effectLst/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majority will be lost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Matthew 7:13-14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God’s way has never been popular with the</a:t>
            </a:r>
            <a:b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majority of the world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4:19-20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Paul’s encouraging words say: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Romans 8:31</a:t>
            </a:r>
          </a:p>
        </p:txBody>
      </p:sp>
      <p:pic>
        <p:nvPicPr>
          <p:cNvPr id="11" name="Picture 10" descr="group-of-people-standing-with-copyspace-481fb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800" y="621204"/>
            <a:ext cx="2057400" cy="174099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DC04773-FE2A-4C98-8BCF-299F022D9F0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3544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Follow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Decision of the Majority?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7D30F-3665-40B5-B09D-5FD1C2F166AB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>
            <a:extLst>
              <a:ext uri="{FF2B5EF4-FFF2-40B4-BE49-F238E27FC236}">
                <a16:creationId xmlns:a16="http://schemas.microsoft.com/office/drawing/2014/main" id="{14DEC452-D217-4898-9C63-0AC49724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08518"/>
            <a:ext cx="6781800" cy="563434"/>
          </a:xfrm>
          <a:prstGeom prst="rect">
            <a:avLst/>
          </a:prstGeom>
          <a:solidFill>
            <a:srgbClr val="F23A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419600" y="5725180"/>
            <a:ext cx="6781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That statement means we 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MUST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obey!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40B8CF-0B3E-4B24-86F2-2754CF41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2406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8B565B-A7B6-4994-9282-13F9BA07D825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599" y="1981199"/>
            <a:ext cx="10515601" cy="4325153"/>
          </a:xfrm>
          <a:effectLst/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No man can direct his own ways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Jeremiah 10:23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When following doctrines and creeds of men,</a:t>
            </a:r>
            <a:b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then one’s religion is in vain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Matthew 15:8-9; 1 Corinthians 2:5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Only the gospel is God’s power to save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Romans 1:16; Galatians 1:8</a:t>
            </a:r>
          </a:p>
        </p:txBody>
      </p:sp>
      <p:pic>
        <p:nvPicPr>
          <p:cNvPr id="11" name="Picture 10" descr="scroll-creeds-illumin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6170" y="630562"/>
            <a:ext cx="1506892" cy="144457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4A39834-C1CB-467A-8E64-80D2B97B9994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3544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Submit to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Creeds of Men?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E594A-28D3-4290-943A-E23DA5B1845E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A7D8347-8B06-49E9-B023-4EEA3CDB3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2A57DF-A8D1-4F0B-A5CB-3040884CE0A2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9677400" cy="3505200"/>
          </a:xfrm>
          <a:effectLst/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Bible is divine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2 Peter 1:21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Every good work that pleases God is</a:t>
            </a:r>
            <a:b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furnished by the Bible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2 Timothy 3:16-17</a:t>
            </a:r>
          </a:p>
        </p:txBody>
      </p:sp>
      <p:pic>
        <p:nvPicPr>
          <p:cNvPr id="9" name="Picture 8" descr="Bibl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911962"/>
            <a:ext cx="1524000" cy="133382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912B770-281D-40A9-B733-49774C9D76B4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3544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Accept Only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Bible as Our Authority?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33F238-536A-4569-A969-F4586B89FD44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15F9C-518A-424F-8A65-9987608AA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991218-2298-42A6-8A93-D1519BE2C9DF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A2737637-A704-4839-9BC1-592A0759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599"/>
            <a:ext cx="8686800" cy="2239835"/>
          </a:xfrm>
          <a:prstGeom prst="rect">
            <a:avLst/>
          </a:prstGeom>
          <a:solidFill>
            <a:srgbClr val="F23A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9677400" cy="2057399"/>
          </a:xfrm>
          <a:effec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Bible is our “road map” to heaven</a:t>
            </a:r>
          </a:p>
          <a:p>
            <a:pPr lvl="1">
              <a:spcAft>
                <a:spcPts val="0"/>
              </a:spcAft>
            </a:pPr>
            <a:r>
              <a:rPr lang="en-US" sz="3200" dirty="0">
                <a:solidFill>
                  <a:srgbClr val="F23A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20:32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Bible is THE standard used in judgment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8686800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“He who rejects Me, and does not receive My words, has that which judges him — the word that I have spoken will judge him in the last day.”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(John 12:48)</a:t>
            </a:r>
          </a:p>
        </p:txBody>
      </p:sp>
      <p:pic>
        <p:nvPicPr>
          <p:cNvPr id="11" name="Picture 10" descr="Bible01.jpg">
            <a:extLst>
              <a:ext uri="{FF2B5EF4-FFF2-40B4-BE49-F238E27FC236}">
                <a16:creationId xmlns:a16="http://schemas.microsoft.com/office/drawing/2014/main" id="{ED5B9A5E-3A43-4128-9D20-334129D74A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911962"/>
            <a:ext cx="1524000" cy="13338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65E0396-A8F3-4DC0-8030-D25242F48E74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3544"/>
            <a:ext cx="7086600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6633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Shall We Accept Only the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23A00"/>
                </a:solidFill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Bible as Our Authority?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074FDA-973D-4638-8500-7AC91D43F4F7}"/>
              </a:ext>
            </a:extLst>
          </p:cNvPr>
          <p:cNvCxnSpPr/>
          <p:nvPr/>
        </p:nvCxnSpPr>
        <p:spPr>
          <a:xfrm>
            <a:off x="990600" y="1828800"/>
            <a:ext cx="8382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6354A0-3043-4CAA-BF17-4BDB20191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70" y="2321987"/>
            <a:ext cx="1651939" cy="3545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764BB4-A7B3-4D8E-A043-3E1CA62FADBB}"/>
              </a:ext>
            </a:extLst>
          </p:cNvPr>
          <p:cNvSpPr txBox="1"/>
          <p:nvPr/>
        </p:nvSpPr>
        <p:spPr>
          <a:xfrm>
            <a:off x="0" y="6553200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62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14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622</TotalTime>
  <Words>753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Segoe UI</vt:lpstr>
      <vt:lpstr>Organic</vt:lpstr>
      <vt:lpstr>PowerPoint Presentation</vt:lpstr>
      <vt:lpstr>Shall We Rely Upon the Religion of Our Fathers?</vt:lpstr>
      <vt:lpstr>Shall We Rely Upon the Religion of Our Fathers?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53</cp:revision>
  <dcterms:created xsi:type="dcterms:W3CDTF">2003-10-15T02:45:47Z</dcterms:created>
  <dcterms:modified xsi:type="dcterms:W3CDTF">2021-12-26T21:51:16Z</dcterms:modified>
</cp:coreProperties>
</file>