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  <p:sldMasterId id="2147483672" r:id="rId2"/>
  </p:sld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2" r:id="rId8"/>
    <p:sldId id="394" r:id="rId9"/>
    <p:sldId id="393" r:id="rId10"/>
    <p:sldId id="263" r:id="rId11"/>
    <p:sldId id="264" r:id="rId12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C3"/>
    <a:srgbClr val="1F374D"/>
    <a:srgbClr val="182B3C"/>
    <a:srgbClr val="305678"/>
    <a:srgbClr val="3C656C"/>
    <a:srgbClr val="69A1AB"/>
    <a:srgbClr val="3E6F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74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61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b="1" dirty="0">
                <a:latin typeface="Inter" panose="020B0502030000000004" pitchFamily="34" charset="0"/>
              </a:rPr>
              <a:t>THE SOLID ROCK	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>
                <a:latin typeface="Inter" panose="020B0502030000000004" pitchFamily="34" charset="0"/>
              </a:rPr>
              <a:t>July 30,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>
                <a:latin typeface="Inter" panose="020B0502030000000004" pitchFamily="34" charset="0"/>
              </a:rPr>
              <a:t>Poudre Valley church of Christ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2891D-0FC5-4AA7-A89F-D7C5E56292E1}" type="slidenum">
              <a:rPr lang="en-US" smtClean="0">
                <a:latin typeface="Inter Medium" panose="020B0602030000000004" pitchFamily="34" charset="0"/>
                <a:ea typeface="Inter Medium" panose="020B0602030000000004" pitchFamily="34" charset="0"/>
              </a:rPr>
              <a:t>‹#›</a:t>
            </a:fld>
            <a:endParaRPr lang="en-US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280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8" y="3956281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9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6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2858" y="744470"/>
            <a:ext cx="1067411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39656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7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086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4396" y="624156"/>
            <a:ext cx="1987933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1" y="624156"/>
            <a:ext cx="7632700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850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Gisha" panose="020B0502040204020203" pitchFamily="34" charset="-79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Gisha" panose="020B0502040204020203" pitchFamily="34" charset="-79"/>
                <a:cs typeface="+mn-cs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Gisha" panose="020B0502040204020203" pitchFamily="34" charset="-79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FBFD9C-42A7-4A82-A10F-763A1064B05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31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6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2"/>
            <a:ext cx="9612971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9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3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3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8151963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53672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6001"/>
            <a:ext cx="4447787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6001"/>
            <a:ext cx="4447787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84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230"/>
            <a:ext cx="4447787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1" y="3305209"/>
            <a:ext cx="4447785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3" y="2349754"/>
            <a:ext cx="4447787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3" y="3305209"/>
            <a:ext cx="4447787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271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607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1067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1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50293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2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1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9523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  <a:latin typeface="Inter" panose="020B0502030000000004" pitchFamily="34" charset="0"/>
              </a:defRPr>
            </a:lvl1pPr>
          </a:lstStyle>
          <a:p>
            <a:fld id="{87DE6118-2437-4B30-8E3C-4D2BE6020583}" type="datetimeFigureOut">
              <a:rPr lang="en-US" smtClean="0"/>
              <a:pPr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5" y="6453386"/>
            <a:ext cx="6280831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  <a:latin typeface="Inter" panose="020B05020300000000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7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  <a:latin typeface="Inter" panose="020B0502030000000004" pitchFamily="34" charset="0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928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Inter" panose="020B0502030000000004" pitchFamily="34" charset="0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Inter" panose="020B0502030000000004" pitchFamily="34" charset="0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Inter" panose="020B0502030000000004" pitchFamily="34" charset="0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Inter" panose="020B0502030000000004" pitchFamily="34" charset="0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Inter" panose="020B0502030000000004" pitchFamily="34" charset="0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Inter" panose="020B0502030000000004" pitchFamily="34" charset="0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216" userDrawn="1">
          <p15:clr>
            <a:srgbClr val="F26B43"/>
          </p15:clr>
        </p15:guide>
        <p15:guide id="2" pos="1248" userDrawn="1">
          <p15:clr>
            <a:srgbClr val="F26B43"/>
          </p15:clr>
        </p15:guide>
        <p15:guide id="3" pos="1152" userDrawn="1">
          <p15:clr>
            <a:srgbClr val="F26B43"/>
          </p15:clr>
        </p15:guide>
        <p15:guide id="11" orient="horz" pos="1368" userDrawn="1">
          <p15:clr>
            <a:srgbClr val="F26B43"/>
          </p15:clr>
        </p15:guide>
        <p15:guide id="12" orient="horz" pos="1440" userDrawn="1">
          <p15:clr>
            <a:srgbClr val="F26B43"/>
          </p15:clr>
        </p15:guide>
        <p15:guide id="13" orient="horz" pos="3696" userDrawn="1">
          <p15:clr>
            <a:srgbClr val="F26B43"/>
          </p15:clr>
        </p15:guide>
        <p15:guide id="14" orient="horz" pos="432" userDrawn="1">
          <p15:clr>
            <a:srgbClr val="F26B43"/>
          </p15:clr>
        </p15:guide>
        <p15:guide id="15" orient="horz" pos="1512" userDrawn="1">
          <p15:clr>
            <a:srgbClr val="F26B43"/>
          </p15:clr>
        </p15:guide>
        <p15:guide id="16" pos="6912" userDrawn="1">
          <p15:clr>
            <a:srgbClr val="F26B43"/>
          </p15:clr>
        </p15:guide>
        <p15:guide id="17" pos="936" userDrawn="1">
          <p15:clr>
            <a:srgbClr val="F26B43"/>
          </p15:clr>
        </p15:guide>
        <p15:guide id="18" pos="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9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Gisha" panose="020B0502040204020203" pitchFamily="34" charset="-79"/>
                <a:cs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ea typeface="ＭＳ Ｐゴシック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Gisha" panose="020B0502040204020203" pitchFamily="34" charset="-79"/>
                <a:cs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ea typeface="ＭＳ Ｐゴシック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Gisha" panose="020B0502040204020203" pitchFamily="34" charset="-79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AE627C4E-E71E-432B-9B54-075C1269A5DD}" type="slidenum">
              <a:rPr lang="en-US" smtClean="0">
                <a:ea typeface="ＭＳ Ｐゴシック" charset="-128"/>
              </a:rPr>
              <a:pPr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508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sha" panose="020B0502040204020203" pitchFamily="34" charset="-79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Gisha" panose="020B0502040204020203" pitchFamily="34" charset="-79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Gisha" panose="020B0502040204020203" pitchFamily="34" charset="-79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Gisha" panose="020B0502040204020203" pitchFamily="34" charset="-79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isha" panose="020B0502040204020203" pitchFamily="34" charset="-79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sha" panose="020B0502040204020203" pitchFamily="34" charset="-79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25793589@N03/4393488902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328" y="1141983"/>
            <a:ext cx="9611670" cy="45542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6537" y="1241570"/>
            <a:ext cx="3005860" cy="2569593"/>
          </a:xfrm>
        </p:spPr>
        <p:txBody>
          <a:bodyPr/>
          <a:lstStyle/>
          <a:p>
            <a:r>
              <a:rPr lang="en-US" dirty="0">
                <a:ea typeface="Noto Sans" panose="020B0502040504020204" pitchFamily="34" charset="0"/>
                <a:cs typeface="Leelawadee UI" panose="020B0502040204020203" pitchFamily="34" charset="-34"/>
              </a:rPr>
              <a:t>The</a:t>
            </a:r>
            <a:br>
              <a:rPr lang="en-US" dirty="0">
                <a:ea typeface="Noto Sans" panose="020B0502040504020204" pitchFamily="34" charset="0"/>
                <a:cs typeface="Leelawadee UI" panose="020B0502040204020203" pitchFamily="34" charset="-34"/>
              </a:rPr>
            </a:br>
            <a:r>
              <a:rPr lang="en-US" dirty="0">
                <a:ea typeface="Noto Sans" panose="020B0502040504020204" pitchFamily="34" charset="0"/>
                <a:cs typeface="Leelawadee UI" panose="020B0502040204020203" pitchFamily="34" charset="-34"/>
              </a:rPr>
              <a:t>Solid </a:t>
            </a:r>
            <a:r>
              <a:rPr lang="en-US" b="1" dirty="0">
                <a:ea typeface="Noto Sans" panose="020B0502040504020204" pitchFamily="34" charset="0"/>
                <a:cs typeface="Leelawadee UI" panose="020B0502040204020203" pitchFamily="34" charset="-34"/>
              </a:rPr>
              <a:t>Rock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5180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			         	          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346061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C3BBD3E-CD85-40D8-A63E-F2C667F4F399}"/>
              </a:ext>
            </a:extLst>
          </p:cNvPr>
          <p:cNvSpPr txBox="1"/>
          <p:nvPr/>
        </p:nvSpPr>
        <p:spPr>
          <a:xfrm>
            <a:off x="0" y="655180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			         	          				            www.thetfordcountry.com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625EDE-0062-402E-B205-92D24B9AEC90}"/>
              </a:ext>
            </a:extLst>
          </p:cNvPr>
          <p:cNvSpPr/>
          <p:nvPr/>
        </p:nvSpPr>
        <p:spPr>
          <a:xfrm>
            <a:off x="2334" y="-1"/>
            <a:ext cx="528505" cy="6551803"/>
          </a:xfrm>
          <a:prstGeom prst="rect">
            <a:avLst/>
          </a:prstGeom>
          <a:solidFill>
            <a:srgbClr val="182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4769FC-8707-4090-BFAE-E4D261F4BD6A}"/>
              </a:ext>
            </a:extLst>
          </p:cNvPr>
          <p:cNvSpPr/>
          <p:nvPr/>
        </p:nvSpPr>
        <p:spPr>
          <a:xfrm>
            <a:off x="684055" y="-1"/>
            <a:ext cx="11505611" cy="1417739"/>
          </a:xfrm>
          <a:prstGeom prst="rect">
            <a:avLst/>
          </a:prstGeom>
          <a:solidFill>
            <a:srgbClr val="69A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91B8F0-1C0C-4530-A3E7-E98AD062AEDD}"/>
              </a:ext>
            </a:extLst>
          </p:cNvPr>
          <p:cNvSpPr txBox="1"/>
          <p:nvPr/>
        </p:nvSpPr>
        <p:spPr>
          <a:xfrm>
            <a:off x="2576840" y="343949"/>
            <a:ext cx="7038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THE SOLID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ROCK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 panose="020B05020300000000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A531701-D623-4CBD-89A6-3BE4DDC44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89" y="117446"/>
            <a:ext cx="1854000" cy="1174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CF25DE6-0A6B-4FEC-85CC-53E5F42DF6A2}"/>
              </a:ext>
            </a:extLst>
          </p:cNvPr>
          <p:cNvSpPr txBox="1"/>
          <p:nvPr/>
        </p:nvSpPr>
        <p:spPr>
          <a:xfrm>
            <a:off x="0" y="1417740"/>
            <a:ext cx="12192000" cy="584775"/>
          </a:xfrm>
          <a:prstGeom prst="rect">
            <a:avLst/>
          </a:prstGeom>
          <a:solidFill>
            <a:srgbClr val="182B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Inter" panose="020B0502030000000004" pitchFamily="34" charset="0"/>
                <a:ea typeface="Noto Sans" panose="020B0502040504020204" pitchFamily="34" charset="0"/>
              </a:rPr>
              <a:t>INVITATION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010735"/>
            <a:ext cx="1218966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3200" dirty="0">
                <a:solidFill>
                  <a:srgbClr val="C00000"/>
                </a:solidFill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</a:rPr>
              <a:t>Invitation Song #</a:t>
            </a:r>
            <a:r>
              <a:rPr lang="en-US" sz="3000" b="1" dirty="0">
                <a:latin typeface="Inter" panose="020B0502030000000004" pitchFamily="34" charset="0"/>
              </a:rPr>
              <a:t>284: </a:t>
            </a:r>
            <a: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  <a:t>“What Will Your Answer Be?”</a:t>
            </a:r>
          </a:p>
          <a:p>
            <a:pPr algn="ctr"/>
            <a:endParaRPr lang="en-US" sz="3000" dirty="0">
              <a:latin typeface="Inter" panose="020B0502030000000004" pitchFamily="34" charset="0"/>
            </a:endParaRPr>
          </a:p>
          <a:p>
            <a:pPr algn="ctr"/>
            <a:r>
              <a:rPr lang="en-US" sz="3000" dirty="0">
                <a:latin typeface="Inter" panose="020B0502030000000004" pitchFamily="34" charset="0"/>
              </a:rPr>
              <a:t>Closing Song #</a:t>
            </a:r>
            <a:r>
              <a:rPr lang="en-US" sz="3000" b="1" dirty="0">
                <a:latin typeface="Inter" panose="020B0502030000000004" pitchFamily="34" charset="0"/>
              </a:rPr>
              <a:t>194: </a:t>
            </a:r>
            <a: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  <a:t>“When We All Get To Heaven”</a:t>
            </a:r>
          </a:p>
          <a:p>
            <a:pPr algn="ctr"/>
            <a:endParaRPr lang="en-US" sz="3000" dirty="0">
              <a:latin typeface="Inter" panose="020B0502030000000004" pitchFamily="34" charset="0"/>
            </a:endParaRPr>
          </a:p>
          <a:p>
            <a:pPr algn="ctr"/>
            <a:r>
              <a:rPr lang="en-US" sz="3000" b="1" dirty="0">
                <a:latin typeface="Inter" panose="020B0502030000000004" pitchFamily="34" charset="0"/>
              </a:rPr>
              <a:t>Closing Prayer</a:t>
            </a:r>
          </a:p>
        </p:txBody>
      </p:sp>
    </p:spTree>
    <p:extLst>
      <p:ext uri="{BB962C8B-B14F-4D97-AF65-F5344CB8AC3E}">
        <p14:creationId xmlns:p14="http://schemas.microsoft.com/office/powerpoint/2010/main" val="41914958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4055" y="-1"/>
            <a:ext cx="11505611" cy="1417739"/>
          </a:xfrm>
          <a:prstGeom prst="rect">
            <a:avLst/>
          </a:prstGeom>
          <a:solidFill>
            <a:srgbClr val="69A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6840" y="343949"/>
            <a:ext cx="7038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THE SOLID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ROCK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 panose="020B05020300000000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89" y="117446"/>
            <a:ext cx="1854000" cy="117445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1417740"/>
            <a:ext cx="12192000" cy="584775"/>
          </a:xfrm>
          <a:prstGeom prst="rect">
            <a:avLst/>
          </a:prstGeom>
          <a:solidFill>
            <a:srgbClr val="182B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Inter" panose="020B0502030000000004" pitchFamily="34" charset="0"/>
                <a:ea typeface="Noto Sans" panose="020B0502040504020204" pitchFamily="34" charset="0"/>
              </a:rPr>
              <a:t>Introduction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334" y="-1"/>
            <a:ext cx="528505" cy="6551803"/>
          </a:xfrm>
          <a:prstGeom prst="rect">
            <a:avLst/>
          </a:prstGeom>
          <a:solidFill>
            <a:srgbClr val="182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273417"/>
            <a:ext cx="1219199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Inter" panose="020B0502030000000004" pitchFamily="34" charset="0"/>
              </a:rPr>
              <a:t>1 Corinthians 10:1-4</a:t>
            </a:r>
            <a:br>
              <a:rPr lang="en-US" sz="2800" dirty="0"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</a:rPr>
              <a:t>363: </a:t>
            </a:r>
            <a: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  <a:t>“He </a:t>
            </a:r>
            <a:r>
              <a:rPr lang="en-US" sz="3000" dirty="0" err="1">
                <a:latin typeface="Inter" panose="020B0502030000000004" pitchFamily="34" charset="0"/>
                <a:ea typeface="Noto Sans" panose="020B0502040504020204" pitchFamily="34" charset="0"/>
              </a:rPr>
              <a:t>Hideth</a:t>
            </a:r>
            <a: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  <a:t> My Soul”</a:t>
            </a:r>
            <a:b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</a:br>
            <a:br>
              <a:rPr lang="en-US" sz="2800" b="1" dirty="0">
                <a:latin typeface="Inter" panose="020B0502030000000004" pitchFamily="34" charset="0"/>
              </a:rPr>
            </a:br>
            <a:r>
              <a:rPr lang="en-US" sz="3200" b="1" dirty="0">
                <a:latin typeface="Inter" panose="020B0502030000000004" pitchFamily="34" charset="0"/>
              </a:rPr>
              <a:t>Opening Prayer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178051-9793-4155-9CE2-6F51CA24ADE1}"/>
              </a:ext>
            </a:extLst>
          </p:cNvPr>
          <p:cNvSpPr txBox="1"/>
          <p:nvPr/>
        </p:nvSpPr>
        <p:spPr>
          <a:xfrm>
            <a:off x="0" y="655180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			         	          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650238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/>
          <p:cNvSpPr/>
          <p:nvPr/>
        </p:nvSpPr>
        <p:spPr>
          <a:xfrm>
            <a:off x="833989" y="2157315"/>
            <a:ext cx="11234695" cy="478172"/>
          </a:xfrm>
          <a:prstGeom prst="roundRect">
            <a:avLst/>
          </a:prstGeom>
          <a:solidFill>
            <a:srgbClr val="93BC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108456"/>
            <a:ext cx="121896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</a:rPr>
              <a:t>378</a:t>
            </a:r>
            <a:r>
              <a:rPr lang="en-US" sz="3000" dirty="0">
                <a:latin typeface="Inter" panose="020B0502030000000004" pitchFamily="34" charset="0"/>
              </a:rPr>
              <a:t>: The Solid Rock (1</a:t>
            </a:r>
            <a:r>
              <a:rPr lang="en-US" sz="3000" baseline="30000" dirty="0">
                <a:latin typeface="Inter" panose="020B0502030000000004" pitchFamily="34" charset="0"/>
              </a:rPr>
              <a:t>st</a:t>
            </a:r>
            <a:r>
              <a:rPr lang="en-US" sz="3000" dirty="0">
                <a:latin typeface="Inter" panose="020B0502030000000004" pitchFamily="34" charset="0"/>
              </a:rPr>
              <a:t> Verse Only)</a:t>
            </a:r>
            <a:br>
              <a:rPr lang="en-US" sz="3000" dirty="0">
                <a:latin typeface="Inter" panose="020B0502030000000004" pitchFamily="34" charset="0"/>
              </a:rPr>
            </a:br>
            <a:br>
              <a:rPr lang="en-US" sz="3200" dirty="0">
                <a:solidFill>
                  <a:srgbClr val="C00000"/>
                </a:solidFill>
                <a:latin typeface="Inter" panose="020B0502030000000004" pitchFamily="34" charset="0"/>
              </a:rPr>
            </a:br>
            <a:r>
              <a:rPr lang="en-US" sz="3200" b="1" dirty="0">
                <a:solidFill>
                  <a:srgbClr val="C00000"/>
                </a:solidFill>
                <a:latin typeface="Inter" panose="020B0502030000000004" pitchFamily="34" charset="0"/>
              </a:rPr>
              <a:t>Matthew 7:21-28</a:t>
            </a:r>
            <a:br>
              <a:rPr lang="en-US" sz="3200" dirty="0"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</a:rPr>
              <a:t>188: </a:t>
            </a:r>
            <a: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  <a:t>“There Stands A Rock”</a:t>
            </a:r>
            <a:b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</a:br>
            <a:br>
              <a:rPr lang="en-US" sz="3200" b="1" dirty="0">
                <a:solidFill>
                  <a:srgbClr val="3C656C"/>
                </a:solidFill>
                <a:latin typeface="Inter" panose="020B0502030000000004" pitchFamily="34" charset="0"/>
              </a:rPr>
            </a:br>
            <a:r>
              <a:rPr lang="en-US" sz="3200" b="1" dirty="0">
                <a:solidFill>
                  <a:srgbClr val="C00000"/>
                </a:solidFill>
                <a:latin typeface="Inter" panose="020B0502030000000004" pitchFamily="34" charset="0"/>
              </a:rPr>
              <a:t>Acts 4:1-12</a:t>
            </a:r>
            <a:br>
              <a:rPr lang="en-US" sz="3200" dirty="0"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</a:rPr>
              <a:t>109: </a:t>
            </a:r>
            <a: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  <a:t>“Higher Ground”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247E7C-1D3D-4DA7-84A9-E2B53169BFA4}"/>
              </a:ext>
            </a:extLst>
          </p:cNvPr>
          <p:cNvSpPr txBox="1"/>
          <p:nvPr/>
        </p:nvSpPr>
        <p:spPr>
          <a:xfrm>
            <a:off x="0" y="655180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			         	          				            www.thetfordcountry.com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89E211-0DF4-4B88-8BD2-3EBAF4C0CB28}"/>
              </a:ext>
            </a:extLst>
          </p:cNvPr>
          <p:cNvSpPr/>
          <p:nvPr/>
        </p:nvSpPr>
        <p:spPr>
          <a:xfrm>
            <a:off x="2334" y="-1"/>
            <a:ext cx="528505" cy="6551803"/>
          </a:xfrm>
          <a:prstGeom prst="rect">
            <a:avLst/>
          </a:prstGeom>
          <a:solidFill>
            <a:srgbClr val="182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35FDF9-DFFD-4C2B-A43A-E9A472C6A813}"/>
              </a:ext>
            </a:extLst>
          </p:cNvPr>
          <p:cNvSpPr/>
          <p:nvPr/>
        </p:nvSpPr>
        <p:spPr>
          <a:xfrm>
            <a:off x="684055" y="-1"/>
            <a:ext cx="11505611" cy="1417739"/>
          </a:xfrm>
          <a:prstGeom prst="rect">
            <a:avLst/>
          </a:prstGeom>
          <a:solidFill>
            <a:srgbClr val="69A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1A8A12-B6AB-4500-B639-853C132CE658}"/>
              </a:ext>
            </a:extLst>
          </p:cNvPr>
          <p:cNvSpPr txBox="1"/>
          <p:nvPr/>
        </p:nvSpPr>
        <p:spPr>
          <a:xfrm>
            <a:off x="2576840" y="343949"/>
            <a:ext cx="7038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THE SOLID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ROCK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 panose="020B05020300000000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58DAFA2-994D-42BD-BD35-02354D315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89" y="117446"/>
            <a:ext cx="1854000" cy="1174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CE59112-C1CE-4920-9E17-C25FC21017E5}"/>
              </a:ext>
            </a:extLst>
          </p:cNvPr>
          <p:cNvSpPr txBox="1"/>
          <p:nvPr/>
        </p:nvSpPr>
        <p:spPr>
          <a:xfrm>
            <a:off x="0" y="1417740"/>
            <a:ext cx="12192000" cy="584775"/>
          </a:xfrm>
          <a:prstGeom prst="rect">
            <a:avLst/>
          </a:prstGeom>
          <a:solidFill>
            <a:srgbClr val="182B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Inter" panose="020B0502030000000004" pitchFamily="34" charset="0"/>
                <a:ea typeface="Noto Sans" panose="020B0502040504020204" pitchFamily="34" charset="0"/>
              </a:rPr>
              <a:t>My Hope Is Built on Nothing Less</a:t>
            </a:r>
          </a:p>
        </p:txBody>
      </p:sp>
    </p:spTree>
    <p:extLst>
      <p:ext uri="{BB962C8B-B14F-4D97-AF65-F5344CB8AC3E}">
        <p14:creationId xmlns:p14="http://schemas.microsoft.com/office/powerpoint/2010/main" val="3661320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942D664-7FC9-4408-A96F-CF46ACE8E2D1}"/>
              </a:ext>
            </a:extLst>
          </p:cNvPr>
          <p:cNvSpPr txBox="1"/>
          <p:nvPr/>
        </p:nvSpPr>
        <p:spPr>
          <a:xfrm>
            <a:off x="0" y="655180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			         	          				            www.thetfordcountry.com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62DE3-08B3-42A1-BEF6-41FCE9E1CFC1}"/>
              </a:ext>
            </a:extLst>
          </p:cNvPr>
          <p:cNvSpPr/>
          <p:nvPr/>
        </p:nvSpPr>
        <p:spPr>
          <a:xfrm>
            <a:off x="2334" y="-1"/>
            <a:ext cx="528505" cy="6551803"/>
          </a:xfrm>
          <a:prstGeom prst="rect">
            <a:avLst/>
          </a:prstGeom>
          <a:solidFill>
            <a:srgbClr val="182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952576-FF24-432B-887E-F286473724E7}"/>
              </a:ext>
            </a:extLst>
          </p:cNvPr>
          <p:cNvSpPr/>
          <p:nvPr/>
        </p:nvSpPr>
        <p:spPr>
          <a:xfrm>
            <a:off x="684055" y="-1"/>
            <a:ext cx="11505611" cy="1417739"/>
          </a:xfrm>
          <a:prstGeom prst="rect">
            <a:avLst/>
          </a:prstGeom>
          <a:solidFill>
            <a:srgbClr val="69A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B0320F-FAE7-4FD1-A5F7-A0A6FF4CAAB2}"/>
              </a:ext>
            </a:extLst>
          </p:cNvPr>
          <p:cNvSpPr txBox="1"/>
          <p:nvPr/>
        </p:nvSpPr>
        <p:spPr>
          <a:xfrm>
            <a:off x="2576840" y="343949"/>
            <a:ext cx="7038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THE SOLID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ROCK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 panose="020B05020300000000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C30DE10-575B-4E54-8728-B1A67F475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89" y="117446"/>
            <a:ext cx="1854000" cy="1174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7FA6FDF-3327-46CA-871F-624CDED1772D}"/>
              </a:ext>
            </a:extLst>
          </p:cNvPr>
          <p:cNvSpPr txBox="1"/>
          <p:nvPr/>
        </p:nvSpPr>
        <p:spPr>
          <a:xfrm>
            <a:off x="0" y="1417740"/>
            <a:ext cx="12192000" cy="584775"/>
          </a:xfrm>
          <a:prstGeom prst="rect">
            <a:avLst/>
          </a:prstGeom>
          <a:solidFill>
            <a:srgbClr val="182B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Inter" panose="020B0502030000000004" pitchFamily="34" charset="0"/>
                <a:ea typeface="Noto Sans" panose="020B0502040504020204" pitchFamily="34" charset="0"/>
              </a:rPr>
              <a:t>I Rest On His Unchanging Grace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0FFCE72-E17B-4972-8259-8C6142A97194}"/>
              </a:ext>
            </a:extLst>
          </p:cNvPr>
          <p:cNvSpPr/>
          <p:nvPr/>
        </p:nvSpPr>
        <p:spPr>
          <a:xfrm>
            <a:off x="833989" y="2157315"/>
            <a:ext cx="11234695" cy="478172"/>
          </a:xfrm>
          <a:prstGeom prst="roundRect">
            <a:avLst/>
          </a:prstGeom>
          <a:solidFill>
            <a:srgbClr val="93BC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101477"/>
            <a:ext cx="12192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</a:rPr>
              <a:t>378</a:t>
            </a:r>
            <a:r>
              <a:rPr lang="en-US" sz="3000" dirty="0">
                <a:latin typeface="Inter" panose="020B0502030000000004" pitchFamily="34" charset="0"/>
              </a:rPr>
              <a:t>: The Solid Rock (2</a:t>
            </a:r>
            <a:r>
              <a:rPr lang="en-US" sz="3000" baseline="30000" dirty="0">
                <a:latin typeface="Inter" panose="020B0502030000000004" pitchFamily="34" charset="0"/>
              </a:rPr>
              <a:t>nd </a:t>
            </a:r>
            <a:r>
              <a:rPr lang="en-US" sz="3000" dirty="0">
                <a:latin typeface="Inter" panose="020B0502030000000004" pitchFamily="34" charset="0"/>
              </a:rPr>
              <a:t>Verse Only)</a:t>
            </a:r>
            <a:br>
              <a:rPr lang="en-US" sz="3000" dirty="0">
                <a:latin typeface="Inter" panose="020B0502030000000004" pitchFamily="34" charset="0"/>
              </a:rPr>
            </a:br>
            <a:br>
              <a:rPr lang="en-US" sz="3000" dirty="0">
                <a:solidFill>
                  <a:srgbClr val="C00000"/>
                </a:solidFill>
                <a:latin typeface="Inter" panose="020B0502030000000004" pitchFamily="34" charset="0"/>
              </a:rPr>
            </a:br>
            <a:r>
              <a:rPr lang="en-US" sz="3200" b="1" dirty="0">
                <a:solidFill>
                  <a:srgbClr val="C00000"/>
                </a:solidFill>
                <a:latin typeface="Inter" panose="020B0502030000000004" pitchFamily="34" charset="0"/>
              </a:rPr>
              <a:t>Titus 2:11-14</a:t>
            </a:r>
            <a:br>
              <a:rPr lang="en-US" sz="3000" dirty="0"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420: </a:t>
            </a: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“O Thou Fount Of Every Blessing”</a:t>
            </a:r>
            <a:b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</a:br>
            <a:br>
              <a:rPr lang="en-US" sz="3000" b="1" dirty="0">
                <a:solidFill>
                  <a:srgbClr val="3C656C"/>
                </a:solidFill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200" b="1" dirty="0">
                <a:solidFill>
                  <a:srgbClr val="C00000"/>
                </a:solidFill>
                <a:latin typeface="Inter" panose="020B0502030000000004" pitchFamily="34" charset="0"/>
              </a:rPr>
              <a:t>Romans 5:6-8; Philippians 2:5-11; Mark 16:15-16</a:t>
            </a:r>
            <a:br>
              <a:rPr lang="en-US" sz="3000" dirty="0"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</a:rPr>
              <a:t>164: </a:t>
            </a:r>
            <a: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  <a:t>“The Depth Of God’s Love”</a:t>
            </a:r>
          </a:p>
        </p:txBody>
      </p:sp>
    </p:spTree>
    <p:extLst>
      <p:ext uri="{BB962C8B-B14F-4D97-AF65-F5344CB8AC3E}">
        <p14:creationId xmlns:p14="http://schemas.microsoft.com/office/powerpoint/2010/main" val="1823189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9894891-160B-47F7-84B6-4627A2E7F540}"/>
              </a:ext>
            </a:extLst>
          </p:cNvPr>
          <p:cNvSpPr txBox="1"/>
          <p:nvPr/>
        </p:nvSpPr>
        <p:spPr>
          <a:xfrm>
            <a:off x="0" y="655180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			         	          				            www.thetfordcountry.com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C46C98-B450-41E6-B747-6D6EDCEEC202}"/>
              </a:ext>
            </a:extLst>
          </p:cNvPr>
          <p:cNvSpPr/>
          <p:nvPr/>
        </p:nvSpPr>
        <p:spPr>
          <a:xfrm>
            <a:off x="2334" y="-1"/>
            <a:ext cx="528505" cy="6551803"/>
          </a:xfrm>
          <a:prstGeom prst="rect">
            <a:avLst/>
          </a:prstGeom>
          <a:solidFill>
            <a:srgbClr val="182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ADB81E0-13B3-47FE-A7C5-FBFDC8F6BCB1}"/>
              </a:ext>
            </a:extLst>
          </p:cNvPr>
          <p:cNvSpPr/>
          <p:nvPr/>
        </p:nvSpPr>
        <p:spPr>
          <a:xfrm>
            <a:off x="684055" y="-1"/>
            <a:ext cx="11505611" cy="1417739"/>
          </a:xfrm>
          <a:prstGeom prst="rect">
            <a:avLst/>
          </a:prstGeom>
          <a:solidFill>
            <a:srgbClr val="69A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CB8A08-2089-48D2-9FD9-92C46883ACDB}"/>
              </a:ext>
            </a:extLst>
          </p:cNvPr>
          <p:cNvSpPr txBox="1"/>
          <p:nvPr/>
        </p:nvSpPr>
        <p:spPr>
          <a:xfrm>
            <a:off x="2576840" y="343949"/>
            <a:ext cx="7038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THE SOLID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ROCK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 panose="020B05020300000000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8CF1160-DF0E-43BA-AE7D-705972493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89" y="117446"/>
            <a:ext cx="1854000" cy="1174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1C64B71-1BE7-47FF-A68A-480D26907440}"/>
              </a:ext>
            </a:extLst>
          </p:cNvPr>
          <p:cNvSpPr txBox="1"/>
          <p:nvPr/>
        </p:nvSpPr>
        <p:spPr>
          <a:xfrm>
            <a:off x="0" y="1417740"/>
            <a:ext cx="12192000" cy="584775"/>
          </a:xfrm>
          <a:prstGeom prst="rect">
            <a:avLst/>
          </a:prstGeom>
          <a:solidFill>
            <a:srgbClr val="182B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Inter" panose="020B0502030000000004" pitchFamily="34" charset="0"/>
                <a:ea typeface="Noto Sans" panose="020B0502040504020204" pitchFamily="34" charset="0"/>
              </a:rPr>
              <a:t>His Oath, His Covenant, His Blood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92C0607-4AE9-4773-AB37-0D53695522D9}"/>
              </a:ext>
            </a:extLst>
          </p:cNvPr>
          <p:cNvSpPr/>
          <p:nvPr/>
        </p:nvSpPr>
        <p:spPr>
          <a:xfrm>
            <a:off x="833989" y="2157315"/>
            <a:ext cx="11234695" cy="478172"/>
          </a:xfrm>
          <a:prstGeom prst="roundRect">
            <a:avLst/>
          </a:prstGeom>
          <a:solidFill>
            <a:srgbClr val="93BC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108458"/>
            <a:ext cx="1219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</a:rPr>
              <a:t>378</a:t>
            </a:r>
            <a:r>
              <a:rPr lang="en-US" sz="3000" dirty="0">
                <a:latin typeface="Inter" panose="020B0502030000000004" pitchFamily="34" charset="0"/>
              </a:rPr>
              <a:t>: The Solid Rock (3</a:t>
            </a:r>
            <a:r>
              <a:rPr lang="en-US" sz="3000" baseline="30000" dirty="0">
                <a:latin typeface="Inter" panose="020B0502030000000004" pitchFamily="34" charset="0"/>
              </a:rPr>
              <a:t>rd </a:t>
            </a:r>
            <a:r>
              <a:rPr lang="en-US" sz="3000" dirty="0">
                <a:latin typeface="Inter" panose="020B0502030000000004" pitchFamily="34" charset="0"/>
              </a:rPr>
              <a:t>Verse Only)</a:t>
            </a:r>
            <a:br>
              <a:rPr lang="en-US" sz="3000" dirty="0">
                <a:latin typeface="Inter" panose="020B0502030000000004" pitchFamily="34" charset="0"/>
              </a:rPr>
            </a:br>
            <a:br>
              <a:rPr lang="en-US" sz="3000" dirty="0">
                <a:solidFill>
                  <a:srgbClr val="C00000"/>
                </a:solidFill>
                <a:latin typeface="Inter" panose="020B0502030000000004" pitchFamily="34" charset="0"/>
              </a:rPr>
            </a:br>
            <a:r>
              <a:rPr lang="en-US" sz="3000" b="1" dirty="0">
                <a:solidFill>
                  <a:srgbClr val="C00000"/>
                </a:solidFill>
                <a:latin typeface="Inter" panose="020B0502030000000004" pitchFamily="34" charset="0"/>
              </a:rPr>
              <a:t>Hebrews 6:13-20</a:t>
            </a:r>
            <a:br>
              <a:rPr lang="en-US" sz="3000" dirty="0"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</a:rPr>
              <a:t>496: </a:t>
            </a:r>
            <a: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  <a:t>“We Have An Anchor”</a:t>
            </a:r>
          </a:p>
          <a:p>
            <a:pPr algn="ctr"/>
            <a:br>
              <a:rPr lang="en-US" sz="1600" dirty="0">
                <a:solidFill>
                  <a:srgbClr val="3C656C"/>
                </a:solidFill>
                <a:latin typeface="Inter" panose="020B0502030000000004" pitchFamily="34" charset="0"/>
                <a:ea typeface="Noto Sans" panose="020B0502040504020204" pitchFamily="34" charset="0"/>
              </a:rPr>
            </a:br>
            <a:r>
              <a:rPr lang="en-US" sz="3000" b="1" dirty="0">
                <a:solidFill>
                  <a:srgbClr val="C00000"/>
                </a:solidFill>
                <a:latin typeface="Inter" panose="020B0502030000000004" pitchFamily="34" charset="0"/>
              </a:rPr>
              <a:t>Hebrews 8:1-13</a:t>
            </a:r>
            <a:br>
              <a:rPr lang="en-US" sz="3000" dirty="0"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</a:rPr>
              <a:t>360: </a:t>
            </a:r>
            <a: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  <a:t>“Standing On The Promises”</a:t>
            </a:r>
          </a:p>
          <a:p>
            <a:pPr algn="ctr"/>
            <a:endParaRPr lang="en-US" sz="1600" dirty="0">
              <a:solidFill>
                <a:srgbClr val="3C656C"/>
              </a:solidFill>
              <a:latin typeface="Inter" panose="020B0502030000000004" pitchFamily="34" charset="0"/>
              <a:ea typeface="Noto Sans" panose="020B0502040504020204" pitchFamily="34" charset="0"/>
            </a:endParaRP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Inter" panose="020B0502030000000004" pitchFamily="34" charset="0"/>
              </a:rPr>
              <a:t>Hebrews 10:1-10</a:t>
            </a:r>
            <a:br>
              <a:rPr lang="en-US" sz="3000" dirty="0"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</a:rPr>
              <a:t>269: </a:t>
            </a:r>
            <a: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  <a:t>“Nothing But The Blood”</a:t>
            </a:r>
          </a:p>
        </p:txBody>
      </p:sp>
    </p:spTree>
    <p:extLst>
      <p:ext uri="{BB962C8B-B14F-4D97-AF65-F5344CB8AC3E}">
        <p14:creationId xmlns:p14="http://schemas.microsoft.com/office/powerpoint/2010/main" val="2330265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2273417"/>
            <a:ext cx="121896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Inter" panose="020B0502030000000004" pitchFamily="34" charset="0"/>
              </a:rPr>
              <a:t>John 19:1-18</a:t>
            </a:r>
            <a:br>
              <a:rPr lang="en-US" sz="2800" dirty="0"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</a:rPr>
              <a:t>Song #</a:t>
            </a:r>
            <a:r>
              <a:rPr lang="en-US" sz="3000" b="1" dirty="0">
                <a:latin typeface="Inter" panose="020B0502030000000004" pitchFamily="34" charset="0"/>
              </a:rPr>
              <a:t>158: </a:t>
            </a:r>
            <a:r>
              <a:rPr lang="en-US" sz="3000" dirty="0">
                <a:latin typeface="Inter" panose="020B0502030000000004" pitchFamily="34" charset="0"/>
                <a:ea typeface="Noto Sans" panose="020B0502040504020204" pitchFamily="34" charset="0"/>
              </a:rPr>
              <a:t>“Nailed To The Cross”</a:t>
            </a:r>
          </a:p>
          <a:p>
            <a:pPr algn="ctr"/>
            <a:endParaRPr lang="en-US" sz="3000" dirty="0">
              <a:latin typeface="Inter" panose="020B0502030000000004" pitchFamily="34" charset="0"/>
              <a:ea typeface="Noto Sans" panose="020B0502040504020204" pitchFamily="34" charset="0"/>
            </a:endParaRP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Inter" panose="020B0502030000000004" pitchFamily="34" charset="0"/>
              </a:rPr>
              <a:t>1 Corinthians 11:23-29</a:t>
            </a:r>
            <a:endParaRPr lang="en-US" sz="3000" dirty="0">
              <a:latin typeface="Inter" panose="020B05020300000000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793015-2A71-4475-968A-AE781A3CCE1E}"/>
              </a:ext>
            </a:extLst>
          </p:cNvPr>
          <p:cNvSpPr txBox="1"/>
          <p:nvPr/>
        </p:nvSpPr>
        <p:spPr>
          <a:xfrm>
            <a:off x="0" y="655180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			         	          				            www.thetfordcountry.com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8D445-40D6-4AEE-8560-02206E89C030}"/>
              </a:ext>
            </a:extLst>
          </p:cNvPr>
          <p:cNvSpPr/>
          <p:nvPr/>
        </p:nvSpPr>
        <p:spPr>
          <a:xfrm>
            <a:off x="2334" y="-1"/>
            <a:ext cx="528505" cy="6551803"/>
          </a:xfrm>
          <a:prstGeom prst="rect">
            <a:avLst/>
          </a:prstGeom>
          <a:solidFill>
            <a:srgbClr val="182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1E80C6-D3DD-4CAC-83EC-8D10BE102F94}"/>
              </a:ext>
            </a:extLst>
          </p:cNvPr>
          <p:cNvSpPr/>
          <p:nvPr/>
        </p:nvSpPr>
        <p:spPr>
          <a:xfrm>
            <a:off x="684055" y="-1"/>
            <a:ext cx="11505611" cy="1417739"/>
          </a:xfrm>
          <a:prstGeom prst="rect">
            <a:avLst/>
          </a:prstGeom>
          <a:solidFill>
            <a:srgbClr val="69A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0B36BC-1BE6-4F15-BF1F-AC159BA4A14D}"/>
              </a:ext>
            </a:extLst>
          </p:cNvPr>
          <p:cNvSpPr txBox="1"/>
          <p:nvPr/>
        </p:nvSpPr>
        <p:spPr>
          <a:xfrm>
            <a:off x="2576840" y="343949"/>
            <a:ext cx="7038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THE SOLID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ROCK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 panose="020B05020300000000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7A87DA8-85CE-4459-88B7-D72512C4F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89" y="117446"/>
            <a:ext cx="1854000" cy="1174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284C054-24BC-470D-BE05-B491D0F58712}"/>
              </a:ext>
            </a:extLst>
          </p:cNvPr>
          <p:cNvSpPr txBox="1"/>
          <p:nvPr/>
        </p:nvSpPr>
        <p:spPr>
          <a:xfrm>
            <a:off x="0" y="1417740"/>
            <a:ext cx="12192000" cy="584775"/>
          </a:xfrm>
          <a:prstGeom prst="rect">
            <a:avLst/>
          </a:prstGeom>
          <a:solidFill>
            <a:srgbClr val="182B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Inter" panose="020B0502030000000004" pitchFamily="34" charset="0"/>
                <a:ea typeface="Noto Sans" panose="020B0502040504020204" pitchFamily="34" charset="0"/>
              </a:rPr>
              <a:t>Lord’s Supper</a:t>
            </a:r>
          </a:p>
        </p:txBody>
      </p:sp>
    </p:spTree>
    <p:extLst>
      <p:ext uri="{BB962C8B-B14F-4D97-AF65-F5344CB8AC3E}">
        <p14:creationId xmlns:p14="http://schemas.microsoft.com/office/powerpoint/2010/main" val="1338983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0B8A15-D2FC-4916-8EE5-812A459D8483}"/>
              </a:ext>
            </a:extLst>
          </p:cNvPr>
          <p:cNvSpPr txBox="1"/>
          <p:nvPr/>
        </p:nvSpPr>
        <p:spPr>
          <a:xfrm>
            <a:off x="2921194" y="26075"/>
            <a:ext cx="63496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  <a:cs typeface="Segoe UI" panose="020B0502040204020203" pitchFamily="34" charset="0"/>
              </a:rPr>
              <a:t>Lord’s Supper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0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late with food on it&#10;&#10;Description automatically generated with low confidence">
            <a:extLst>
              <a:ext uri="{FF2B5EF4-FFF2-40B4-BE49-F238E27FC236}">
                <a16:creationId xmlns:a16="http://schemas.microsoft.com/office/drawing/2014/main" id="{8C8951DD-3B8C-4674-A0D6-06E414920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39" y="0"/>
            <a:ext cx="12219039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B847C1D-A44C-4747-AC6C-BF73535F7987}"/>
              </a:ext>
            </a:extLst>
          </p:cNvPr>
          <p:cNvSpPr txBox="1"/>
          <p:nvPr/>
        </p:nvSpPr>
        <p:spPr>
          <a:xfrm>
            <a:off x="3657600" y="26075"/>
            <a:ext cx="4876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Segoe UI" panose="020B0502040204020203" pitchFamily="34" charset="0"/>
              </a:rPr>
              <a:t>Collection</a:t>
            </a:r>
          </a:p>
        </p:txBody>
      </p:sp>
    </p:spTree>
    <p:extLst>
      <p:ext uri="{BB962C8B-B14F-4D97-AF65-F5344CB8AC3E}">
        <p14:creationId xmlns:p14="http://schemas.microsoft.com/office/powerpoint/2010/main" val="173451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C3BBD3E-CD85-40D8-A63E-F2C667F4F399}"/>
              </a:ext>
            </a:extLst>
          </p:cNvPr>
          <p:cNvSpPr txBox="1"/>
          <p:nvPr/>
        </p:nvSpPr>
        <p:spPr>
          <a:xfrm>
            <a:off x="0" y="655180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			         	          				            www.thetfordcountry.com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625EDE-0062-402E-B205-92D24B9AEC90}"/>
              </a:ext>
            </a:extLst>
          </p:cNvPr>
          <p:cNvSpPr/>
          <p:nvPr/>
        </p:nvSpPr>
        <p:spPr>
          <a:xfrm>
            <a:off x="2334" y="-1"/>
            <a:ext cx="528505" cy="6551803"/>
          </a:xfrm>
          <a:prstGeom prst="rect">
            <a:avLst/>
          </a:prstGeom>
          <a:solidFill>
            <a:srgbClr val="182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4769FC-8707-4090-BFAE-E4D261F4BD6A}"/>
              </a:ext>
            </a:extLst>
          </p:cNvPr>
          <p:cNvSpPr/>
          <p:nvPr/>
        </p:nvSpPr>
        <p:spPr>
          <a:xfrm>
            <a:off x="684055" y="-1"/>
            <a:ext cx="11505611" cy="1417739"/>
          </a:xfrm>
          <a:prstGeom prst="rect">
            <a:avLst/>
          </a:prstGeom>
          <a:solidFill>
            <a:srgbClr val="69A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91B8F0-1C0C-4530-A3E7-E98AD062AEDD}"/>
              </a:ext>
            </a:extLst>
          </p:cNvPr>
          <p:cNvSpPr txBox="1"/>
          <p:nvPr/>
        </p:nvSpPr>
        <p:spPr>
          <a:xfrm>
            <a:off x="2576840" y="343949"/>
            <a:ext cx="7038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THE SOLID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ROCK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 panose="020B05020300000000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A531701-D623-4CBD-89A6-3BE4DDC44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89" y="117446"/>
            <a:ext cx="1854000" cy="1174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CF25DE6-0A6B-4FEC-85CC-53E5F42DF6A2}"/>
              </a:ext>
            </a:extLst>
          </p:cNvPr>
          <p:cNvSpPr txBox="1"/>
          <p:nvPr/>
        </p:nvSpPr>
        <p:spPr>
          <a:xfrm>
            <a:off x="0" y="1417740"/>
            <a:ext cx="12192000" cy="584775"/>
          </a:xfrm>
          <a:prstGeom prst="rect">
            <a:avLst/>
          </a:prstGeom>
          <a:solidFill>
            <a:srgbClr val="182B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Inter" panose="020B0502030000000004" pitchFamily="34" charset="0"/>
                <a:ea typeface="Noto Sans" panose="020B0502040504020204" pitchFamily="34" charset="0"/>
              </a:rPr>
              <a:t>Faultless to Stand Before His Throne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264438C-D0EA-41A5-BB49-A5FC188CC9C5}"/>
              </a:ext>
            </a:extLst>
          </p:cNvPr>
          <p:cNvSpPr/>
          <p:nvPr/>
        </p:nvSpPr>
        <p:spPr>
          <a:xfrm>
            <a:off x="833989" y="2157315"/>
            <a:ext cx="11234695" cy="478172"/>
          </a:xfrm>
          <a:prstGeom prst="roundRect">
            <a:avLst/>
          </a:prstGeom>
          <a:solidFill>
            <a:srgbClr val="93BC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094496"/>
            <a:ext cx="121896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Inter" panose="020B0502030000000004" pitchFamily="34" charset="0"/>
              </a:rPr>
              <a:t>Song #</a:t>
            </a:r>
            <a:r>
              <a:rPr lang="en-US" sz="3200" b="1" dirty="0">
                <a:latin typeface="Inter" panose="020B0502030000000004" pitchFamily="34" charset="0"/>
              </a:rPr>
              <a:t>378</a:t>
            </a:r>
            <a:r>
              <a:rPr lang="en-US" sz="3200" dirty="0">
                <a:latin typeface="Inter" panose="020B0502030000000004" pitchFamily="34" charset="0"/>
              </a:rPr>
              <a:t>: The Solid Rock (4</a:t>
            </a:r>
            <a:r>
              <a:rPr lang="en-US" sz="3200" baseline="30000" dirty="0">
                <a:latin typeface="Inter" panose="020B0502030000000004" pitchFamily="34" charset="0"/>
              </a:rPr>
              <a:t>th</a:t>
            </a:r>
            <a:r>
              <a:rPr lang="en-US" sz="3200" dirty="0">
                <a:latin typeface="Inter" panose="020B0502030000000004" pitchFamily="34" charset="0"/>
              </a:rPr>
              <a:t> Verse Only)</a:t>
            </a:r>
            <a:br>
              <a:rPr lang="en-US" sz="3200" dirty="0">
                <a:latin typeface="Inter" panose="020B0502030000000004" pitchFamily="34" charset="0"/>
              </a:rPr>
            </a:br>
            <a:br>
              <a:rPr lang="en-US" sz="3200" dirty="0">
                <a:solidFill>
                  <a:srgbClr val="C00000"/>
                </a:solidFill>
                <a:latin typeface="Inter" panose="020B0502030000000004" pitchFamily="34" charset="0"/>
              </a:rPr>
            </a:br>
            <a:r>
              <a:rPr lang="en-US" sz="3200" b="1" dirty="0">
                <a:solidFill>
                  <a:srgbClr val="C00000"/>
                </a:solidFill>
                <a:latin typeface="Inter" panose="020B0502030000000004" pitchFamily="34" charset="0"/>
              </a:rPr>
              <a:t>Revelation 20:1-15</a:t>
            </a:r>
            <a:br>
              <a:rPr lang="en-US" sz="3200" dirty="0">
                <a:latin typeface="Inter" panose="020B0502030000000004" pitchFamily="34" charset="0"/>
              </a:rPr>
            </a:br>
            <a:r>
              <a:rPr lang="en-US" sz="3200" dirty="0">
                <a:latin typeface="Inter" panose="020B0502030000000004" pitchFamily="34" charset="0"/>
              </a:rPr>
              <a:t>Song #</a:t>
            </a:r>
            <a:r>
              <a:rPr lang="en-US" sz="3200" b="1" dirty="0">
                <a:latin typeface="Inter" panose="020B0502030000000004" pitchFamily="34" charset="0"/>
              </a:rPr>
              <a:t>68: </a:t>
            </a:r>
            <a:r>
              <a:rPr lang="en-US" sz="3200" dirty="0">
                <a:latin typeface="Inter" panose="020B0502030000000004" pitchFamily="34" charset="0"/>
                <a:ea typeface="Noto Sans" panose="020B0502040504020204" pitchFamily="34" charset="0"/>
              </a:rPr>
              <a:t>“Lord, We Come Before Thee Now”</a:t>
            </a:r>
            <a:endParaRPr lang="en-US" sz="2800" dirty="0">
              <a:latin typeface="Inter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328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77A1AB"/>
      </a:hlink>
      <a:folHlink>
        <a:srgbClr val="9A5D78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136</TotalTime>
  <Words>504</Words>
  <Application>Microsoft Office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Franklin Gothic Book</vt:lpstr>
      <vt:lpstr>Gisha</vt:lpstr>
      <vt:lpstr>Inter</vt:lpstr>
      <vt:lpstr>Inter Medium</vt:lpstr>
      <vt:lpstr>Crop</vt:lpstr>
      <vt:lpstr>2_Default Design</vt:lpstr>
      <vt:lpstr>The Solid Rock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Solid Rock</dc:title>
  <dc:creator>Richard Thetford</dc:creator>
  <cp:lastModifiedBy>Richard Thetford</cp:lastModifiedBy>
  <cp:revision>18</cp:revision>
  <cp:lastPrinted>2023-07-11T22:41:41Z</cp:lastPrinted>
  <dcterms:created xsi:type="dcterms:W3CDTF">2017-01-16T22:51:25Z</dcterms:created>
  <dcterms:modified xsi:type="dcterms:W3CDTF">2023-07-18T15:41:42Z</dcterms:modified>
</cp:coreProperties>
</file>