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88" d="100"/>
          <a:sy n="88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3556" y="3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F3BD815-28E2-4BB2-A8F1-609770259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latin typeface="Segoe UI" panose="020B0502040204020203" pitchFamily="34" charset="0"/>
                <a:cs typeface="Segoe UI" panose="020B0502040204020203" pitchFamily="34" charset="0"/>
              </a:rPr>
              <a:t>The Providence of God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478450-FB17-49C5-A33B-5F531EE1E8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June 30, 2024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6EBED3-F7C4-4785-B2B4-A1B0DCA271E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Poudre Valley church of Christ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860F8-AA86-400D-B72E-2385BE6925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37000" y="8772525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CE5F66-7744-4122-A83E-6877648E97FD}" type="slidenum">
              <a:rPr lang="en-US" b="1" smtClean="0">
                <a:latin typeface="Segoe UI" panose="020B0502040204020203" pitchFamily="34" charset="0"/>
                <a:cs typeface="Segoe UI" panose="020B0502040204020203" pitchFamily="34" charset="0"/>
              </a:rPr>
              <a:t>‹#›</a:t>
            </a:fld>
            <a:endParaRPr lang="en-US" b="1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2141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6CE54-D90A-4291-955E-3E548BB03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618F5A-EE35-4A16-92DC-71AA39EA90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7237BF-169F-4433-9B7C-C51E26F8E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0DEEA3-DDFF-4D4B-8C65-41056B4B6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CAC781-80B1-492F-9CDD-E2F8528C0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8908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D2D60-F45A-41D1-BF69-0AD3EBCE3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6C5670-B76B-4575-86EE-260FB29DB5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97DCF7-4514-46E9-9642-1B7DD4EC7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2E4366-3BF8-489F-BDDB-96A34A585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5B7BB-22CC-45B4-9A00-4200BC6498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17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0479DC5-60DE-4050-9DDC-18F6CB29C2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D1DE00-2515-4AF0-9AC6-376B646A3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1C78B3-5A11-4A6A-8E93-018E4C2AA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A89C22-DD18-4645-9117-1AD491695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14400-1C4C-4A37-9D05-315C744E4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491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28C838-0FAA-4BFD-8E73-7A0DDD95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5E5B1-6CE2-4CFF-B1FD-AAA2F33723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190D8-C2F3-4209-9323-B2A634247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CE7D-24EF-4BBD-BE81-CD7D52F38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E52E-D549-4AC5-93CD-C8D165F5F2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50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C8993-994A-4C47-98AF-92075D5B09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97E645-C11A-4FB3-9FF6-26405C164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53043D-7B13-4623-840D-92F8838A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CCEF4F-4471-4E24-B4C4-2E0BE45BB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777B4C-F717-4821-BEDD-FF3E87959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15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F8184-3DC8-42C4-8E94-FECDAE9C7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FB0745-A953-415E-B0BD-E4F96C1ED7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25B5D8-DF3F-4F30-9482-0DD8BB7112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FDAE7F-449B-42B5-8173-3AF14DF8FB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5DA0F1-8289-4C4E-8AE0-855A9F679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E2F482-7BD1-4B6F-BF55-1DE2F1C22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3638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B456D0-28E3-4013-A48E-2E082F813E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4BD7AC-DDBA-43F3-A02C-ACFBC0446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83C727-4AD4-436F-BC38-84BAAABC0D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1552E8-E901-4DD8-ADA3-967BFDF876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68A091-F379-4C54-AB36-377D9F6F704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C4CA2B-7C8A-4DC6-A0F3-FE64DE8A4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58530-769B-4F88-B7EB-2DB95A4F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F5E8747-D493-43A4-8FAA-47ECA1724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5017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CFA61-EDFD-40A8-B805-AA90F77D2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6A7DB4-118B-4AD3-A0C0-D5147C1D6F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FEAB5C-AE6B-45D8-B822-FA042B31D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69592B-7132-4A99-A4E6-C61DE1994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6079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754B21-77D7-461F-8B4D-5419DD068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2171FAF-BC43-4E58-AEE3-57D090BD4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484D17-CB4D-49C1-B408-2BB8B8F72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09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0DEB5A-C45C-42B5-95A3-CF5551F5D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083F9-827D-4C59-A98C-74E5CB30A1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B8972D-1706-4C66-B8CB-93FCAA8CF8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856BDB-DE51-4220-8F22-F132FBBF8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16CDA4-4914-4CE1-A15D-961317D78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74353A-57CC-46E3-8DAA-830F0B3AF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0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53EF0-D159-44A4-B505-B6235A99A1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77493C-D59E-4B12-BAE7-340A61911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4FC48D-7FF2-4D0F-AF5A-55CE1D8488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4A6988-066C-4E62-93D7-CEAB4B2922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3120D9-D4FD-4F1B-8A20-B0E06F66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936E19-02DE-4DB4-919F-2ABD67897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67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209D3BA-D88F-4027-9319-7EBFD883C3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A60E16-7D0A-44E4-BCF4-095C515623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FB0E33-96B6-4F70-BCCE-BDEABB0440B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B4138-2066-4C4D-8B44-A9C4D4357F06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9C9F2B-80A7-4632-8FDE-D97AD5108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13C9A8-FC55-4028-BC2C-78B1D0DB46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A93EF4-368A-4576-A372-C0E81526A4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24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n open book&#10;&#10;Description automatically generated">
            <a:extLst>
              <a:ext uri="{FF2B5EF4-FFF2-40B4-BE49-F238E27FC236}">
                <a16:creationId xmlns:a16="http://schemas.microsoft.com/office/drawing/2014/main" id="{E1DBCFB9-37A6-4EC7-B460-CB001788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36B088D-3363-4BF6-812E-6547BFBDAB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5157"/>
            <a:ext cx="12192000" cy="991734"/>
          </a:xfrm>
        </p:spPr>
        <p:txBody>
          <a:bodyPr/>
          <a:lstStyle/>
          <a:p>
            <a:r>
              <a:rPr lang="en-US" b="1" dirty="0">
                <a:solidFill>
                  <a:srgbClr val="FFFF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John 14:1-6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F98030-4337-4E4A-97A7-95E1731764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0625" y="5488668"/>
            <a:ext cx="9144000" cy="625474"/>
          </a:xfrm>
        </p:spPr>
        <p:txBody>
          <a:bodyPr>
            <a:noAutofit/>
          </a:bodyPr>
          <a:lstStyle/>
          <a:p>
            <a:pPr algn="l"/>
            <a:r>
              <a:rPr lang="en-US" sz="4400" dirty="0">
                <a:solidFill>
                  <a:schemeClr val="bg1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Opening Prayer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179642-E51D-4C7F-BA0A-02CED95E3AA3}"/>
              </a:ext>
            </a:extLst>
          </p:cNvPr>
          <p:cNvSpPr txBox="1"/>
          <p:nvPr/>
        </p:nvSpPr>
        <p:spPr>
          <a:xfrm>
            <a:off x="0" y="656045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18AC57-D099-433B-A066-D62841A812D3}"/>
              </a:ext>
            </a:extLst>
          </p:cNvPr>
          <p:cNvSpPr txBox="1"/>
          <p:nvPr/>
        </p:nvSpPr>
        <p:spPr>
          <a:xfrm>
            <a:off x="0" y="2449101"/>
            <a:ext cx="1219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#417 </a:t>
            </a:r>
            <a:r>
              <a:rPr lang="en-US" sz="3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 Providence of God”</a:t>
            </a:r>
          </a:p>
          <a:p>
            <a:pPr algn="ctr"/>
            <a:r>
              <a:rPr lang="en-US" sz="3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30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Verses 1-2)</a:t>
            </a:r>
            <a:r>
              <a:rPr lang="en-US" sz="3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– </a:t>
            </a:r>
            <a:r>
              <a:rPr lang="en-US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‘From the Handout’</a:t>
            </a:r>
          </a:p>
        </p:txBody>
      </p:sp>
    </p:spTree>
    <p:extLst>
      <p:ext uri="{BB962C8B-B14F-4D97-AF65-F5344CB8AC3E}">
        <p14:creationId xmlns:p14="http://schemas.microsoft.com/office/powerpoint/2010/main" val="9639264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CF41-F614-4F3D-93FE-C843706A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33829"/>
            <a:ext cx="11524343" cy="805542"/>
          </a:xfrm>
          <a:solidFill>
            <a:srgbClr val="6633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is the 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7C717-DF26-46FE-B7C4-22152FB404B8}"/>
              </a:ext>
            </a:extLst>
          </p:cNvPr>
          <p:cNvSpPr txBox="1"/>
          <p:nvPr/>
        </p:nvSpPr>
        <p:spPr>
          <a:xfrm>
            <a:off x="0" y="656045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89B98-8F3E-4E59-A413-4EF08045AA36}"/>
              </a:ext>
            </a:extLst>
          </p:cNvPr>
          <p:cNvSpPr/>
          <p:nvPr/>
        </p:nvSpPr>
        <p:spPr>
          <a:xfrm>
            <a:off x="0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06B8C-2AC6-4C3A-9C8E-3F88B33942BD}"/>
              </a:ext>
            </a:extLst>
          </p:cNvPr>
          <p:cNvSpPr/>
          <p:nvPr/>
        </p:nvSpPr>
        <p:spPr>
          <a:xfrm>
            <a:off x="12017829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7905A-BB99-4EB5-B871-E2FB15586D52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1D631-8CAB-45CA-AA84-E89544E1EF14}"/>
              </a:ext>
            </a:extLst>
          </p:cNvPr>
          <p:cNvSpPr/>
          <p:nvPr/>
        </p:nvSpPr>
        <p:spPr>
          <a:xfrm>
            <a:off x="0" y="6393541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83608-D2CE-419B-A8D6-23C861E60871}"/>
              </a:ext>
            </a:extLst>
          </p:cNvPr>
          <p:cNvSpPr txBox="1"/>
          <p:nvPr/>
        </p:nvSpPr>
        <p:spPr>
          <a:xfrm>
            <a:off x="348343" y="1415139"/>
            <a:ext cx="11524343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Matthew 7:13-14; Jeremiah 10:23</a:t>
            </a:r>
          </a:p>
          <a:p>
            <a:pPr algn="ctr"/>
            <a:endParaRPr lang="en-US" sz="800" dirty="0">
              <a:solidFill>
                <a:srgbClr val="6633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#295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“Christ </a:t>
            </a:r>
            <a:r>
              <a:rPr lang="en-US" sz="3000" dirty="0" err="1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Receiveth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Sinful Men”</a:t>
            </a:r>
          </a:p>
          <a:p>
            <a:pPr algn="ctr"/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Hebrews 10:1-22</a:t>
            </a:r>
          </a:p>
          <a:p>
            <a:pPr algn="ctr"/>
            <a:endParaRPr lang="en-US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#341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 Way of the Cross Leads Home”</a:t>
            </a:r>
          </a:p>
          <a:p>
            <a:pPr algn="ctr"/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10:1-14</a:t>
            </a:r>
          </a:p>
          <a:p>
            <a:pPr algn="ctr"/>
            <a:endParaRPr lang="en-US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#391</a:t>
            </a:r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“Savior, Like a Shepherd Lead Us”</a:t>
            </a:r>
          </a:p>
        </p:txBody>
      </p:sp>
      <p:pic>
        <p:nvPicPr>
          <p:cNvPr id="12" name="Picture 11" descr="A close-up of an open book&#10;&#10;Description automatically generated">
            <a:extLst>
              <a:ext uri="{FF2B5EF4-FFF2-40B4-BE49-F238E27FC236}">
                <a16:creationId xmlns:a16="http://schemas.microsoft.com/office/drawing/2014/main" id="{66C748AA-ADDB-47E3-A91F-1B247A9F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66914"/>
            <a:ext cx="3021888" cy="1705429"/>
          </a:xfrm>
          <a:prstGeom prst="rect">
            <a:avLst/>
          </a:prstGeom>
        </p:spPr>
      </p:pic>
      <p:pic>
        <p:nvPicPr>
          <p:cNvPr id="13" name="Picture 12" descr="A close-up of an open book&#10;&#10;Description automatically generated">
            <a:extLst>
              <a:ext uri="{FF2B5EF4-FFF2-40B4-BE49-F238E27FC236}">
                <a16:creationId xmlns:a16="http://schemas.microsoft.com/office/drawing/2014/main" id="{E9EB0D80-BC03-4024-951E-BA1833F3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1" y="166914"/>
            <a:ext cx="3021888" cy="17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4124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CF41-F614-4F3D-93FE-C843706A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33829"/>
            <a:ext cx="11524343" cy="805542"/>
          </a:xfrm>
          <a:solidFill>
            <a:srgbClr val="6633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is the Truth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7C717-DF26-46FE-B7C4-22152FB404B8}"/>
              </a:ext>
            </a:extLst>
          </p:cNvPr>
          <p:cNvSpPr txBox="1"/>
          <p:nvPr/>
        </p:nvSpPr>
        <p:spPr>
          <a:xfrm>
            <a:off x="0" y="656045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89B98-8F3E-4E59-A413-4EF08045AA36}"/>
              </a:ext>
            </a:extLst>
          </p:cNvPr>
          <p:cNvSpPr/>
          <p:nvPr/>
        </p:nvSpPr>
        <p:spPr>
          <a:xfrm>
            <a:off x="0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06B8C-2AC6-4C3A-9C8E-3F88B33942BD}"/>
              </a:ext>
            </a:extLst>
          </p:cNvPr>
          <p:cNvSpPr/>
          <p:nvPr/>
        </p:nvSpPr>
        <p:spPr>
          <a:xfrm>
            <a:off x="12017829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7905A-BB99-4EB5-B871-E2FB15586D52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1D631-8CAB-45CA-AA84-E89544E1EF14}"/>
              </a:ext>
            </a:extLst>
          </p:cNvPr>
          <p:cNvSpPr/>
          <p:nvPr/>
        </p:nvSpPr>
        <p:spPr>
          <a:xfrm>
            <a:off x="0" y="6393541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83608-D2CE-419B-A8D6-23C861E60871}"/>
              </a:ext>
            </a:extLst>
          </p:cNvPr>
          <p:cNvSpPr txBox="1"/>
          <p:nvPr/>
        </p:nvSpPr>
        <p:spPr>
          <a:xfrm>
            <a:off x="348343" y="1415139"/>
            <a:ext cx="115243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18:28-38</a:t>
            </a:r>
          </a:p>
          <a:p>
            <a:pPr algn="ctr"/>
            <a:endParaRPr lang="en-US" sz="800" dirty="0">
              <a:solidFill>
                <a:srgbClr val="6633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#180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“Wonderful Story of Love”</a:t>
            </a:r>
          </a:p>
          <a:p>
            <a:pPr algn="ctr"/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1:1-14</a:t>
            </a:r>
          </a:p>
          <a:p>
            <a:pPr algn="ctr"/>
            <a:endParaRPr lang="en-US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#296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“How Firm a Foundation”</a:t>
            </a:r>
          </a:p>
        </p:txBody>
      </p:sp>
      <p:pic>
        <p:nvPicPr>
          <p:cNvPr id="12" name="Picture 11" descr="A close-up of an open book&#10;&#10;Description automatically generated">
            <a:extLst>
              <a:ext uri="{FF2B5EF4-FFF2-40B4-BE49-F238E27FC236}">
                <a16:creationId xmlns:a16="http://schemas.microsoft.com/office/drawing/2014/main" id="{66C748AA-ADDB-47E3-A91F-1B247A9F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66914"/>
            <a:ext cx="3021888" cy="1705429"/>
          </a:xfrm>
          <a:prstGeom prst="rect">
            <a:avLst/>
          </a:prstGeom>
        </p:spPr>
      </p:pic>
      <p:pic>
        <p:nvPicPr>
          <p:cNvPr id="13" name="Picture 12" descr="A close-up of an open book&#10;&#10;Description automatically generated">
            <a:extLst>
              <a:ext uri="{FF2B5EF4-FFF2-40B4-BE49-F238E27FC236}">
                <a16:creationId xmlns:a16="http://schemas.microsoft.com/office/drawing/2014/main" id="{E9EB0D80-BC03-4024-951E-BA1833F3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1" y="166914"/>
            <a:ext cx="3021888" cy="17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173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CF41-F614-4F3D-93FE-C843706A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33829"/>
            <a:ext cx="11524343" cy="805542"/>
          </a:xfrm>
          <a:solidFill>
            <a:srgbClr val="6633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COLLECTION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7C717-DF26-46FE-B7C4-22152FB404B8}"/>
              </a:ext>
            </a:extLst>
          </p:cNvPr>
          <p:cNvSpPr txBox="1"/>
          <p:nvPr/>
        </p:nvSpPr>
        <p:spPr>
          <a:xfrm>
            <a:off x="0" y="656045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89B98-8F3E-4E59-A413-4EF08045AA36}"/>
              </a:ext>
            </a:extLst>
          </p:cNvPr>
          <p:cNvSpPr/>
          <p:nvPr/>
        </p:nvSpPr>
        <p:spPr>
          <a:xfrm>
            <a:off x="0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06B8C-2AC6-4C3A-9C8E-3F88B33942BD}"/>
              </a:ext>
            </a:extLst>
          </p:cNvPr>
          <p:cNvSpPr/>
          <p:nvPr/>
        </p:nvSpPr>
        <p:spPr>
          <a:xfrm>
            <a:off x="12017829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7905A-BB99-4EB5-B871-E2FB15586D52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1D631-8CAB-45CA-AA84-E89544E1EF14}"/>
              </a:ext>
            </a:extLst>
          </p:cNvPr>
          <p:cNvSpPr/>
          <p:nvPr/>
        </p:nvSpPr>
        <p:spPr>
          <a:xfrm>
            <a:off x="0" y="6393541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83608-D2CE-419B-A8D6-23C861E60871}"/>
              </a:ext>
            </a:extLst>
          </p:cNvPr>
          <p:cNvSpPr txBox="1"/>
          <p:nvPr/>
        </p:nvSpPr>
        <p:spPr>
          <a:xfrm>
            <a:off x="348343" y="1415139"/>
            <a:ext cx="1152434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00" dirty="0">
              <a:solidFill>
                <a:srgbClr val="6633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800" dirty="0">
              <a:solidFill>
                <a:srgbClr val="6633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endParaRPr lang="en-US" sz="800" dirty="0">
              <a:solidFill>
                <a:srgbClr val="6633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#392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“Count Your Blessings”</a:t>
            </a:r>
          </a:p>
          <a:p>
            <a:pPr algn="ctr"/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#604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“I’m the One”</a:t>
            </a:r>
          </a:p>
          <a:p>
            <a:pPr algn="ctr"/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2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Luke 22:54-71</a:t>
            </a:r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12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0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Serving of the Lord’s Supper</a:t>
            </a:r>
          </a:p>
          <a:p>
            <a:pPr algn="ctr"/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B8E93C-0AE5-49AD-9A71-DA9537A2D889}"/>
              </a:ext>
            </a:extLst>
          </p:cNvPr>
          <p:cNvSpPr txBox="1">
            <a:spLocks/>
          </p:cNvSpPr>
          <p:nvPr/>
        </p:nvSpPr>
        <p:spPr>
          <a:xfrm>
            <a:off x="355603" y="2830278"/>
            <a:ext cx="11524343" cy="805542"/>
          </a:xfrm>
          <a:prstGeom prst="rect">
            <a:avLst/>
          </a:prstGeom>
          <a:solidFill>
            <a:srgbClr val="663300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LORD’S SUPPER</a:t>
            </a:r>
          </a:p>
        </p:txBody>
      </p:sp>
      <p:pic>
        <p:nvPicPr>
          <p:cNvPr id="9" name="Picture 8" descr="A gold and red bowl&#10;&#10;Description automatically generated">
            <a:extLst>
              <a:ext uri="{FF2B5EF4-FFF2-40B4-BE49-F238E27FC236}">
                <a16:creationId xmlns:a16="http://schemas.microsoft.com/office/drawing/2014/main" id="{5E94C0EE-B815-488A-BBCD-F4A31C7BCA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788" y="30353"/>
            <a:ext cx="3587459" cy="2320955"/>
          </a:xfrm>
          <a:prstGeom prst="rect">
            <a:avLst/>
          </a:prstGeom>
        </p:spPr>
      </p:pic>
      <p:pic>
        <p:nvPicPr>
          <p:cNvPr id="14" name="Picture 13" descr="A gold and red bowl&#10;&#10;Description automatically generated">
            <a:extLst>
              <a:ext uri="{FF2B5EF4-FFF2-40B4-BE49-F238E27FC236}">
                <a16:creationId xmlns:a16="http://schemas.microsoft.com/office/drawing/2014/main" id="{D86BB54B-D82E-4D1B-B272-028BE2BE98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1680" y="23098"/>
            <a:ext cx="3587459" cy="2320955"/>
          </a:xfrm>
          <a:prstGeom prst="rect">
            <a:avLst/>
          </a:prstGeom>
        </p:spPr>
      </p:pic>
      <p:pic>
        <p:nvPicPr>
          <p:cNvPr id="16" name="Picture 15" descr="A plate of crackers and wine&#10;&#10;Description automatically generated">
            <a:extLst>
              <a:ext uri="{FF2B5EF4-FFF2-40B4-BE49-F238E27FC236}">
                <a16:creationId xmlns:a16="http://schemas.microsoft.com/office/drawing/2014/main" id="{DA582485-CBF9-4CD7-8B40-CB4F539094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14" y="2837533"/>
            <a:ext cx="3470544" cy="1952181"/>
          </a:xfrm>
          <a:prstGeom prst="rect">
            <a:avLst/>
          </a:prstGeom>
        </p:spPr>
      </p:pic>
      <p:pic>
        <p:nvPicPr>
          <p:cNvPr id="17" name="Picture 16" descr="A plate of crackers and wine&#10;&#10;Description automatically generated">
            <a:extLst>
              <a:ext uri="{FF2B5EF4-FFF2-40B4-BE49-F238E27FC236}">
                <a16:creationId xmlns:a16="http://schemas.microsoft.com/office/drawing/2014/main" id="{BF88BD63-9F0F-48BD-A275-7F41485870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7282" y="2823021"/>
            <a:ext cx="3470544" cy="195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1048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CF41-F614-4F3D-93FE-C843706A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33829"/>
            <a:ext cx="11524343" cy="805542"/>
          </a:xfrm>
          <a:solidFill>
            <a:srgbClr val="6633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Jesus is the Life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7C717-DF26-46FE-B7C4-22152FB404B8}"/>
              </a:ext>
            </a:extLst>
          </p:cNvPr>
          <p:cNvSpPr txBox="1"/>
          <p:nvPr/>
        </p:nvSpPr>
        <p:spPr>
          <a:xfrm>
            <a:off x="0" y="656045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89B98-8F3E-4E59-A413-4EF08045AA36}"/>
              </a:ext>
            </a:extLst>
          </p:cNvPr>
          <p:cNvSpPr/>
          <p:nvPr/>
        </p:nvSpPr>
        <p:spPr>
          <a:xfrm>
            <a:off x="0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06B8C-2AC6-4C3A-9C8E-3F88B33942BD}"/>
              </a:ext>
            </a:extLst>
          </p:cNvPr>
          <p:cNvSpPr/>
          <p:nvPr/>
        </p:nvSpPr>
        <p:spPr>
          <a:xfrm>
            <a:off x="12017829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7905A-BB99-4EB5-B871-E2FB15586D52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1D631-8CAB-45CA-AA84-E89544E1EF14}"/>
              </a:ext>
            </a:extLst>
          </p:cNvPr>
          <p:cNvSpPr/>
          <p:nvPr/>
        </p:nvSpPr>
        <p:spPr>
          <a:xfrm>
            <a:off x="0" y="6393541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83608-D2CE-419B-A8D6-23C861E60871}"/>
              </a:ext>
            </a:extLst>
          </p:cNvPr>
          <p:cNvSpPr txBox="1"/>
          <p:nvPr/>
        </p:nvSpPr>
        <p:spPr>
          <a:xfrm>
            <a:off x="348343" y="1415139"/>
            <a:ext cx="11524343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John 11:11-44; 14:15-19</a:t>
            </a:r>
          </a:p>
          <a:p>
            <a:pPr algn="ctr"/>
            <a:endParaRPr lang="en-US" sz="800" dirty="0">
              <a:solidFill>
                <a:srgbClr val="663300"/>
              </a:solidFill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#355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“Break Thou the Bread of Life”</a:t>
            </a:r>
          </a:p>
          <a:p>
            <a:pPr algn="ctr"/>
            <a:endParaRPr lang="en-US" sz="32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 John 5:1-13</a:t>
            </a:r>
          </a:p>
          <a:p>
            <a:pPr algn="ctr"/>
            <a:endParaRPr lang="en-US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#360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“Standing on the Promises”</a:t>
            </a:r>
          </a:p>
        </p:txBody>
      </p:sp>
      <p:pic>
        <p:nvPicPr>
          <p:cNvPr id="12" name="Picture 11" descr="A close-up of an open book&#10;&#10;Description automatically generated">
            <a:extLst>
              <a:ext uri="{FF2B5EF4-FFF2-40B4-BE49-F238E27FC236}">
                <a16:creationId xmlns:a16="http://schemas.microsoft.com/office/drawing/2014/main" id="{66C748AA-ADDB-47E3-A91F-1B247A9F20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166914"/>
            <a:ext cx="3021888" cy="1705429"/>
          </a:xfrm>
          <a:prstGeom prst="rect">
            <a:avLst/>
          </a:prstGeom>
        </p:spPr>
      </p:pic>
      <p:pic>
        <p:nvPicPr>
          <p:cNvPr id="13" name="Picture 12" descr="A close-up of an open book&#10;&#10;Description automatically generated">
            <a:extLst>
              <a:ext uri="{FF2B5EF4-FFF2-40B4-BE49-F238E27FC236}">
                <a16:creationId xmlns:a16="http://schemas.microsoft.com/office/drawing/2014/main" id="{E9EB0D80-BC03-4024-951E-BA1833F31A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41" y="166914"/>
            <a:ext cx="3021888" cy="1705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829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76CF41-F614-4F3D-93FE-C843706A2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8343" y="333829"/>
            <a:ext cx="11524343" cy="805542"/>
          </a:xfrm>
          <a:solidFill>
            <a:srgbClr val="663300"/>
          </a:solidFill>
        </p:spPr>
        <p:txBody>
          <a:bodyPr/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INVITATION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37C717-DF26-46FE-B7C4-22152FB404B8}"/>
              </a:ext>
            </a:extLst>
          </p:cNvPr>
          <p:cNvSpPr txBox="1"/>
          <p:nvPr/>
        </p:nvSpPr>
        <p:spPr>
          <a:xfrm>
            <a:off x="0" y="656045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789B98-8F3E-4E59-A413-4EF08045AA36}"/>
              </a:ext>
            </a:extLst>
          </p:cNvPr>
          <p:cNvSpPr/>
          <p:nvPr/>
        </p:nvSpPr>
        <p:spPr>
          <a:xfrm>
            <a:off x="0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106B8C-2AC6-4C3A-9C8E-3F88B33942BD}"/>
              </a:ext>
            </a:extLst>
          </p:cNvPr>
          <p:cNvSpPr/>
          <p:nvPr/>
        </p:nvSpPr>
        <p:spPr>
          <a:xfrm>
            <a:off x="12017829" y="0"/>
            <a:ext cx="174171" cy="6560455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D87905A-BB99-4EB5-B871-E2FB15586D52}"/>
              </a:ext>
            </a:extLst>
          </p:cNvPr>
          <p:cNvSpPr/>
          <p:nvPr/>
        </p:nvSpPr>
        <p:spPr>
          <a:xfrm>
            <a:off x="0" y="0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11D631-8CAB-45CA-AA84-E89544E1EF14}"/>
              </a:ext>
            </a:extLst>
          </p:cNvPr>
          <p:cNvSpPr/>
          <p:nvPr/>
        </p:nvSpPr>
        <p:spPr>
          <a:xfrm>
            <a:off x="0" y="6393541"/>
            <a:ext cx="12192000" cy="166914"/>
          </a:xfrm>
          <a:prstGeom prst="rect">
            <a:avLst/>
          </a:prstGeom>
          <a:solidFill>
            <a:srgbClr val="66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B83608-D2CE-419B-A8D6-23C861E60871}"/>
              </a:ext>
            </a:extLst>
          </p:cNvPr>
          <p:cNvSpPr txBox="1"/>
          <p:nvPr/>
        </p:nvSpPr>
        <p:spPr>
          <a:xfrm>
            <a:off x="348343" y="1690910"/>
            <a:ext cx="11524343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Segoe UI" panose="020B0502040204020203" pitchFamily="34" charset="0"/>
                <a:cs typeface="Segoe UI" panose="020B0502040204020203" pitchFamily="34" charset="0"/>
              </a:rPr>
              <a:t>Invitation Lesson</a:t>
            </a:r>
          </a:p>
          <a:p>
            <a:pPr algn="ctr"/>
            <a:endParaRPr lang="en-US" sz="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Invitation 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#335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“Live For Jesus”</a:t>
            </a:r>
          </a:p>
          <a:p>
            <a:pPr algn="ctr"/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8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endParaRPr lang="en-US" sz="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algn="ctr"/>
            <a:r>
              <a:rPr lang="en-US" sz="34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Closing Song </a:t>
            </a:r>
            <a:r>
              <a:rPr lang="en-US" sz="3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#417 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“The Providence of God”</a:t>
            </a:r>
          </a:p>
          <a:p>
            <a:pPr algn="ctr"/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(</a:t>
            </a:r>
            <a:r>
              <a:rPr lang="en-US" sz="30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Verses 3-4)</a:t>
            </a:r>
            <a:r>
              <a:rPr lang="en-US" sz="3000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sz="30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– </a:t>
            </a:r>
            <a:r>
              <a:rPr lang="en-US" sz="2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‘From the Handout’</a:t>
            </a:r>
          </a:p>
          <a:p>
            <a:pPr algn="ctr"/>
            <a:endParaRPr lang="en-US" sz="3000" dirty="0">
              <a:solidFill>
                <a:srgbClr val="6633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ctr"/>
            <a:r>
              <a:rPr lang="en-US" sz="4400" b="1" dirty="0">
                <a:solidFill>
                  <a:srgbClr val="6633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Closing Prayer</a:t>
            </a:r>
          </a:p>
        </p:txBody>
      </p:sp>
      <p:pic>
        <p:nvPicPr>
          <p:cNvPr id="12" name="Picture 11" descr="A close-up of an open book&#10;&#10;Description automatically generated">
            <a:extLst>
              <a:ext uri="{FF2B5EF4-FFF2-40B4-BE49-F238E27FC236}">
                <a16:creationId xmlns:a16="http://schemas.microsoft.com/office/drawing/2014/main" id="{3B375DE4-64E1-4501-84D7-81CC58817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171" y="333828"/>
            <a:ext cx="3599543" cy="2024743"/>
          </a:xfrm>
          <a:prstGeom prst="rect">
            <a:avLst/>
          </a:prstGeom>
        </p:spPr>
      </p:pic>
      <p:pic>
        <p:nvPicPr>
          <p:cNvPr id="18" name="Picture 17" descr="A close-up of an open book&#10;&#10;Description automatically generated">
            <a:extLst>
              <a:ext uri="{FF2B5EF4-FFF2-40B4-BE49-F238E27FC236}">
                <a16:creationId xmlns:a16="http://schemas.microsoft.com/office/drawing/2014/main" id="{5C289799-8F8E-4DF0-8E6A-BD2BAA877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5496" y="341087"/>
            <a:ext cx="3599543" cy="2024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3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n open book&#10;&#10;Description automatically generated">
            <a:extLst>
              <a:ext uri="{FF2B5EF4-FFF2-40B4-BE49-F238E27FC236}">
                <a16:creationId xmlns:a16="http://schemas.microsoft.com/office/drawing/2014/main" id="{E1DBCFB9-37A6-4EC7-B460-CB001788DC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1179642-E51D-4C7F-BA0A-02CED95E3AA3}"/>
              </a:ext>
            </a:extLst>
          </p:cNvPr>
          <p:cNvSpPr txBox="1"/>
          <p:nvPr/>
        </p:nvSpPr>
        <p:spPr>
          <a:xfrm>
            <a:off x="0" y="6560455"/>
            <a:ext cx="12192000" cy="30777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Richard Thetford									                 www.thetfordcountry.com</a:t>
            </a:r>
          </a:p>
        </p:txBody>
      </p:sp>
    </p:spTree>
    <p:extLst>
      <p:ext uri="{BB962C8B-B14F-4D97-AF65-F5344CB8AC3E}">
        <p14:creationId xmlns:p14="http://schemas.microsoft.com/office/powerpoint/2010/main" val="23172485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305</Words>
  <Application>Microsoft Office PowerPoint</Application>
  <PresentationFormat>Widescreen</PresentationFormat>
  <Paragraphs>66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Segoe UI</vt:lpstr>
      <vt:lpstr>Segoe UI Semibold</vt:lpstr>
      <vt:lpstr>Office Theme</vt:lpstr>
      <vt:lpstr>John 14:1-6</vt:lpstr>
      <vt:lpstr>Jesus is the Way</vt:lpstr>
      <vt:lpstr>Jesus is the Truth</vt:lpstr>
      <vt:lpstr>COLLECTION</vt:lpstr>
      <vt:lpstr>Jesus is the Life</vt:lpstr>
      <vt:lpstr>INVITATION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14:1-6</dc:title>
  <dc:creator>Richard Thetford</dc:creator>
  <cp:lastModifiedBy>Richard Thetford</cp:lastModifiedBy>
  <cp:revision>17</cp:revision>
  <cp:lastPrinted>2024-06-08T19:57:37Z</cp:lastPrinted>
  <dcterms:created xsi:type="dcterms:W3CDTF">2024-05-30T01:46:33Z</dcterms:created>
  <dcterms:modified xsi:type="dcterms:W3CDTF">2024-06-30T19:29:36Z</dcterms:modified>
</cp:coreProperties>
</file>