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9" r:id="rId3"/>
    <p:sldId id="278" r:id="rId4"/>
    <p:sldId id="280" r:id="rId5"/>
    <p:sldId id="265" r:id="rId6"/>
    <p:sldId id="281" r:id="rId7"/>
    <p:sldId id="271" r:id="rId8"/>
    <p:sldId id="277" r:id="rId9"/>
    <p:sldId id="272" r:id="rId10"/>
    <p:sldId id="273" r:id="rId11"/>
    <p:sldId id="282" r:id="rId12"/>
    <p:sldId id="274" r:id="rId13"/>
    <p:sldId id="284" r:id="rId14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CCFF"/>
    <a:srgbClr val="B00000"/>
    <a:srgbClr val="FF6600"/>
    <a:srgbClr val="00CC00"/>
    <a:srgbClr val="B40000"/>
    <a:srgbClr val="A40000"/>
    <a:srgbClr val="B80000"/>
    <a:srgbClr val="6FB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80" y="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359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827D59A-55BB-458E-9B8B-8EF3B6DA0B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r>
              <a:rPr lang="en-US" sz="1400" dirty="0">
                <a:latin typeface="Calibri" panose="020F0502020204030204" pitchFamily="34" charset="0"/>
              </a:rPr>
              <a:t>Scripture and Song Service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678D20-E695-4186-B189-C895CFB060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6173" y="1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r>
              <a:rPr lang="en-US" sz="1300" dirty="0">
                <a:latin typeface="Calibri" panose="020F0502020204030204" pitchFamily="34" charset="0"/>
              </a:rPr>
              <a:t>April 30,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3BA687-C7F1-4ACA-871B-0DAEF597CD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379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r>
              <a:rPr lang="en-US" sz="1300" dirty="0">
                <a:latin typeface="Calibri" panose="020F0502020204030204" pitchFamily="34" charset="0"/>
              </a:rPr>
              <a:t>Poudre Valley church of Christ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3F3DD-52CC-407D-A82C-535C720F1E8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6173" y="8772379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958C3985-D87B-4F26-8EE7-8CEAB112085D}" type="slidenum">
              <a:rPr lang="en-US" sz="1300" b="1" smtClean="0">
                <a:latin typeface="Calibri" panose="020F0502020204030204" pitchFamily="34" charset="0"/>
              </a:rPr>
              <a:t>‹#›</a:t>
            </a:fld>
            <a:endParaRPr lang="en-US" sz="13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241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173" y="1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D5A5646E-F94A-452A-B57E-D28B3F318DAB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4113"/>
            <a:ext cx="55372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637" y="4444546"/>
            <a:ext cx="5558801" cy="3637020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379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173" y="8772379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F702BCC3-8331-4715-B578-E136649D0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10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6438" y="1154113"/>
            <a:ext cx="5537200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BCC3-8331-4715-B578-E136649D0B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487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6438" y="1154113"/>
            <a:ext cx="5537200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BCC3-8331-4715-B578-E136649D0BF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664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6438" y="1154113"/>
            <a:ext cx="5537200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BCC3-8331-4715-B578-E136649D0BF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6438" y="1154113"/>
            <a:ext cx="5537200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BCC3-8331-4715-B578-E136649D0BF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31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6438" y="1154113"/>
            <a:ext cx="5537200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BCC3-8331-4715-B578-E136649D0BF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33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6438" y="1154113"/>
            <a:ext cx="5537200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BCC3-8331-4715-B578-E136649D0B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23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6438" y="1154113"/>
            <a:ext cx="5537200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BCC3-8331-4715-B578-E136649D0B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46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6438" y="1154113"/>
            <a:ext cx="5537200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BCC3-8331-4715-B578-E136649D0B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54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6438" y="1154113"/>
            <a:ext cx="5537200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BCC3-8331-4715-B578-E136649D0BF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6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6438" y="1154113"/>
            <a:ext cx="5537200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BCC3-8331-4715-B578-E136649D0B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65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6438" y="1154113"/>
            <a:ext cx="5537200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BCC3-8331-4715-B578-E136649D0BF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04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6438" y="1154113"/>
            <a:ext cx="5537200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BCC3-8331-4715-B578-E136649D0BF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63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6438" y="1154113"/>
            <a:ext cx="5537200" cy="3116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BCC3-8331-4715-B578-E136649D0BF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70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0" y="3200400"/>
            <a:ext cx="100584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0" y="4724400"/>
            <a:ext cx="9144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9652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6000" y="685802"/>
            <a:ext cx="24384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685801"/>
            <a:ext cx="7620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36320" y="0"/>
            <a:ext cx="100584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3276600"/>
            <a:ext cx="100584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4953000"/>
            <a:ext cx="9144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609601"/>
            <a:ext cx="48768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9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19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36" y="609600"/>
            <a:ext cx="48768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1329264"/>
            <a:ext cx="48768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119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193536" y="1249362"/>
            <a:ext cx="487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7821" y="457201"/>
            <a:ext cx="6126579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02" y="457200"/>
            <a:ext cx="3564876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2871259" y="2514336"/>
            <a:ext cx="3810000" cy="2117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936" y="4572000"/>
            <a:ext cx="9046464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320" y="457200"/>
            <a:ext cx="100584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856" y="3505200"/>
            <a:ext cx="98552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8F54-3D7B-40D1-A79A-E0419219AE7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4572000"/>
            <a:ext cx="90424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0" y="685800"/>
            <a:ext cx="100584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31200" y="62087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A918F54-3D7B-40D1-A79A-E0419219AE76}" type="datetimeFigureOut">
              <a:rPr lang="en-US" smtClean="0"/>
              <a:pPr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5999" y="6208777"/>
            <a:ext cx="6498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5687569"/>
            <a:ext cx="101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D30BD101-7A14-4BE5-8C36-EF2D55065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36320" y="0"/>
            <a:ext cx="100584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1036320" y="6172200"/>
            <a:ext cx="100584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011F5ED-19F6-4381-BF85-40F46CC67810}"/>
              </a:ext>
            </a:extLst>
          </p:cNvPr>
          <p:cNvSpPr/>
          <p:nvPr/>
        </p:nvSpPr>
        <p:spPr>
          <a:xfrm>
            <a:off x="381000" y="457200"/>
            <a:ext cx="11430000" cy="2590799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295400"/>
            <a:ext cx="7543800" cy="962867"/>
          </a:xfrm>
        </p:spPr>
        <p:txBody>
          <a:bodyPr/>
          <a:lstStyle/>
          <a:p>
            <a:pPr algn="ctr"/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Jesus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is Worthy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4114800"/>
            <a:ext cx="7162800" cy="114300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3600" b="1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“Worthy Art Thou”</a:t>
            </a:r>
          </a:p>
          <a:p>
            <a:pPr algn="ctr">
              <a:spcBef>
                <a:spcPts val="0"/>
              </a:spcBef>
            </a:pPr>
            <a:r>
              <a:rPr lang="en-US" sz="3200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(#77)</a:t>
            </a:r>
            <a:endParaRPr lang="en-US" sz="3600" b="1" dirty="0">
              <a:solidFill>
                <a:schemeClr val="tx1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" y="0"/>
            <a:ext cx="11811000" cy="4572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172202"/>
            <a:ext cx="11963400" cy="414754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109570"/>
            <a:ext cx="4114800" cy="2986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914400" y="4174952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ea typeface="Open Sans Semibold" panose="020B0706030804020204" pitchFamily="34" charset="0"/>
                <a:cs typeface="Calibri" panose="020F0502020204030204" pitchFamily="34" charset="0"/>
              </a:rPr>
              <a:t>Revelation 5:11-12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EBCC8E-8E40-437D-805D-1EA1EB7183FA}"/>
              </a:ext>
            </a:extLst>
          </p:cNvPr>
          <p:cNvSpPr txBox="1"/>
          <p:nvPr/>
        </p:nvSpPr>
        <p:spPr>
          <a:xfrm>
            <a:off x="0" y="658695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0EF2044-80DF-423F-AF09-93BEBB3FF622}"/>
              </a:ext>
            </a:extLst>
          </p:cNvPr>
          <p:cNvSpPr txBox="1"/>
          <p:nvPr/>
        </p:nvSpPr>
        <p:spPr>
          <a:xfrm>
            <a:off x="4724400" y="3738027"/>
            <a:ext cx="7086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“How Sweet, How Heavenly”</a:t>
            </a:r>
          </a:p>
          <a:p>
            <a:pPr algn="ctr"/>
            <a:r>
              <a:rPr lang="en-US" sz="3200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(#334)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3AD05C-3062-4F70-B043-0CD22AF3567B}"/>
              </a:ext>
            </a:extLst>
          </p:cNvPr>
          <p:cNvSpPr/>
          <p:nvPr/>
        </p:nvSpPr>
        <p:spPr>
          <a:xfrm>
            <a:off x="381000" y="381000"/>
            <a:ext cx="11430000" cy="1295400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8">
            <a:extLst>
              <a:ext uri="{FF2B5EF4-FFF2-40B4-BE49-F238E27FC236}">
                <a16:creationId xmlns:a16="http://schemas.microsoft.com/office/drawing/2014/main" id="{C18853D0-9D82-401B-8C7D-CD4376735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14600"/>
            <a:ext cx="4191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B214783-E70E-4F4A-83F4-C2E1D261AF91}"/>
              </a:ext>
            </a:extLst>
          </p:cNvPr>
          <p:cNvSpPr txBox="1"/>
          <p:nvPr/>
        </p:nvSpPr>
        <p:spPr>
          <a:xfrm>
            <a:off x="381000" y="1676400"/>
            <a:ext cx="11430000" cy="707886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We Will Rejoice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34A5F1-2D5F-41D1-B040-D95B7A4CF28A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41CE0FB-4AB7-4EFE-A28F-A75977F816E3}"/>
              </a:ext>
            </a:extLst>
          </p:cNvPr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52131B-F156-45DA-B048-D24557C76009}"/>
              </a:ext>
            </a:extLst>
          </p:cNvPr>
          <p:cNvSpPr/>
          <p:nvPr/>
        </p:nvSpPr>
        <p:spPr>
          <a:xfrm>
            <a:off x="228600" y="0"/>
            <a:ext cx="11811000" cy="381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FC875B-730E-4CE2-A84C-25C029225F12}"/>
              </a:ext>
            </a:extLst>
          </p:cNvPr>
          <p:cNvSpPr/>
          <p:nvPr/>
        </p:nvSpPr>
        <p:spPr>
          <a:xfrm>
            <a:off x="152400" y="6172202"/>
            <a:ext cx="11963400" cy="414754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A354C6-F993-4317-8E8F-BDB4012F72A0}"/>
              </a:ext>
            </a:extLst>
          </p:cNvPr>
          <p:cNvSpPr txBox="1"/>
          <p:nvPr/>
        </p:nvSpPr>
        <p:spPr>
          <a:xfrm>
            <a:off x="0" y="658695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909A335-6346-449D-B5F2-D32BABABDD5A}"/>
              </a:ext>
            </a:extLst>
          </p:cNvPr>
          <p:cNvSpPr txBox="1">
            <a:spLocks/>
          </p:cNvSpPr>
          <p:nvPr/>
        </p:nvSpPr>
        <p:spPr>
          <a:xfrm>
            <a:off x="1524000" y="609600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Jesus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 is Worthy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0600" y="3758625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ea typeface="Open Sans Semibold" panose="020B0706030804020204" pitchFamily="34" charset="0"/>
                <a:cs typeface="Calibri" panose="020F0502020204030204" pitchFamily="34" charset="0"/>
              </a:rPr>
              <a:t>1 Peter 1:3-9</a:t>
            </a:r>
          </a:p>
        </p:txBody>
      </p:sp>
    </p:spTree>
    <p:extLst>
      <p:ext uri="{BB962C8B-B14F-4D97-AF65-F5344CB8AC3E}">
        <p14:creationId xmlns:p14="http://schemas.microsoft.com/office/powerpoint/2010/main" val="40433438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0EF2044-80DF-423F-AF09-93BEBB3FF622}"/>
              </a:ext>
            </a:extLst>
          </p:cNvPr>
          <p:cNvSpPr txBox="1"/>
          <p:nvPr/>
        </p:nvSpPr>
        <p:spPr>
          <a:xfrm>
            <a:off x="4724400" y="3661827"/>
            <a:ext cx="7086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“To God Be the Glory”</a:t>
            </a:r>
          </a:p>
          <a:p>
            <a:pPr algn="ctr"/>
            <a:r>
              <a:rPr lang="en-US" sz="3200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(#172)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83AD05C-3062-4F70-B043-0CD22AF3567B}"/>
              </a:ext>
            </a:extLst>
          </p:cNvPr>
          <p:cNvSpPr/>
          <p:nvPr/>
        </p:nvSpPr>
        <p:spPr>
          <a:xfrm>
            <a:off x="381000" y="381000"/>
            <a:ext cx="11430000" cy="1295400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8">
            <a:extLst>
              <a:ext uri="{FF2B5EF4-FFF2-40B4-BE49-F238E27FC236}">
                <a16:creationId xmlns:a16="http://schemas.microsoft.com/office/drawing/2014/main" id="{C18853D0-9D82-401B-8C7D-CD4376735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14600"/>
            <a:ext cx="4191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B214783-E70E-4F4A-83F4-C2E1D261AF91}"/>
              </a:ext>
            </a:extLst>
          </p:cNvPr>
          <p:cNvSpPr txBox="1"/>
          <p:nvPr/>
        </p:nvSpPr>
        <p:spPr>
          <a:xfrm>
            <a:off x="381000" y="1676400"/>
            <a:ext cx="11430000" cy="707886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We Will Rejoice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34A5F1-2D5F-41D1-B040-D95B7A4CF28A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41CE0FB-4AB7-4EFE-A28F-A75977F816E3}"/>
              </a:ext>
            </a:extLst>
          </p:cNvPr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52131B-F156-45DA-B048-D24557C76009}"/>
              </a:ext>
            </a:extLst>
          </p:cNvPr>
          <p:cNvSpPr/>
          <p:nvPr/>
        </p:nvSpPr>
        <p:spPr>
          <a:xfrm>
            <a:off x="228600" y="0"/>
            <a:ext cx="11811000" cy="381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FC875B-730E-4CE2-A84C-25C029225F12}"/>
              </a:ext>
            </a:extLst>
          </p:cNvPr>
          <p:cNvSpPr/>
          <p:nvPr/>
        </p:nvSpPr>
        <p:spPr>
          <a:xfrm>
            <a:off x="152400" y="6172202"/>
            <a:ext cx="11963400" cy="414754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A354C6-F993-4317-8E8F-BDB4012F72A0}"/>
              </a:ext>
            </a:extLst>
          </p:cNvPr>
          <p:cNvSpPr txBox="1"/>
          <p:nvPr/>
        </p:nvSpPr>
        <p:spPr>
          <a:xfrm>
            <a:off x="0" y="658695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909A335-6346-449D-B5F2-D32BABABDD5A}"/>
              </a:ext>
            </a:extLst>
          </p:cNvPr>
          <p:cNvSpPr txBox="1">
            <a:spLocks/>
          </p:cNvSpPr>
          <p:nvPr/>
        </p:nvSpPr>
        <p:spPr>
          <a:xfrm>
            <a:off x="1524000" y="609600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Jesus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 is Worthy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0600" y="3758625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ea typeface="Open Sans Semibold" panose="020B0706030804020204" pitchFamily="34" charset="0"/>
                <a:cs typeface="Calibri" panose="020F0502020204030204" pitchFamily="34" charset="0"/>
              </a:rPr>
              <a:t>Revelation 19:1-9</a:t>
            </a:r>
          </a:p>
        </p:txBody>
      </p:sp>
    </p:spTree>
    <p:extLst>
      <p:ext uri="{BB962C8B-B14F-4D97-AF65-F5344CB8AC3E}">
        <p14:creationId xmlns:p14="http://schemas.microsoft.com/office/powerpoint/2010/main" val="9738599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0EF2044-80DF-423F-AF09-93BEBB3FF622}"/>
              </a:ext>
            </a:extLst>
          </p:cNvPr>
          <p:cNvSpPr txBox="1"/>
          <p:nvPr/>
        </p:nvSpPr>
        <p:spPr>
          <a:xfrm>
            <a:off x="381000" y="3163431"/>
            <a:ext cx="1143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alibri" panose="020F0502020204030204" pitchFamily="34" charset="0"/>
                <a:cs typeface="Arial" pitchFamily="34" charset="0"/>
              </a:rPr>
              <a:t>Invitation Lesson</a:t>
            </a:r>
          </a:p>
          <a:p>
            <a:pPr algn="ctr"/>
            <a:endParaRPr lang="en-US" sz="3600" dirty="0">
              <a:latin typeface="Calibri" panose="020F0502020204030204" pitchFamily="34" charset="0"/>
              <a:cs typeface="Arial" pitchFamily="34" charset="0"/>
            </a:endParaRPr>
          </a:p>
          <a:p>
            <a:pPr algn="ctr"/>
            <a:r>
              <a:rPr lang="en-US" sz="3600" b="1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“I Surrender All”</a:t>
            </a:r>
          </a:p>
          <a:p>
            <a:pPr algn="ctr"/>
            <a:r>
              <a:rPr lang="en-US" sz="3200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(#493)</a:t>
            </a:r>
            <a:endParaRPr lang="en-US" sz="2800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EE5855D-1C65-407C-89B8-2D54DC9B98A4}"/>
              </a:ext>
            </a:extLst>
          </p:cNvPr>
          <p:cNvSpPr/>
          <p:nvPr/>
        </p:nvSpPr>
        <p:spPr>
          <a:xfrm>
            <a:off x="381000" y="381000"/>
            <a:ext cx="11430000" cy="1295400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5D5255-6C59-497B-B6D6-C447E31AC455}"/>
              </a:ext>
            </a:extLst>
          </p:cNvPr>
          <p:cNvSpPr txBox="1"/>
          <p:nvPr/>
        </p:nvSpPr>
        <p:spPr>
          <a:xfrm>
            <a:off x="381000" y="1676400"/>
            <a:ext cx="11430000" cy="707886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INVITATION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AEB9FC-36E2-4321-B02A-33DF5686A80D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D33391-04E7-47D8-814E-07B80714F263}"/>
              </a:ext>
            </a:extLst>
          </p:cNvPr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5F3D8D-9269-46B8-9F1C-490C12A324D8}"/>
              </a:ext>
            </a:extLst>
          </p:cNvPr>
          <p:cNvSpPr/>
          <p:nvPr/>
        </p:nvSpPr>
        <p:spPr>
          <a:xfrm>
            <a:off x="228600" y="0"/>
            <a:ext cx="11811000" cy="381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952C331-1FA2-4016-AA26-F4DA703FE374}"/>
              </a:ext>
            </a:extLst>
          </p:cNvPr>
          <p:cNvSpPr/>
          <p:nvPr/>
        </p:nvSpPr>
        <p:spPr>
          <a:xfrm>
            <a:off x="152400" y="6172202"/>
            <a:ext cx="11963400" cy="414754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07B0BD-6428-472B-8A8E-7E6277F97A73}"/>
              </a:ext>
            </a:extLst>
          </p:cNvPr>
          <p:cNvSpPr txBox="1"/>
          <p:nvPr/>
        </p:nvSpPr>
        <p:spPr>
          <a:xfrm>
            <a:off x="0" y="658695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5D8C141-6914-426F-AABB-F0DBB38D42D4}"/>
              </a:ext>
            </a:extLst>
          </p:cNvPr>
          <p:cNvSpPr txBox="1">
            <a:spLocks/>
          </p:cNvSpPr>
          <p:nvPr/>
        </p:nvSpPr>
        <p:spPr>
          <a:xfrm>
            <a:off x="1524000" y="609600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Jesus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 is Worthy</a:t>
            </a:r>
          </a:p>
        </p:txBody>
      </p:sp>
    </p:spTree>
    <p:extLst>
      <p:ext uri="{BB962C8B-B14F-4D97-AF65-F5344CB8AC3E}">
        <p14:creationId xmlns:p14="http://schemas.microsoft.com/office/powerpoint/2010/main" val="7131579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0EF2044-80DF-423F-AF09-93BEBB3FF622}"/>
              </a:ext>
            </a:extLst>
          </p:cNvPr>
          <p:cNvSpPr txBox="1"/>
          <p:nvPr/>
        </p:nvSpPr>
        <p:spPr>
          <a:xfrm>
            <a:off x="381000" y="3925669"/>
            <a:ext cx="1143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alibri" panose="020F0502020204030204" pitchFamily="34" charset="0"/>
                <a:cs typeface="Arial" pitchFamily="34" charset="0"/>
              </a:rPr>
              <a:t>Closing Prayer</a:t>
            </a:r>
            <a:endParaRPr lang="en-US" sz="2800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EE5855D-1C65-407C-89B8-2D54DC9B98A4}"/>
              </a:ext>
            </a:extLst>
          </p:cNvPr>
          <p:cNvSpPr/>
          <p:nvPr/>
        </p:nvSpPr>
        <p:spPr>
          <a:xfrm>
            <a:off x="381000" y="381000"/>
            <a:ext cx="11430000" cy="1295400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5D5255-6C59-497B-B6D6-C447E31AC455}"/>
              </a:ext>
            </a:extLst>
          </p:cNvPr>
          <p:cNvSpPr txBox="1"/>
          <p:nvPr/>
        </p:nvSpPr>
        <p:spPr>
          <a:xfrm>
            <a:off x="381000" y="1676400"/>
            <a:ext cx="11430000" cy="707886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CLOSING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AEB9FC-36E2-4321-B02A-33DF5686A80D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D33391-04E7-47D8-814E-07B80714F263}"/>
              </a:ext>
            </a:extLst>
          </p:cNvPr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5F3D8D-9269-46B8-9F1C-490C12A324D8}"/>
              </a:ext>
            </a:extLst>
          </p:cNvPr>
          <p:cNvSpPr/>
          <p:nvPr/>
        </p:nvSpPr>
        <p:spPr>
          <a:xfrm>
            <a:off x="228600" y="0"/>
            <a:ext cx="11811000" cy="381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952C331-1FA2-4016-AA26-F4DA703FE374}"/>
              </a:ext>
            </a:extLst>
          </p:cNvPr>
          <p:cNvSpPr/>
          <p:nvPr/>
        </p:nvSpPr>
        <p:spPr>
          <a:xfrm>
            <a:off x="152400" y="6172202"/>
            <a:ext cx="11963400" cy="414754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07B0BD-6428-472B-8A8E-7E6277F97A73}"/>
              </a:ext>
            </a:extLst>
          </p:cNvPr>
          <p:cNvSpPr txBox="1"/>
          <p:nvPr/>
        </p:nvSpPr>
        <p:spPr>
          <a:xfrm>
            <a:off x="0" y="658695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5D8C141-6914-426F-AABB-F0DBB38D42D4}"/>
              </a:ext>
            </a:extLst>
          </p:cNvPr>
          <p:cNvSpPr txBox="1">
            <a:spLocks/>
          </p:cNvSpPr>
          <p:nvPr/>
        </p:nvSpPr>
        <p:spPr>
          <a:xfrm>
            <a:off x="1524000" y="609600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Jesus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 is Worthy</a:t>
            </a:r>
          </a:p>
        </p:txBody>
      </p:sp>
    </p:spTree>
    <p:extLst>
      <p:ext uri="{BB962C8B-B14F-4D97-AF65-F5344CB8AC3E}">
        <p14:creationId xmlns:p14="http://schemas.microsoft.com/office/powerpoint/2010/main" val="40392087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011F5ED-19F6-4381-BF85-40F46CC67810}"/>
              </a:ext>
            </a:extLst>
          </p:cNvPr>
          <p:cNvSpPr/>
          <p:nvPr/>
        </p:nvSpPr>
        <p:spPr>
          <a:xfrm>
            <a:off x="381000" y="457200"/>
            <a:ext cx="11430000" cy="2590799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295400"/>
            <a:ext cx="7543800" cy="962867"/>
          </a:xfrm>
        </p:spPr>
        <p:txBody>
          <a:bodyPr/>
          <a:lstStyle/>
          <a:p>
            <a:pPr algn="ctr"/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Jesus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 is Worthy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191000"/>
            <a:ext cx="11430000" cy="762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Arial" pitchFamily="34" charset="0"/>
              </a:rPr>
              <a:t>Opening Prayer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" y="0"/>
            <a:ext cx="11811000" cy="4572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172202"/>
            <a:ext cx="11963400" cy="414754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EBCC8E-8E40-437D-805D-1EA1EB7183FA}"/>
              </a:ext>
            </a:extLst>
          </p:cNvPr>
          <p:cNvSpPr txBox="1"/>
          <p:nvPr/>
        </p:nvSpPr>
        <p:spPr>
          <a:xfrm>
            <a:off x="0" y="658695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8993738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8">
            <a:extLst>
              <a:ext uri="{FF2B5EF4-FFF2-40B4-BE49-F238E27FC236}">
                <a16:creationId xmlns:a16="http://schemas.microsoft.com/office/drawing/2014/main" id="{0D77F2B6-9899-40DD-BAD6-6D8FD5876D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14600"/>
            <a:ext cx="4191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381000" y="381000"/>
            <a:ext cx="11430000" cy="1295400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24000" y="609600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Jesus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 is Worthy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1676400"/>
            <a:ext cx="11430000" cy="707886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We Will Worship and Praise Him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3834825"/>
            <a:ext cx="3080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ea typeface="Open Sans Semibold" panose="020B0706030804020204" pitchFamily="34" charset="0"/>
                <a:cs typeface="Calibri" panose="020F0502020204030204" pitchFamily="34" charset="0"/>
              </a:rPr>
              <a:t>Psalms 96:1-13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24400" y="3738027"/>
            <a:ext cx="7086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“Hallelujah! Praise Jehovah!”</a:t>
            </a:r>
          </a:p>
          <a:p>
            <a:pPr algn="ctr"/>
            <a:r>
              <a:rPr lang="en-US" sz="3200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(#9)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94E006-23DD-492A-B659-1799C31CC3D1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C4BEA6-2345-4E99-B946-0F5949A3387C}"/>
              </a:ext>
            </a:extLst>
          </p:cNvPr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B8AEE93-1AB2-4651-B65E-6D47392E621A}"/>
              </a:ext>
            </a:extLst>
          </p:cNvPr>
          <p:cNvSpPr/>
          <p:nvPr/>
        </p:nvSpPr>
        <p:spPr>
          <a:xfrm>
            <a:off x="228600" y="0"/>
            <a:ext cx="11811000" cy="381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559088E-6ED0-41C3-AD5D-4B47A7F46DAD}"/>
              </a:ext>
            </a:extLst>
          </p:cNvPr>
          <p:cNvSpPr/>
          <p:nvPr/>
        </p:nvSpPr>
        <p:spPr>
          <a:xfrm>
            <a:off x="152400" y="6172202"/>
            <a:ext cx="11963400" cy="414754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D44326-870D-4751-B635-897208925302}"/>
              </a:ext>
            </a:extLst>
          </p:cNvPr>
          <p:cNvSpPr txBox="1"/>
          <p:nvPr/>
        </p:nvSpPr>
        <p:spPr>
          <a:xfrm>
            <a:off x="0" y="658695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8447338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8">
            <a:extLst>
              <a:ext uri="{FF2B5EF4-FFF2-40B4-BE49-F238E27FC236}">
                <a16:creationId xmlns:a16="http://schemas.microsoft.com/office/drawing/2014/main" id="{0D77F2B6-9899-40DD-BAD6-6D8FD5876D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14600"/>
            <a:ext cx="4191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381000" y="381000"/>
            <a:ext cx="11430000" cy="1295400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24000" y="609600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Jesus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 is Worthy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1676400"/>
            <a:ext cx="11430000" cy="707886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We Will Worship and Praise Him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3810000"/>
            <a:ext cx="3080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ea typeface="Open Sans Semibold" panose="020B0706030804020204" pitchFamily="34" charset="0"/>
                <a:cs typeface="Calibri" panose="020F0502020204030204" pitchFamily="34" charset="0"/>
              </a:rPr>
              <a:t>Hebrews 2:5-12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24400" y="3738027"/>
            <a:ext cx="7086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“Lord, We Come Before Thee Now”</a:t>
            </a:r>
          </a:p>
          <a:p>
            <a:pPr algn="ctr"/>
            <a:r>
              <a:rPr lang="en-US" sz="3200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(#422)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94E006-23DD-492A-B659-1799C31CC3D1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C4BEA6-2345-4E99-B946-0F5949A3387C}"/>
              </a:ext>
            </a:extLst>
          </p:cNvPr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B8AEE93-1AB2-4651-B65E-6D47392E621A}"/>
              </a:ext>
            </a:extLst>
          </p:cNvPr>
          <p:cNvSpPr/>
          <p:nvPr/>
        </p:nvSpPr>
        <p:spPr>
          <a:xfrm>
            <a:off x="228600" y="0"/>
            <a:ext cx="11811000" cy="381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559088E-6ED0-41C3-AD5D-4B47A7F46DAD}"/>
              </a:ext>
            </a:extLst>
          </p:cNvPr>
          <p:cNvSpPr/>
          <p:nvPr/>
        </p:nvSpPr>
        <p:spPr>
          <a:xfrm>
            <a:off x="152400" y="6172202"/>
            <a:ext cx="11963400" cy="414754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D44326-870D-4751-B635-897208925302}"/>
              </a:ext>
            </a:extLst>
          </p:cNvPr>
          <p:cNvSpPr txBox="1"/>
          <p:nvPr/>
        </p:nvSpPr>
        <p:spPr>
          <a:xfrm>
            <a:off x="0" y="658695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2754655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8">
            <a:extLst>
              <a:ext uri="{FF2B5EF4-FFF2-40B4-BE49-F238E27FC236}">
                <a16:creationId xmlns:a16="http://schemas.microsoft.com/office/drawing/2014/main" id="{0D77F2B6-9899-40DD-BAD6-6D8FD5876D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14600"/>
            <a:ext cx="4191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381000" y="381000"/>
            <a:ext cx="11430000" cy="1295400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24000" y="609600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Jesus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 is Worthy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1676400"/>
            <a:ext cx="11430000" cy="707886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We Will Hear Him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3758625"/>
            <a:ext cx="3080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ea typeface="Open Sans Semibold" panose="020B0706030804020204" pitchFamily="34" charset="0"/>
                <a:cs typeface="Calibri" panose="020F0502020204030204" pitchFamily="34" charset="0"/>
              </a:rPr>
              <a:t>John 6:53-69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24400" y="3738027"/>
            <a:ext cx="7086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“I Am Resolved”</a:t>
            </a:r>
          </a:p>
          <a:p>
            <a:pPr algn="ctr"/>
            <a:r>
              <a:rPr lang="en-US" sz="3200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(#818)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94E006-23DD-492A-B659-1799C31CC3D1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C4BEA6-2345-4E99-B946-0F5949A3387C}"/>
              </a:ext>
            </a:extLst>
          </p:cNvPr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B8AEE93-1AB2-4651-B65E-6D47392E621A}"/>
              </a:ext>
            </a:extLst>
          </p:cNvPr>
          <p:cNvSpPr/>
          <p:nvPr/>
        </p:nvSpPr>
        <p:spPr>
          <a:xfrm>
            <a:off x="228600" y="0"/>
            <a:ext cx="11811000" cy="381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559088E-6ED0-41C3-AD5D-4B47A7F46DAD}"/>
              </a:ext>
            </a:extLst>
          </p:cNvPr>
          <p:cNvSpPr/>
          <p:nvPr/>
        </p:nvSpPr>
        <p:spPr>
          <a:xfrm>
            <a:off x="152400" y="6172202"/>
            <a:ext cx="11963400" cy="414754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D44326-870D-4751-B635-897208925302}"/>
              </a:ext>
            </a:extLst>
          </p:cNvPr>
          <p:cNvSpPr txBox="1"/>
          <p:nvPr/>
        </p:nvSpPr>
        <p:spPr>
          <a:xfrm>
            <a:off x="0" y="658695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8">
            <a:extLst>
              <a:ext uri="{FF2B5EF4-FFF2-40B4-BE49-F238E27FC236}">
                <a16:creationId xmlns:a16="http://schemas.microsoft.com/office/drawing/2014/main" id="{0D77F2B6-9899-40DD-BAD6-6D8FD5876D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14600"/>
            <a:ext cx="4191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381000" y="381000"/>
            <a:ext cx="11430000" cy="1295400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24000" y="609600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Jesus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 is Worthy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1676400"/>
            <a:ext cx="11430000" cy="707886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We Will Hear Him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3758625"/>
            <a:ext cx="3080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ea typeface="Open Sans Semibold" panose="020B0706030804020204" pitchFamily="34" charset="0"/>
                <a:cs typeface="Calibri" panose="020F0502020204030204" pitchFamily="34" charset="0"/>
              </a:rPr>
              <a:t>Hebrews 1:1-2:3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24400" y="3738027"/>
            <a:ext cx="7086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“Teach Me Thy Way”</a:t>
            </a:r>
          </a:p>
          <a:p>
            <a:pPr algn="ctr"/>
            <a:r>
              <a:rPr lang="en-US" sz="3200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(#688)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94E006-23DD-492A-B659-1799C31CC3D1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C4BEA6-2345-4E99-B946-0F5949A3387C}"/>
              </a:ext>
            </a:extLst>
          </p:cNvPr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B8AEE93-1AB2-4651-B65E-6D47392E621A}"/>
              </a:ext>
            </a:extLst>
          </p:cNvPr>
          <p:cNvSpPr/>
          <p:nvPr/>
        </p:nvSpPr>
        <p:spPr>
          <a:xfrm>
            <a:off x="228600" y="0"/>
            <a:ext cx="11811000" cy="381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559088E-6ED0-41C3-AD5D-4B47A7F46DAD}"/>
              </a:ext>
            </a:extLst>
          </p:cNvPr>
          <p:cNvSpPr/>
          <p:nvPr/>
        </p:nvSpPr>
        <p:spPr>
          <a:xfrm>
            <a:off x="152400" y="6172202"/>
            <a:ext cx="11963400" cy="414754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AD44326-870D-4751-B635-897208925302}"/>
              </a:ext>
            </a:extLst>
          </p:cNvPr>
          <p:cNvSpPr txBox="1"/>
          <p:nvPr/>
        </p:nvSpPr>
        <p:spPr>
          <a:xfrm>
            <a:off x="0" y="658695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15512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6D573E9-2F20-4DFB-AB17-F0060DF14EF5}"/>
              </a:ext>
            </a:extLst>
          </p:cNvPr>
          <p:cNvSpPr/>
          <p:nvPr/>
        </p:nvSpPr>
        <p:spPr>
          <a:xfrm>
            <a:off x="381000" y="381000"/>
            <a:ext cx="11430000" cy="1295400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724400" y="3738027"/>
            <a:ext cx="7086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“More Holiness Give Me”</a:t>
            </a:r>
          </a:p>
          <a:p>
            <a:pPr algn="ctr"/>
            <a:r>
              <a:rPr lang="en-US" sz="3200" dirty="0">
                <a:solidFill>
                  <a:srgbClr val="0000CC"/>
                </a:solidFill>
                <a:latin typeface="Calibri" panose="020F0502020204030204" pitchFamily="34" charset="0"/>
                <a:cs typeface="Arial" pitchFamily="34" charset="0"/>
              </a:rPr>
              <a:t>(#599)</a:t>
            </a:r>
          </a:p>
        </p:txBody>
      </p:sp>
      <p:pic>
        <p:nvPicPr>
          <p:cNvPr id="12" name="Picture 18">
            <a:extLst>
              <a:ext uri="{FF2B5EF4-FFF2-40B4-BE49-F238E27FC236}">
                <a16:creationId xmlns:a16="http://schemas.microsoft.com/office/drawing/2014/main" id="{778F87D5-9E8B-4963-8628-DF9945944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14600"/>
            <a:ext cx="4191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5595056-924A-4EE2-8D01-994A824FB516}"/>
              </a:ext>
            </a:extLst>
          </p:cNvPr>
          <p:cNvSpPr txBox="1"/>
          <p:nvPr/>
        </p:nvSpPr>
        <p:spPr>
          <a:xfrm>
            <a:off x="381000" y="1676400"/>
            <a:ext cx="11430000" cy="707886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We Will Strive to Be Holy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AC543F-692C-4125-9EB5-4AF6625AFC9A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F1E3B1E-7044-4F0C-A59B-A2182EC130DC}"/>
              </a:ext>
            </a:extLst>
          </p:cNvPr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47D1C3-FA17-4BD0-9B21-717E9B28BB00}"/>
              </a:ext>
            </a:extLst>
          </p:cNvPr>
          <p:cNvSpPr/>
          <p:nvPr/>
        </p:nvSpPr>
        <p:spPr>
          <a:xfrm>
            <a:off x="228600" y="0"/>
            <a:ext cx="11811000" cy="381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098EDBB-5CF5-42F4-8551-5F7574A54A77}"/>
              </a:ext>
            </a:extLst>
          </p:cNvPr>
          <p:cNvSpPr/>
          <p:nvPr/>
        </p:nvSpPr>
        <p:spPr>
          <a:xfrm>
            <a:off x="152400" y="6172202"/>
            <a:ext cx="11963400" cy="414754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C3B9240-6FE8-40D4-BC5A-BC7E2C540271}"/>
              </a:ext>
            </a:extLst>
          </p:cNvPr>
          <p:cNvSpPr txBox="1"/>
          <p:nvPr/>
        </p:nvSpPr>
        <p:spPr>
          <a:xfrm>
            <a:off x="0" y="658695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65F65440-55E3-4950-9700-C572B7F2BD70}"/>
              </a:ext>
            </a:extLst>
          </p:cNvPr>
          <p:cNvSpPr txBox="1">
            <a:spLocks/>
          </p:cNvSpPr>
          <p:nvPr/>
        </p:nvSpPr>
        <p:spPr>
          <a:xfrm>
            <a:off x="1524000" y="609600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Jesus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 is Worthy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0600" y="3758625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ea typeface="Open Sans Semibold" panose="020B0706030804020204" pitchFamily="34" charset="0"/>
                <a:cs typeface="Calibri" panose="020F0502020204030204" pitchFamily="34" charset="0"/>
              </a:rPr>
              <a:t>Colossians 3:9-24</a:t>
            </a:r>
          </a:p>
        </p:txBody>
      </p:sp>
    </p:spTree>
    <p:extLst>
      <p:ext uri="{BB962C8B-B14F-4D97-AF65-F5344CB8AC3E}">
        <p14:creationId xmlns:p14="http://schemas.microsoft.com/office/powerpoint/2010/main" val="6382053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81000" y="3661827"/>
            <a:ext cx="11430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CC"/>
                </a:solidFill>
                <a:latin typeface="Calibri" panose="020F0502020204030204" pitchFamily="34" charset="0"/>
                <a:ea typeface="Noto Sans" panose="020B0502040504020204" pitchFamily="34" charset="0"/>
                <a:cs typeface="Arial" pitchFamily="34" charset="0"/>
              </a:rPr>
              <a:t>“Count Your Blessings”</a:t>
            </a:r>
          </a:p>
          <a:p>
            <a:pPr algn="ctr"/>
            <a:r>
              <a:rPr lang="en-US" sz="3200" dirty="0">
                <a:solidFill>
                  <a:srgbClr val="0000CC"/>
                </a:solidFill>
                <a:latin typeface="Calibri" panose="020F0502020204030204" pitchFamily="34" charset="0"/>
                <a:ea typeface="Noto Sans" panose="020B0502040504020204" pitchFamily="34" charset="0"/>
                <a:cs typeface="Arial" pitchFamily="34" charset="0"/>
              </a:rPr>
              <a:t>(#384)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D36FFC-6A52-4466-B57E-0D1B2244981E}"/>
              </a:ext>
            </a:extLst>
          </p:cNvPr>
          <p:cNvSpPr/>
          <p:nvPr/>
        </p:nvSpPr>
        <p:spPr>
          <a:xfrm>
            <a:off x="381000" y="381000"/>
            <a:ext cx="11430000" cy="1295400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C711B18-30CC-4A80-9878-3D444BEAAE70}"/>
              </a:ext>
            </a:extLst>
          </p:cNvPr>
          <p:cNvSpPr txBox="1"/>
          <p:nvPr/>
        </p:nvSpPr>
        <p:spPr>
          <a:xfrm>
            <a:off x="381000" y="1676400"/>
            <a:ext cx="11430000" cy="707886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COLLECTION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69AB06-A8EB-47F5-94B9-35BB7FC247E3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938C9AA-772F-4C37-AE3B-C2CED1363578}"/>
              </a:ext>
            </a:extLst>
          </p:cNvPr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7A9724A-40F7-4C02-8BEB-F9F401C74608}"/>
              </a:ext>
            </a:extLst>
          </p:cNvPr>
          <p:cNvSpPr/>
          <p:nvPr/>
        </p:nvSpPr>
        <p:spPr>
          <a:xfrm>
            <a:off x="228600" y="0"/>
            <a:ext cx="11811000" cy="381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DD38F28-FDED-407C-9FE2-2793C0BEEDF6}"/>
              </a:ext>
            </a:extLst>
          </p:cNvPr>
          <p:cNvSpPr/>
          <p:nvPr/>
        </p:nvSpPr>
        <p:spPr>
          <a:xfrm>
            <a:off x="152400" y="6172202"/>
            <a:ext cx="11963400" cy="414754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026A091-9220-4F53-83ED-1642F9A3677F}"/>
              </a:ext>
            </a:extLst>
          </p:cNvPr>
          <p:cNvSpPr txBox="1"/>
          <p:nvPr/>
        </p:nvSpPr>
        <p:spPr>
          <a:xfrm>
            <a:off x="0" y="658695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65E9C043-E7DF-4F52-8A4A-CA9CE0A2CDDA}"/>
              </a:ext>
            </a:extLst>
          </p:cNvPr>
          <p:cNvSpPr txBox="1">
            <a:spLocks/>
          </p:cNvSpPr>
          <p:nvPr/>
        </p:nvSpPr>
        <p:spPr>
          <a:xfrm>
            <a:off x="1524000" y="609600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Jesus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 is Worthy</a:t>
            </a:r>
          </a:p>
        </p:txBody>
      </p:sp>
    </p:spTree>
    <p:extLst>
      <p:ext uri="{BB962C8B-B14F-4D97-AF65-F5344CB8AC3E}">
        <p14:creationId xmlns:p14="http://schemas.microsoft.com/office/powerpoint/2010/main" val="31334270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724400" y="3738027"/>
            <a:ext cx="70866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00CC"/>
                </a:solidFill>
                <a:latin typeface="Calibri" panose="020F0502020204030204" pitchFamily="34" charset="0"/>
                <a:ea typeface="Noto Sans" panose="020B0502040504020204" pitchFamily="34" charset="0"/>
                <a:cs typeface="Arial" pitchFamily="34" charset="0"/>
              </a:rPr>
              <a:t>“By Christ Redeemed”</a:t>
            </a:r>
          </a:p>
          <a:p>
            <a:pPr algn="ctr"/>
            <a:r>
              <a:rPr lang="en-US" sz="3200" dirty="0">
                <a:solidFill>
                  <a:srgbClr val="0000CC"/>
                </a:solidFill>
                <a:latin typeface="Calibri" panose="020F0502020204030204" pitchFamily="34" charset="0"/>
                <a:ea typeface="Noto Sans" panose="020B0502040504020204" pitchFamily="34" charset="0"/>
                <a:cs typeface="Arial" pitchFamily="34" charset="0"/>
              </a:rPr>
              <a:t>(#354)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D36FFC-6A52-4466-B57E-0D1B2244981E}"/>
              </a:ext>
            </a:extLst>
          </p:cNvPr>
          <p:cNvSpPr/>
          <p:nvPr/>
        </p:nvSpPr>
        <p:spPr>
          <a:xfrm>
            <a:off x="381000" y="381000"/>
            <a:ext cx="11430000" cy="1295400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8">
            <a:extLst>
              <a:ext uri="{FF2B5EF4-FFF2-40B4-BE49-F238E27FC236}">
                <a16:creationId xmlns:a16="http://schemas.microsoft.com/office/drawing/2014/main" id="{28B03A7D-26FE-4C1B-B74F-7D608A522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14600"/>
            <a:ext cx="4191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C711B18-30CC-4A80-9878-3D444BEAAE70}"/>
              </a:ext>
            </a:extLst>
          </p:cNvPr>
          <p:cNvSpPr txBox="1"/>
          <p:nvPr/>
        </p:nvSpPr>
        <p:spPr>
          <a:xfrm>
            <a:off x="381000" y="1676400"/>
            <a:ext cx="11430000" cy="707886"/>
          </a:xfrm>
          <a:prstGeom prst="rect">
            <a:avLst/>
          </a:prstGeom>
          <a:solidFill>
            <a:srgbClr val="66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LORD’S SUPPER OFFERED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69AB06-A8EB-47F5-94B9-35BB7FC247E3}"/>
              </a:ext>
            </a:extLst>
          </p:cNvPr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938C9AA-772F-4C37-AE3B-C2CED1363578}"/>
              </a:ext>
            </a:extLst>
          </p:cNvPr>
          <p:cNvSpPr/>
          <p:nvPr/>
        </p:nvSpPr>
        <p:spPr>
          <a:xfrm>
            <a:off x="11811000" y="0"/>
            <a:ext cx="381000" cy="6858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7A9724A-40F7-4C02-8BEB-F9F401C74608}"/>
              </a:ext>
            </a:extLst>
          </p:cNvPr>
          <p:cNvSpPr/>
          <p:nvPr/>
        </p:nvSpPr>
        <p:spPr>
          <a:xfrm>
            <a:off x="228600" y="0"/>
            <a:ext cx="11811000" cy="3810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DD38F28-FDED-407C-9FE2-2793C0BEEDF6}"/>
              </a:ext>
            </a:extLst>
          </p:cNvPr>
          <p:cNvSpPr/>
          <p:nvPr/>
        </p:nvSpPr>
        <p:spPr>
          <a:xfrm>
            <a:off x="152400" y="6172202"/>
            <a:ext cx="11963400" cy="414754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026A091-9220-4F53-83ED-1642F9A3677F}"/>
              </a:ext>
            </a:extLst>
          </p:cNvPr>
          <p:cNvSpPr txBox="1"/>
          <p:nvPr/>
        </p:nvSpPr>
        <p:spPr>
          <a:xfrm>
            <a:off x="0" y="658695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65E9C043-E7DF-4F52-8A4A-CA9CE0A2CDDA}"/>
              </a:ext>
            </a:extLst>
          </p:cNvPr>
          <p:cNvSpPr txBox="1">
            <a:spLocks/>
          </p:cNvSpPr>
          <p:nvPr/>
        </p:nvSpPr>
        <p:spPr>
          <a:xfrm>
            <a:off x="1524000" y="609600"/>
            <a:ext cx="9144000" cy="96286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Jesus</a:t>
            </a:r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Arial" pitchFamily="34" charset="0"/>
              </a:rPr>
              <a:t> is Worthy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800" y="3834825"/>
            <a:ext cx="3080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ea typeface="Open Sans Semibold" panose="020B0706030804020204" pitchFamily="34" charset="0"/>
                <a:cs typeface="Calibri" panose="020F0502020204030204" pitchFamily="34" charset="0"/>
              </a:rPr>
              <a:t>Luke 23:32-38</a:t>
            </a:r>
          </a:p>
        </p:txBody>
      </p:sp>
    </p:spTree>
    <p:extLst>
      <p:ext uri="{BB962C8B-B14F-4D97-AF65-F5344CB8AC3E}">
        <p14:creationId xmlns:p14="http://schemas.microsoft.com/office/powerpoint/2010/main" val="39036272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436</TotalTime>
  <Words>435</Words>
  <Application>Microsoft Office PowerPoint</Application>
  <PresentationFormat>Widescreen</PresentationFormat>
  <Paragraphs>85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Impact</vt:lpstr>
      <vt:lpstr>Times New Roman</vt:lpstr>
      <vt:lpstr>Newsprint</vt:lpstr>
      <vt:lpstr>Jesus is Worthy</vt:lpstr>
      <vt:lpstr>Jesus is Worthy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Savior, Guide Me</dc:title>
  <dc:creator>Richard Thetford</dc:creator>
  <cp:lastModifiedBy>Richard Thetford</cp:lastModifiedBy>
  <cp:revision>34</cp:revision>
  <cp:lastPrinted>2023-04-12T00:40:28Z</cp:lastPrinted>
  <dcterms:created xsi:type="dcterms:W3CDTF">2011-04-03T00:00:55Z</dcterms:created>
  <dcterms:modified xsi:type="dcterms:W3CDTF">2023-04-12T00:46:42Z</dcterms:modified>
</cp:coreProperties>
</file>