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1F46F-318D-4AEF-9DBD-F35F609A3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3585FA-6301-4074-A0F4-15969D3B5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80D84-4335-4900-9A74-81DA46BA5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EF6E-2AF7-4DC0-92D5-A9A6722B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2CBFD-76C2-4284-BE57-BC36F4F4A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178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25189-6897-400A-9C22-D89A3DDCA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5DCE9B-FAA0-488A-9AF1-BB6272E0E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BAECD-92EE-4DCB-ACF3-89335640E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89F20-FCBB-48D1-B635-C1D5BD71E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29AD-37AB-4CAF-A458-87429EF5D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16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28761A-F0F5-41D7-96CC-38A287830E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A0768E-8FF7-4ECC-AF9B-20F6B52F9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1A8D7-C14B-4C81-8BD7-F2681F2B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32F20-C9E8-40B8-A010-301D7020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AD437-0A04-486F-975B-E2C54BB3C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4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6497F-D581-4267-9C2A-3312C583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B5E0C-E7F2-4194-A4F5-B191C0409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7D5B1-BD36-4AEF-9A2D-F0F2C584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1B307-4EC3-41A2-9D67-E0C3BE3AE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0CFDC-AAED-4155-A86B-30ECE589D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2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DA1D9-D8D4-475B-BAC2-D7E9B3E1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B1555-189A-4147-BDD5-FD2E72C7E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96563-D325-4E90-83D0-D8F2814F0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FB40F-7C19-43E9-9706-8F88542E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EC5EC-8D01-43C5-B296-6ED9D545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22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6A160-0F0F-46C8-9841-2B880F83B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AA5CB-F8FA-4D5E-BCFF-EFD2DF1FA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7158C-374B-4608-966A-8B43074D2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35A30-651A-4EF7-9A2B-2184137C1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D0971-2F4B-454E-BCEE-2F6B03C13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567CE-E8AF-4F87-AD32-E0088673B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137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099D-C816-4267-B7C9-53C5C9D88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AE0FA-E793-4130-B22A-B7C7876E1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1D4F7-4DA1-4983-983A-3550B6AD7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317927-8775-4B11-9215-E5744F429B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B39C4-60E6-46CD-AA5C-35F1F39A9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DB68D0-4CAA-46F3-A47F-106E1ADDE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6A62EC-2ADC-452D-98B7-C5A128306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10F0C-13A1-4CA6-9B2D-ABD9A2FF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91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FD6BF-19A6-4ABB-A7F6-9AD48810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C66F57-8D7A-4466-96E3-C0383D066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A9FBB-DBE6-4CFE-A003-6E5C7D7F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3E351-3777-48C0-AA7E-A0DFEFF71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6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3418F0-CD21-41CC-9B22-2E20DEFEE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A503DB-8089-4661-9580-C853AB1E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4698ED-4F66-4733-A33A-C5F30261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49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37380-E65E-4149-A8E3-2CB80A4A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8A0DB-C26F-4E9C-9871-7BD66148B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60496-6D1B-4F87-88B5-57D452490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5C6D14-0296-4E01-BF84-41767DD4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88A60-2353-49C0-B658-856ACAD87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187C6-9040-4627-B733-424E0AA5A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08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2D98-A1D9-4C83-AFF3-06401E74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39F35E-862B-493B-8F91-049C1C6F9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119997-5845-4987-A3D0-5A2F481B4C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8D061-0DE6-49A9-9B3A-C30B4F1D3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B8FAD-C807-45EC-A73F-955708A42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E4A40-FD7F-416C-B4D9-8D8A984CF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33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C980BF-8843-4946-B220-9CA3775C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F1515-E76A-456E-9FC6-A0C8578D3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276D7-7116-4E8C-AFCC-2EB610D39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CA8CA-CDEC-46AD-8532-ADDD34953723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75D52-AFFC-4F53-9A83-B9974DC6F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7F150-EE6C-4111-82F9-E1721EC8A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80EB-01D1-4F18-AD4B-59F4161A5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1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C75E432-BD74-4D47-A1FB-1768AA4B188B}"/>
              </a:ext>
            </a:extLst>
          </p:cNvPr>
          <p:cNvSpPr txBox="1"/>
          <p:nvPr/>
        </p:nvSpPr>
        <p:spPr>
          <a:xfrm>
            <a:off x="0" y="655942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CB4CA0-E780-47F7-81A3-BE7212F9157A}"/>
              </a:ext>
            </a:extLst>
          </p:cNvPr>
          <p:cNvSpPr/>
          <p:nvPr/>
        </p:nvSpPr>
        <p:spPr>
          <a:xfrm>
            <a:off x="0" y="0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3C31AB-1C52-4F2B-A845-91C4FCCD243F}"/>
              </a:ext>
            </a:extLst>
          </p:cNvPr>
          <p:cNvSpPr/>
          <p:nvPr/>
        </p:nvSpPr>
        <p:spPr>
          <a:xfrm>
            <a:off x="0" y="6158205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000F5C-15C2-4C8D-998F-0164671F0358}"/>
              </a:ext>
            </a:extLst>
          </p:cNvPr>
          <p:cNvSpPr/>
          <p:nvPr/>
        </p:nvSpPr>
        <p:spPr>
          <a:xfrm>
            <a:off x="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5AA4C3-40B8-4ED4-8CC0-062191E6E2C5}"/>
              </a:ext>
            </a:extLst>
          </p:cNvPr>
          <p:cNvSpPr/>
          <p:nvPr/>
        </p:nvSpPr>
        <p:spPr>
          <a:xfrm>
            <a:off x="1203960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meadow-761895.jpg">
            <a:extLst>
              <a:ext uri="{FF2B5EF4-FFF2-40B4-BE49-F238E27FC236}">
                <a16:creationId xmlns:a16="http://schemas.microsoft.com/office/drawing/2014/main" id="{D3503489-7962-41F9-866A-8FD8A5A9AAB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6613" y="396884"/>
            <a:ext cx="11852988" cy="576132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DC8E362-B555-4E55-ACCD-528A8D9FA77C}"/>
              </a:ext>
            </a:extLst>
          </p:cNvPr>
          <p:cNvSpPr txBox="1"/>
          <p:nvPr/>
        </p:nvSpPr>
        <p:spPr>
          <a:xfrm>
            <a:off x="186611" y="3321695"/>
            <a:ext cx="118529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nter Black" panose="020B0A02050000000004" pitchFamily="34" charset="0"/>
                <a:ea typeface="Inter Black" panose="020B0A02050000000004" pitchFamily="34" charset="0"/>
              </a:rPr>
              <a:t>Worship – Its Affect on My Salvation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2B7B9A-3A86-439B-A2A5-FC95FC402360}"/>
              </a:ext>
            </a:extLst>
          </p:cNvPr>
          <p:cNvSpPr txBox="1"/>
          <p:nvPr/>
        </p:nvSpPr>
        <p:spPr>
          <a:xfrm>
            <a:off x="314130" y="5419477"/>
            <a:ext cx="2771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Malachi 3:7</a:t>
            </a:r>
          </a:p>
        </p:txBody>
      </p:sp>
    </p:spTree>
    <p:extLst>
      <p:ext uri="{BB962C8B-B14F-4D97-AF65-F5344CB8AC3E}">
        <p14:creationId xmlns:p14="http://schemas.microsoft.com/office/powerpoint/2010/main" val="3100964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C631-2E90-4DD6-ABD0-2DCD48B0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12" y="401216"/>
            <a:ext cx="11852988" cy="94239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339933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Worship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C4278-1ECE-4C31-9E00-5E0161AB8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231" y="2284617"/>
            <a:ext cx="10754310" cy="386939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How to worship God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4:20-24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What is the “Spirit?”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latin typeface="Inter" panose="020B0502030000000004" pitchFamily="34" charset="0"/>
                <a:ea typeface="Inter" panose="020B0502030000000004" pitchFamily="34" charset="0"/>
              </a:rPr>
              <a:t>Related to the spiritual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Romans 14:17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What is the “Truth?”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John 17:17; 1 Peter 4:11 </a:t>
            </a:r>
            <a:r>
              <a:rPr lang="en-US" dirty="0"/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CB9F9-4BCE-4C81-ADF8-12670C76A493}"/>
              </a:ext>
            </a:extLst>
          </p:cNvPr>
          <p:cNvSpPr txBox="1"/>
          <p:nvPr/>
        </p:nvSpPr>
        <p:spPr>
          <a:xfrm>
            <a:off x="0" y="655942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59C86-9E5E-46D3-8BB7-78A4F9804F83}"/>
              </a:ext>
            </a:extLst>
          </p:cNvPr>
          <p:cNvSpPr/>
          <p:nvPr/>
        </p:nvSpPr>
        <p:spPr>
          <a:xfrm>
            <a:off x="0" y="0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F2F45-CCD5-4B01-8D5C-D4C890DAB9A9}"/>
              </a:ext>
            </a:extLst>
          </p:cNvPr>
          <p:cNvSpPr/>
          <p:nvPr/>
        </p:nvSpPr>
        <p:spPr>
          <a:xfrm>
            <a:off x="0" y="6158205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27ED9-EB4D-41EC-8433-B1CE1F0B6369}"/>
              </a:ext>
            </a:extLst>
          </p:cNvPr>
          <p:cNvSpPr/>
          <p:nvPr/>
        </p:nvSpPr>
        <p:spPr>
          <a:xfrm>
            <a:off x="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7267F0-72DD-4B6D-B58C-84BCF991B291}"/>
              </a:ext>
            </a:extLst>
          </p:cNvPr>
          <p:cNvSpPr/>
          <p:nvPr/>
        </p:nvSpPr>
        <p:spPr>
          <a:xfrm>
            <a:off x="1203960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3DA50A-828D-4B33-AD75-1155BDA9506D}"/>
              </a:ext>
            </a:extLst>
          </p:cNvPr>
          <p:cNvCxnSpPr>
            <a:cxnSpLocks/>
          </p:cNvCxnSpPr>
          <p:nvPr/>
        </p:nvCxnSpPr>
        <p:spPr>
          <a:xfrm>
            <a:off x="711459" y="1287626"/>
            <a:ext cx="10769082" cy="0"/>
          </a:xfrm>
          <a:prstGeom prst="line">
            <a:avLst/>
          </a:prstGeom>
          <a:ln w="5715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EE5059A-CCE0-476C-875C-F7917C72E5DC}"/>
              </a:ext>
            </a:extLst>
          </p:cNvPr>
          <p:cNvSpPr/>
          <p:nvPr/>
        </p:nvSpPr>
        <p:spPr>
          <a:xfrm>
            <a:off x="711459" y="1464809"/>
            <a:ext cx="10769082" cy="76533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B25E94-A1CD-451B-B035-EDFA719F5B52}"/>
              </a:ext>
            </a:extLst>
          </p:cNvPr>
          <p:cNvSpPr txBox="1"/>
          <p:nvPr/>
        </p:nvSpPr>
        <p:spPr>
          <a:xfrm>
            <a:off x="711459" y="1464897"/>
            <a:ext cx="107690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“Showing reverence for a deity; to have intense love or admiration for”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(Webster’s New World Dictionary)</a:t>
            </a:r>
          </a:p>
        </p:txBody>
      </p:sp>
      <p:pic>
        <p:nvPicPr>
          <p:cNvPr id="14" name="Picture 13" descr="prayer%202.jpg">
            <a:extLst>
              <a:ext uri="{FF2B5EF4-FFF2-40B4-BE49-F238E27FC236}">
                <a16:creationId xmlns:a16="http://schemas.microsoft.com/office/drawing/2014/main" id="{E643DE64-B536-47FC-98DB-164CFD00D17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13371" y="2393704"/>
            <a:ext cx="2467170" cy="3710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5049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C631-2E90-4DD6-ABD0-2DCD48B0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12" y="401216"/>
            <a:ext cx="11852988" cy="94239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339933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Commanded to Worship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C4278-1ECE-4C31-9E00-5E0161AB8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231" y="1407542"/>
            <a:ext cx="10754310" cy="46946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Old Testament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1 Chronicles 16:29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Exodus 34:14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2 Kings 17:36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Must worship today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Luke 4:8</a:t>
            </a:r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CB9F9-4BCE-4C81-ADF8-12670C76A493}"/>
              </a:ext>
            </a:extLst>
          </p:cNvPr>
          <p:cNvSpPr txBox="1"/>
          <p:nvPr/>
        </p:nvSpPr>
        <p:spPr>
          <a:xfrm>
            <a:off x="0" y="655942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59C86-9E5E-46D3-8BB7-78A4F9804F83}"/>
              </a:ext>
            </a:extLst>
          </p:cNvPr>
          <p:cNvSpPr/>
          <p:nvPr/>
        </p:nvSpPr>
        <p:spPr>
          <a:xfrm>
            <a:off x="0" y="0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F2F45-CCD5-4B01-8D5C-D4C890DAB9A9}"/>
              </a:ext>
            </a:extLst>
          </p:cNvPr>
          <p:cNvSpPr/>
          <p:nvPr/>
        </p:nvSpPr>
        <p:spPr>
          <a:xfrm>
            <a:off x="0" y="6158205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27ED9-EB4D-41EC-8433-B1CE1F0B6369}"/>
              </a:ext>
            </a:extLst>
          </p:cNvPr>
          <p:cNvSpPr/>
          <p:nvPr/>
        </p:nvSpPr>
        <p:spPr>
          <a:xfrm>
            <a:off x="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7267F0-72DD-4B6D-B58C-84BCF991B291}"/>
              </a:ext>
            </a:extLst>
          </p:cNvPr>
          <p:cNvSpPr/>
          <p:nvPr/>
        </p:nvSpPr>
        <p:spPr>
          <a:xfrm>
            <a:off x="1203960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3DA50A-828D-4B33-AD75-1155BDA9506D}"/>
              </a:ext>
            </a:extLst>
          </p:cNvPr>
          <p:cNvCxnSpPr>
            <a:cxnSpLocks/>
          </p:cNvCxnSpPr>
          <p:nvPr/>
        </p:nvCxnSpPr>
        <p:spPr>
          <a:xfrm>
            <a:off x="711459" y="1287626"/>
            <a:ext cx="10769082" cy="0"/>
          </a:xfrm>
          <a:prstGeom prst="line">
            <a:avLst/>
          </a:prstGeom>
          <a:ln w="5715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6a00d8341bffb053ef0115718dd597970b-200wi.jpg">
            <a:extLst>
              <a:ext uri="{FF2B5EF4-FFF2-40B4-BE49-F238E27FC236}">
                <a16:creationId xmlns:a16="http://schemas.microsoft.com/office/drawing/2014/main" id="{3FE30D2D-E91E-447D-9480-D8087727DF9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14996" y="1407542"/>
            <a:ext cx="3465545" cy="4641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 descr="Bible reading6.jpg">
            <a:extLst>
              <a:ext uri="{FF2B5EF4-FFF2-40B4-BE49-F238E27FC236}">
                <a16:creationId xmlns:a16="http://schemas.microsoft.com/office/drawing/2014/main" id="{DA9BEA5E-3B1F-47C6-8CFC-EA91B88E0F6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3" y="4629024"/>
            <a:ext cx="2761861" cy="1536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6351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C631-2E90-4DD6-ABD0-2DCD48B0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12" y="401216"/>
            <a:ext cx="11852988" cy="942392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339933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Worship Can Be Corrupted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C4278-1ECE-4C31-9E00-5E0161AB8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231" y="1407542"/>
            <a:ext cx="10754310" cy="46946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Old Testament examples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Nadab and Abihu - </a:t>
            </a: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Leviticus 10:1-2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Manasseh and Amon - </a:t>
            </a: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2 Kings 21:3, 21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Inter Medium" panose="020B0602030000000004" pitchFamily="34" charset="0"/>
                <a:ea typeface="Inter Medium" panose="020B0602030000000004" pitchFamily="34" charset="0"/>
              </a:rPr>
              <a:t>Moses’ expectation - </a:t>
            </a: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Deuteronomy 12:2-4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Paul’s Instruction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Romans 1:25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Obey Jesus – Not Man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Matthew 15:8-9</a:t>
            </a:r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CB9F9-4BCE-4C81-ADF8-12670C76A493}"/>
              </a:ext>
            </a:extLst>
          </p:cNvPr>
          <p:cNvSpPr txBox="1"/>
          <p:nvPr/>
        </p:nvSpPr>
        <p:spPr>
          <a:xfrm>
            <a:off x="0" y="655942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59C86-9E5E-46D3-8BB7-78A4F9804F83}"/>
              </a:ext>
            </a:extLst>
          </p:cNvPr>
          <p:cNvSpPr/>
          <p:nvPr/>
        </p:nvSpPr>
        <p:spPr>
          <a:xfrm>
            <a:off x="0" y="0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F2F45-CCD5-4B01-8D5C-D4C890DAB9A9}"/>
              </a:ext>
            </a:extLst>
          </p:cNvPr>
          <p:cNvSpPr/>
          <p:nvPr/>
        </p:nvSpPr>
        <p:spPr>
          <a:xfrm>
            <a:off x="0" y="6158205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27ED9-EB4D-41EC-8433-B1CE1F0B6369}"/>
              </a:ext>
            </a:extLst>
          </p:cNvPr>
          <p:cNvSpPr/>
          <p:nvPr/>
        </p:nvSpPr>
        <p:spPr>
          <a:xfrm>
            <a:off x="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7267F0-72DD-4B6D-B58C-84BCF991B291}"/>
              </a:ext>
            </a:extLst>
          </p:cNvPr>
          <p:cNvSpPr/>
          <p:nvPr/>
        </p:nvSpPr>
        <p:spPr>
          <a:xfrm>
            <a:off x="1203960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3DA50A-828D-4B33-AD75-1155BDA9506D}"/>
              </a:ext>
            </a:extLst>
          </p:cNvPr>
          <p:cNvCxnSpPr>
            <a:cxnSpLocks/>
          </p:cNvCxnSpPr>
          <p:nvPr/>
        </p:nvCxnSpPr>
        <p:spPr>
          <a:xfrm>
            <a:off x="711459" y="1287626"/>
            <a:ext cx="10769082" cy="0"/>
          </a:xfrm>
          <a:prstGeom prst="line">
            <a:avLst/>
          </a:prstGeom>
          <a:ln w="5715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PreachersLooking.jpg">
            <a:extLst>
              <a:ext uri="{FF2B5EF4-FFF2-40B4-BE49-F238E27FC236}">
                <a16:creationId xmlns:a16="http://schemas.microsoft.com/office/drawing/2014/main" id="{7CFBFAB5-D518-4F06-8DE3-5A0F46F071A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51514" y="3499101"/>
            <a:ext cx="3214255" cy="2631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0859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6C631-2E90-4DD6-ABD0-2DCD48B0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12" y="401216"/>
            <a:ext cx="11852988" cy="94239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339933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Must Have the Right Attitude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C4278-1ECE-4C31-9E00-5E0161AB8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231" y="1407542"/>
            <a:ext cx="10754310" cy="469468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Must be reverent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Must be attentive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Joyfully worship Him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solidFill>
                  <a:srgbClr val="339933"/>
                </a:solidFill>
                <a:latin typeface="Inter Medium" panose="020B0602030000000004" pitchFamily="34" charset="0"/>
                <a:ea typeface="Inter Medium" panose="020B0602030000000004" pitchFamily="34" charset="0"/>
              </a:rPr>
              <a:t>Psalms 95:1-8</a:t>
            </a:r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CB9F9-4BCE-4C81-ADF8-12670C76A493}"/>
              </a:ext>
            </a:extLst>
          </p:cNvPr>
          <p:cNvSpPr txBox="1"/>
          <p:nvPr/>
        </p:nvSpPr>
        <p:spPr>
          <a:xfrm>
            <a:off x="0" y="655942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59C86-9E5E-46D3-8BB7-78A4F9804F83}"/>
              </a:ext>
            </a:extLst>
          </p:cNvPr>
          <p:cNvSpPr/>
          <p:nvPr/>
        </p:nvSpPr>
        <p:spPr>
          <a:xfrm>
            <a:off x="0" y="0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F2F45-CCD5-4B01-8D5C-D4C890DAB9A9}"/>
              </a:ext>
            </a:extLst>
          </p:cNvPr>
          <p:cNvSpPr/>
          <p:nvPr/>
        </p:nvSpPr>
        <p:spPr>
          <a:xfrm>
            <a:off x="0" y="6158205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27ED9-EB4D-41EC-8433-B1CE1F0B6369}"/>
              </a:ext>
            </a:extLst>
          </p:cNvPr>
          <p:cNvSpPr/>
          <p:nvPr/>
        </p:nvSpPr>
        <p:spPr>
          <a:xfrm>
            <a:off x="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7267F0-72DD-4B6D-B58C-84BCF991B291}"/>
              </a:ext>
            </a:extLst>
          </p:cNvPr>
          <p:cNvSpPr/>
          <p:nvPr/>
        </p:nvSpPr>
        <p:spPr>
          <a:xfrm>
            <a:off x="1203960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C3DA50A-828D-4B33-AD75-1155BDA9506D}"/>
              </a:ext>
            </a:extLst>
          </p:cNvPr>
          <p:cNvCxnSpPr>
            <a:cxnSpLocks/>
          </p:cNvCxnSpPr>
          <p:nvPr/>
        </p:nvCxnSpPr>
        <p:spPr>
          <a:xfrm>
            <a:off x="711459" y="1287626"/>
            <a:ext cx="10769082" cy="0"/>
          </a:xfrm>
          <a:prstGeom prst="line">
            <a:avLst/>
          </a:prstGeom>
          <a:ln w="57150">
            <a:solidFill>
              <a:srgbClr val="33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singing_in_church.jpg">
            <a:extLst>
              <a:ext uri="{FF2B5EF4-FFF2-40B4-BE49-F238E27FC236}">
                <a16:creationId xmlns:a16="http://schemas.microsoft.com/office/drawing/2014/main" id="{F78D5821-7C56-4A4A-A05F-6CF97B4EAC6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72894" y="1407542"/>
            <a:ext cx="5807648" cy="4629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 descr="tt0133418.jpg">
            <a:extLst>
              <a:ext uri="{FF2B5EF4-FFF2-40B4-BE49-F238E27FC236}">
                <a16:creationId xmlns:a16="http://schemas.microsoft.com/office/drawing/2014/main" id="{2FAB9FEB-756D-4B11-A132-328A4535454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3652" y="4264081"/>
            <a:ext cx="1104900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 descr="tt0133418.jpg">
            <a:extLst>
              <a:ext uri="{FF2B5EF4-FFF2-40B4-BE49-F238E27FC236}">
                <a16:creationId xmlns:a16="http://schemas.microsoft.com/office/drawing/2014/main" id="{6677ECC6-E26F-4E0B-AF13-D0197C07923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84496" y="4268749"/>
            <a:ext cx="1104900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Scroll: Vertical 8">
            <a:extLst>
              <a:ext uri="{FF2B5EF4-FFF2-40B4-BE49-F238E27FC236}">
                <a16:creationId xmlns:a16="http://schemas.microsoft.com/office/drawing/2014/main" id="{1441D244-3459-4A00-837F-96B49B244C3A}"/>
              </a:ext>
            </a:extLst>
          </p:cNvPr>
          <p:cNvSpPr/>
          <p:nvPr/>
        </p:nvSpPr>
        <p:spPr>
          <a:xfrm>
            <a:off x="1405246" y="3797559"/>
            <a:ext cx="3026791" cy="2239347"/>
          </a:xfrm>
          <a:prstGeom prst="verticalScroll">
            <a:avLst/>
          </a:prstGeom>
          <a:solidFill>
            <a:schemeClr val="tx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B6FF59-22BB-44B5-B479-6F0F8B0B2EA7}"/>
              </a:ext>
            </a:extLst>
          </p:cNvPr>
          <p:cNvSpPr txBox="1"/>
          <p:nvPr/>
        </p:nvSpPr>
        <p:spPr>
          <a:xfrm>
            <a:off x="1735493" y="4226763"/>
            <a:ext cx="23606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Always come to worship God with the right attitude</a:t>
            </a:r>
          </a:p>
        </p:txBody>
      </p:sp>
    </p:spTree>
    <p:extLst>
      <p:ext uri="{BB962C8B-B14F-4D97-AF65-F5344CB8AC3E}">
        <p14:creationId xmlns:p14="http://schemas.microsoft.com/office/powerpoint/2010/main" val="417672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C4278-1ECE-4C31-9E00-5E0161AB8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611" y="3928184"/>
            <a:ext cx="7203234" cy="1474239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Have we determined to worship God as He has directed?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Inter" panose="020B0502030000000004" pitchFamily="34" charset="0"/>
                <a:ea typeface="Inter" panose="020B0502030000000004" pitchFamily="34" charset="0"/>
              </a:rPr>
              <a:t>In the proper “Spirit” and in “Truth?”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CB9F9-4BCE-4C81-ADF8-12670C76A493}"/>
              </a:ext>
            </a:extLst>
          </p:cNvPr>
          <p:cNvSpPr txBox="1"/>
          <p:nvPr/>
        </p:nvSpPr>
        <p:spPr>
          <a:xfrm>
            <a:off x="0" y="6559421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Inter" panose="020B0502030000000004" pitchFamily="34" charset="0"/>
                <a:ea typeface="Inter" panose="020B0502030000000004" pitchFamily="34" charset="0"/>
              </a:rPr>
              <a:t>Richie Thetford									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359C86-9E5E-46D3-8BB7-78A4F9804F83}"/>
              </a:ext>
            </a:extLst>
          </p:cNvPr>
          <p:cNvSpPr/>
          <p:nvPr/>
        </p:nvSpPr>
        <p:spPr>
          <a:xfrm>
            <a:off x="0" y="0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7F2F45-CCD5-4B01-8D5C-D4C890DAB9A9}"/>
              </a:ext>
            </a:extLst>
          </p:cNvPr>
          <p:cNvSpPr/>
          <p:nvPr/>
        </p:nvSpPr>
        <p:spPr>
          <a:xfrm>
            <a:off x="0" y="6158205"/>
            <a:ext cx="12192000" cy="401216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E27ED9-EB4D-41EC-8433-B1CE1F0B6369}"/>
              </a:ext>
            </a:extLst>
          </p:cNvPr>
          <p:cNvSpPr/>
          <p:nvPr/>
        </p:nvSpPr>
        <p:spPr>
          <a:xfrm>
            <a:off x="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7267F0-72DD-4B6D-B58C-84BCF991B291}"/>
              </a:ext>
            </a:extLst>
          </p:cNvPr>
          <p:cNvSpPr/>
          <p:nvPr/>
        </p:nvSpPr>
        <p:spPr>
          <a:xfrm>
            <a:off x="12039600" y="0"/>
            <a:ext cx="186612" cy="6559421"/>
          </a:xfrm>
          <a:prstGeom prst="rect">
            <a:avLst/>
          </a:prstGeom>
          <a:solidFill>
            <a:srgbClr val="33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meadow-761895.jpg">
            <a:extLst>
              <a:ext uri="{FF2B5EF4-FFF2-40B4-BE49-F238E27FC236}">
                <a16:creationId xmlns:a16="http://schemas.microsoft.com/office/drawing/2014/main" id="{51C9092A-0558-4D23-A4F3-D57893CB5AE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6611" y="401216"/>
            <a:ext cx="6531430" cy="3516085"/>
          </a:xfrm>
          <a:prstGeom prst="rect">
            <a:avLst/>
          </a:prstGeom>
        </p:spPr>
      </p:pic>
      <p:pic>
        <p:nvPicPr>
          <p:cNvPr id="18" name="Picture 17" descr="family.jpg">
            <a:extLst>
              <a:ext uri="{FF2B5EF4-FFF2-40B4-BE49-F238E27FC236}">
                <a16:creationId xmlns:a16="http://schemas.microsoft.com/office/drawing/2014/main" id="{CCFBEA6D-CE04-4E60-8426-B3AE1B4CE2A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9846" y="2467411"/>
            <a:ext cx="4505130" cy="28035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55BA244-4F8A-4B74-97A3-127324946E4E}"/>
              </a:ext>
            </a:extLst>
          </p:cNvPr>
          <p:cNvSpPr txBox="1"/>
          <p:nvPr/>
        </p:nvSpPr>
        <p:spPr>
          <a:xfrm>
            <a:off x="7389845" y="391881"/>
            <a:ext cx="44849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Inter Medium" panose="020B0602030000000004" pitchFamily="34" charset="0"/>
                <a:ea typeface="Inter Medium" panose="020B0602030000000004" pitchFamily="34" charset="0"/>
              </a:rPr>
              <a:t>The worship we offer must please God or else we stand to lose our </a:t>
            </a:r>
            <a:r>
              <a:rPr lang="en-US" sz="3200" b="1" dirty="0">
                <a:latin typeface="Inter" panose="020B0502030000000004" pitchFamily="34" charset="0"/>
                <a:ea typeface="Inter" panose="020B0502030000000004" pitchFamily="34" charset="0"/>
              </a:rPr>
              <a:t>home in heaven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82643CB-0541-4A95-8B8F-008440092501}"/>
              </a:ext>
            </a:extLst>
          </p:cNvPr>
          <p:cNvSpPr/>
          <p:nvPr/>
        </p:nvSpPr>
        <p:spPr>
          <a:xfrm>
            <a:off x="298580" y="5413306"/>
            <a:ext cx="11596396" cy="6134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679B6D-ED9A-42F1-A8B1-839283611F73}"/>
              </a:ext>
            </a:extLst>
          </p:cNvPr>
          <p:cNvSpPr txBox="1"/>
          <p:nvPr/>
        </p:nvSpPr>
        <p:spPr>
          <a:xfrm>
            <a:off x="297024" y="5402418"/>
            <a:ext cx="115963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Inter Semi Bold" panose="020B0702030000000004" pitchFamily="34" charset="0"/>
                <a:ea typeface="Inter Semi Bold" panose="020B0702030000000004" pitchFamily="34" charset="0"/>
              </a:rPr>
              <a:t>Our worship will affect our soul’s eternal destiny!</a:t>
            </a:r>
          </a:p>
        </p:txBody>
      </p:sp>
    </p:spTree>
    <p:extLst>
      <p:ext uri="{BB962C8B-B14F-4D97-AF65-F5344CB8AC3E}">
        <p14:creationId xmlns:p14="http://schemas.microsoft.com/office/powerpoint/2010/main" val="17818983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296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Inter</vt:lpstr>
      <vt:lpstr>Inter Black</vt:lpstr>
      <vt:lpstr>Inter Medium</vt:lpstr>
      <vt:lpstr>Inter Semi Bold</vt:lpstr>
      <vt:lpstr>Office Theme</vt:lpstr>
      <vt:lpstr>PowerPoint Presentation</vt:lpstr>
      <vt:lpstr>Worship Defined</vt:lpstr>
      <vt:lpstr>Commanded to Worship God</vt:lpstr>
      <vt:lpstr>Worship Can Be Corrupted</vt:lpstr>
      <vt:lpstr>Must Have the Right Attitude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12</cp:revision>
  <dcterms:created xsi:type="dcterms:W3CDTF">2020-01-02T21:48:09Z</dcterms:created>
  <dcterms:modified xsi:type="dcterms:W3CDTF">2021-08-29T23:31:28Z</dcterms:modified>
</cp:coreProperties>
</file>