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8/1/2021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8/1/2021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8/1/2021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8/1/2021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8/1/2021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8/1/2021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8/1/2021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8/1/2021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8/1/2021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8/1/2021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8/1/2021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8/1/2021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8/1/2021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8/1/2021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8/1/2021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8/1/2021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8/1/2021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bg2">
                <a:lumMod val="75000"/>
              </a:schemeClr>
            </a:gs>
            <a:gs pos="64000">
              <a:schemeClr val="bg2">
                <a:shade val="100000"/>
                <a:hueMod val="100000"/>
                <a:satMod val="110000"/>
                <a:lumMod val="130000"/>
              </a:schemeClr>
            </a:gs>
            <a:gs pos="100000">
              <a:schemeClr val="bg2">
                <a:shade val="78000"/>
                <a:hueMod val="106000"/>
                <a:satMod val="120000"/>
                <a:lumMod val="7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8/1/2021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FBEC98-156D-4B12-92BC-1C1EF02B85DF}"/>
              </a:ext>
            </a:extLst>
          </p:cNvPr>
          <p:cNvSpPr>
            <a:spLocks noGrp="1"/>
          </p:cNvSpPr>
          <p:nvPr>
            <p:ph type="subTitle" idx="1"/>
          </p:nvPr>
        </p:nvSpPr>
        <p:spPr>
          <a:xfrm>
            <a:off x="9325" y="4394039"/>
            <a:ext cx="8976049" cy="1117687"/>
          </a:xfrm>
        </p:spPr>
        <p:txBody>
          <a:bodyPr>
            <a:normAutofit/>
          </a:bodyPr>
          <a:lstStyle/>
          <a:p>
            <a:r>
              <a:rPr 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Is it a sin to smoke or use tobacco products?</a:t>
            </a:r>
          </a:p>
        </p:txBody>
      </p:sp>
      <p:sp>
        <p:nvSpPr>
          <p:cNvPr id="4" name="Title 1">
            <a:extLst>
              <a:ext uri="{FF2B5EF4-FFF2-40B4-BE49-F238E27FC236}">
                <a16:creationId xmlns:a16="http://schemas.microsoft.com/office/drawing/2014/main" id="{CE1D2429-EA91-49BB-A6C0-FFAEE8A2BC04}"/>
              </a:ext>
            </a:extLst>
          </p:cNvPr>
          <p:cNvSpPr>
            <a:spLocks noGrp="1"/>
          </p:cNvSpPr>
          <p:nvPr>
            <p:ph type="ctrTitle"/>
          </p:nvPr>
        </p:nvSpPr>
        <p:spPr>
          <a:xfrm>
            <a:off x="121298" y="2677891"/>
            <a:ext cx="8703158" cy="1512869"/>
          </a:xfrm>
        </p:spPr>
        <p:txBody>
          <a:bodyPr/>
          <a:lstStyle/>
          <a:p>
            <a:r>
              <a:rPr lang="en-US" b="1" dirty="0">
                <a:latin typeface="Inter" panose="020B0502030000000004" pitchFamily="34" charset="0"/>
                <a:ea typeface="Inter" panose="020B0502030000000004" pitchFamily="34" charset="0"/>
              </a:rPr>
              <a:t>Worldliness</a:t>
            </a:r>
            <a:br>
              <a:rPr lang="en-US" b="1" dirty="0">
                <a:latin typeface="Inter" panose="020B0502030000000004" pitchFamily="34" charset="0"/>
                <a:ea typeface="Inter" panose="020B0502030000000004" pitchFamily="34" charset="0"/>
              </a:rPr>
            </a:br>
            <a:r>
              <a:rPr lang="en-US" sz="4800" dirty="0">
                <a:latin typeface="Inter" panose="020B0502030000000004" pitchFamily="34" charset="0"/>
                <a:ea typeface="Inter" panose="020B0502030000000004" pitchFamily="34" charset="0"/>
              </a:rPr>
              <a:t>Smoking and Tobacco</a:t>
            </a:r>
          </a:p>
        </p:txBody>
      </p:sp>
      <p:sp>
        <p:nvSpPr>
          <p:cNvPr id="5" name="TextBox 4">
            <a:extLst>
              <a:ext uri="{FF2B5EF4-FFF2-40B4-BE49-F238E27FC236}">
                <a16:creationId xmlns:a16="http://schemas.microsoft.com/office/drawing/2014/main" id="{21D30012-57AE-446F-8B39-5CB209FFEF7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Tree>
    <p:extLst>
      <p:ext uri="{BB962C8B-B14F-4D97-AF65-F5344CB8AC3E}">
        <p14:creationId xmlns:p14="http://schemas.microsoft.com/office/powerpoint/2010/main" val="415056030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39430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“Smoking is the predominant cause of bronchitis and emphysema.”</a:t>
            </a:r>
          </a:p>
          <a:p>
            <a:pPr algn="r" eaLnBrk="1" hangingPunct="1"/>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 Mark Lloyd, MD (Christian)</a:t>
            </a:r>
          </a:p>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“Both Nicotine and carbon monoxide contribute significant increase in heart attacks and in sudden death from coronary heart disease in cigarette smokers.”</a:t>
            </a:r>
          </a:p>
          <a:p>
            <a:pPr algn="r" eaLnBrk="1" hangingPunct="1"/>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Dr. Wilbert S. </a:t>
            </a:r>
            <a:r>
              <a:rPr lang="en-US" altLang="en-US" sz="2800" dirty="0" err="1">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Aronow</a:t>
            </a:r>
            <a:endPar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494523" y="4799066"/>
            <a:ext cx="2472610" cy="1639448"/>
          </a:xfrm>
          <a:prstGeom prst="rect">
            <a:avLst/>
          </a:prstGeom>
          <a:ln>
            <a:noFill/>
          </a:ln>
          <a:effectLst>
            <a:softEdge rad="112500"/>
          </a:effectLst>
        </p:spPr>
      </p:pic>
    </p:spTree>
    <p:extLst>
      <p:ext uri="{BB962C8B-B14F-4D97-AF65-F5344CB8AC3E}">
        <p14:creationId xmlns:p14="http://schemas.microsoft.com/office/powerpoint/2010/main" val="79304249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39430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latin typeface="Inter" panose="020B0502030000000004" pitchFamily="34" charset="0"/>
                <a:ea typeface="Inter" panose="020B0502030000000004" pitchFamily="34" charset="0"/>
              </a:rPr>
              <a:t>Survey of 10,000 physicians:</a:t>
            </a:r>
          </a:p>
          <a:p>
            <a:pPr algn="ct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Question: “Do you consider cigarette smoking</a:t>
            </a:r>
            <a:b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br>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as hazardous to your health?”</a:t>
            </a:r>
          </a:p>
          <a:p>
            <a:pPr algn="ctr" eaLnBrk="1" hangingPunct="1"/>
            <a:endPar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a:p>
            <a:pPr algn="ct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98% - Yes!</a:t>
            </a:r>
          </a:p>
          <a:p>
            <a:pPr algn="ctr" eaLnBrk="1" hangingPunct="1"/>
            <a:endPar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a:p>
            <a:pPr algn="ct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2% - Weren’t sure</a:t>
            </a:r>
          </a:p>
          <a:p>
            <a:pPr algn="ctr" eaLnBrk="1" hangingPunct="1"/>
            <a:endPar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a:p>
            <a:pPr algn="ct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0% - No!</a:t>
            </a:r>
            <a:endPar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494523" y="4174218"/>
            <a:ext cx="3415004" cy="2264296"/>
          </a:xfrm>
          <a:prstGeom prst="rect">
            <a:avLst/>
          </a:prstGeom>
          <a:ln>
            <a:noFill/>
          </a:ln>
          <a:effectLst>
            <a:softEdge rad="112500"/>
          </a:effectLst>
        </p:spPr>
      </p:pic>
    </p:spTree>
    <p:extLst>
      <p:ext uri="{BB962C8B-B14F-4D97-AF65-F5344CB8AC3E}">
        <p14:creationId xmlns:p14="http://schemas.microsoft.com/office/powerpoint/2010/main" val="43941752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39430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Inter" panose="020B0502030000000004" pitchFamily="34" charset="0"/>
                <a:ea typeface="Inter" panose="020B0502030000000004" pitchFamily="34" charset="0"/>
              </a:rPr>
              <a:t>Warning Labels on Package:</a:t>
            </a:r>
          </a:p>
          <a:p>
            <a:pPr eaLnBrk="1" hangingPunct="1"/>
            <a:r>
              <a:rPr lang="en-US" altLang="en-US" sz="3200" dirty="0">
                <a:latin typeface="Inter Medium" panose="020B0602030000000004" pitchFamily="34" charset="0"/>
                <a:ea typeface="Inter Medium" panose="020B0602030000000004" pitchFamily="34" charset="0"/>
              </a:rPr>
              <a:t>“The Surgeon General has determined that cigarette smoking is dangerous to your health.”</a:t>
            </a:r>
          </a:p>
          <a:p>
            <a:pPr eaLnBrk="1" hangingPunct="1"/>
            <a:r>
              <a:rPr lang="en-US" altLang="en-US" sz="3200" dirty="0">
                <a:latin typeface="Inter Medium" panose="020B0602030000000004" pitchFamily="34" charset="0"/>
                <a:ea typeface="Inter Medium" panose="020B0602030000000004" pitchFamily="34" charset="0"/>
              </a:rPr>
              <a:t>- May cause birth defects.</a:t>
            </a:r>
          </a:p>
          <a:p>
            <a:pPr eaLnBrk="1" hangingPunct="1"/>
            <a:r>
              <a:rPr lang="en-US" altLang="en-US" sz="3200" b="1" dirty="0">
                <a:solidFill>
                  <a:srgbClr val="FFFF00"/>
                </a:solidFill>
                <a:latin typeface="Inter" panose="020B0502030000000004" pitchFamily="34" charset="0"/>
                <a:ea typeface="Inter" panose="020B0502030000000004" pitchFamily="34" charset="0"/>
              </a:rPr>
              <a:t>Health &amp; Life Insurance Rates: </a:t>
            </a:r>
            <a:r>
              <a:rPr lang="en-US" altLang="en-US" sz="3200" b="1" dirty="0">
                <a:latin typeface="Inter" panose="020B0502030000000004" pitchFamily="34" charset="0"/>
                <a:ea typeface="Inter" panose="020B0502030000000004" pitchFamily="34" charset="0"/>
              </a:rPr>
              <a:t>Higher for smokers</a:t>
            </a:r>
            <a:endPar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494523" y="4644400"/>
            <a:ext cx="2705877" cy="1794114"/>
          </a:xfrm>
          <a:prstGeom prst="rect">
            <a:avLst/>
          </a:prstGeom>
          <a:ln>
            <a:noFill/>
          </a:ln>
          <a:effectLst>
            <a:softEdge rad="112500"/>
          </a:effectLst>
        </p:spPr>
      </p:pic>
    </p:spTree>
    <p:extLst>
      <p:ext uri="{BB962C8B-B14F-4D97-AF65-F5344CB8AC3E}">
        <p14:creationId xmlns:p14="http://schemas.microsoft.com/office/powerpoint/2010/main" val="254329289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36715"/>
            <a:ext cx="10516412"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Nicotine dependence</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A sin to deliberately harm the body</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Corinthians 6:19-20</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Corinthians 3:17</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Present our bodies as a living sacrifice</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Romans 12:1-2</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57201" y="753228"/>
            <a:ext cx="9836982"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pic>
        <p:nvPicPr>
          <p:cNvPr id="6" name="Picture 5" descr="image.jpg">
            <a:extLst>
              <a:ext uri="{FF2B5EF4-FFF2-40B4-BE49-F238E27FC236}">
                <a16:creationId xmlns:a16="http://schemas.microsoft.com/office/drawing/2014/main" id="{12A340F1-9C12-4893-B307-E5E11A84537B}"/>
              </a:ext>
            </a:extLst>
          </p:cNvPr>
          <p:cNvPicPr>
            <a:picLocks noChangeAspect="1"/>
          </p:cNvPicPr>
          <p:nvPr/>
        </p:nvPicPr>
        <p:blipFill>
          <a:blip r:embed="rId2" cstate="print"/>
          <a:stretch>
            <a:fillRect/>
          </a:stretch>
        </p:blipFill>
        <p:spPr>
          <a:xfrm>
            <a:off x="7916557" y="2135555"/>
            <a:ext cx="1635252" cy="2209800"/>
          </a:xfrm>
          <a:prstGeom prst="rect">
            <a:avLst/>
          </a:prstGeom>
          <a:ln>
            <a:noFill/>
          </a:ln>
          <a:effectLst>
            <a:softEdge rad="112500"/>
          </a:effectLst>
        </p:spPr>
      </p:pic>
      <p:pic>
        <p:nvPicPr>
          <p:cNvPr id="7" name="Picture 6" descr="family.jpg">
            <a:extLst>
              <a:ext uri="{FF2B5EF4-FFF2-40B4-BE49-F238E27FC236}">
                <a16:creationId xmlns:a16="http://schemas.microsoft.com/office/drawing/2014/main" id="{A11F1DB8-6BB2-432C-B83C-657690DF63C9}"/>
              </a:ext>
            </a:extLst>
          </p:cNvPr>
          <p:cNvPicPr>
            <a:picLocks noChangeAspect="1"/>
          </p:cNvPicPr>
          <p:nvPr/>
        </p:nvPicPr>
        <p:blipFill>
          <a:blip r:embed="rId3" cstate="print"/>
          <a:stretch>
            <a:fillRect/>
          </a:stretch>
        </p:blipFill>
        <p:spPr>
          <a:xfrm>
            <a:off x="9557607" y="3937518"/>
            <a:ext cx="2569043" cy="2569043"/>
          </a:xfrm>
          <a:prstGeom prst="rect">
            <a:avLst/>
          </a:prstGeom>
          <a:ln>
            <a:noFill/>
          </a:ln>
          <a:effectLst>
            <a:softEdge rad="112500"/>
          </a:effectLst>
        </p:spPr>
      </p:pic>
    </p:spTree>
    <p:extLst>
      <p:ext uri="{BB962C8B-B14F-4D97-AF65-F5344CB8AC3E}">
        <p14:creationId xmlns:p14="http://schemas.microsoft.com/office/powerpoint/2010/main" val="127554394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36715"/>
            <a:ext cx="10516412"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Very difficult to quit</a:t>
            </a:r>
          </a:p>
          <a:p>
            <a:pPr lvl="1">
              <a:lnSpc>
                <a:spcPct val="100000"/>
              </a:lnSpc>
            </a:pPr>
            <a:r>
              <a:rPr lang="en-US" sz="3200" dirty="0">
                <a:solidFill>
                  <a:srgbClr val="FFFF00"/>
                </a:solidFill>
                <a:latin typeface="Inter Medium" panose="020B0602030000000004" pitchFamily="34" charset="0"/>
                <a:ea typeface="Inter Medium" panose="020B0602030000000004" pitchFamily="34" charset="0"/>
              </a:rPr>
              <a:t>2 Peter 2:19</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Addiction is a sin</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Corinthians 6:12</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Violates self-control</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2 Peter 1:5-10</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Addiction is not a habit</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57201" y="753228"/>
            <a:ext cx="9836982" cy="1080938"/>
          </a:xfrm>
        </p:spPr>
        <p:txBody>
          <a:bodyPr>
            <a:normAutofit/>
          </a:bodyPr>
          <a:lstStyle/>
          <a:p>
            <a:pPr algn="r"/>
            <a:r>
              <a:rPr lang="en-US" sz="5400" b="1" dirty="0">
                <a:latin typeface="Inter" panose="020B0502030000000004" pitchFamily="34" charset="0"/>
                <a:ea typeface="Inter" panose="020B0502030000000004" pitchFamily="34" charset="0"/>
              </a:rPr>
              <a:t>Smoking is Addictive</a:t>
            </a:r>
          </a:p>
        </p:txBody>
      </p:sp>
      <p:pic>
        <p:nvPicPr>
          <p:cNvPr id="8" name="Picture 16">
            <a:extLst>
              <a:ext uri="{FF2B5EF4-FFF2-40B4-BE49-F238E27FC236}">
                <a16:creationId xmlns:a16="http://schemas.microsoft.com/office/drawing/2014/main" id="{4BB92C6B-234C-4029-B3B6-4E5A19805649}"/>
              </a:ext>
            </a:extLst>
          </p:cNvPr>
          <p:cNvPicPr>
            <a:picLocks noChangeAspect="1" noChangeArrowheads="1"/>
          </p:cNvPicPr>
          <p:nvPr/>
        </p:nvPicPr>
        <p:blipFill>
          <a:blip r:embed="rId2" cstate="print">
            <a:clrChange>
              <a:clrFrom>
                <a:srgbClr val="FFCCFF"/>
              </a:clrFrom>
              <a:clrTo>
                <a:srgbClr val="FFCCFF">
                  <a:alpha val="0"/>
                </a:srgbClr>
              </a:clrTo>
            </a:clrChange>
          </a:blip>
          <a:srcRect/>
          <a:stretch>
            <a:fillRect/>
          </a:stretch>
        </p:blipFill>
        <p:spPr bwMode="auto">
          <a:xfrm>
            <a:off x="7548465" y="2076756"/>
            <a:ext cx="2988745" cy="4416269"/>
          </a:xfrm>
          <a:prstGeom prst="rect">
            <a:avLst/>
          </a:prstGeom>
          <a:ln>
            <a:noFill/>
          </a:ln>
          <a:effectLst>
            <a:softEdge rad="112500"/>
          </a:effectLst>
        </p:spPr>
      </p:pic>
    </p:spTree>
    <p:extLst>
      <p:ext uri="{BB962C8B-B14F-4D97-AF65-F5344CB8AC3E}">
        <p14:creationId xmlns:p14="http://schemas.microsoft.com/office/powerpoint/2010/main" val="290990698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36715"/>
            <a:ext cx="10516412"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Affects others around the smoker</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Treat others respectfully</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Matthew 7:12</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Philippians 2:4</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57201" y="753228"/>
            <a:ext cx="9836982" cy="1080938"/>
          </a:xfrm>
        </p:spPr>
        <p:txBody>
          <a:bodyPr>
            <a:normAutofit/>
          </a:bodyPr>
          <a:lstStyle/>
          <a:p>
            <a:pPr algn="r"/>
            <a:r>
              <a:rPr lang="en-US" sz="5400" b="1" dirty="0">
                <a:latin typeface="Inter" panose="020B0502030000000004" pitchFamily="34" charset="0"/>
                <a:ea typeface="Inter" panose="020B0502030000000004" pitchFamily="34" charset="0"/>
              </a:rPr>
              <a:t>Smoking Affects Others</a:t>
            </a:r>
          </a:p>
        </p:txBody>
      </p:sp>
      <p:pic>
        <p:nvPicPr>
          <p:cNvPr id="6" name="Picture 17" descr="_1114132_smoking_mums300">
            <a:extLst>
              <a:ext uri="{FF2B5EF4-FFF2-40B4-BE49-F238E27FC236}">
                <a16:creationId xmlns:a16="http://schemas.microsoft.com/office/drawing/2014/main" id="{96E56E39-691C-48BE-9644-003B0C39A152}"/>
              </a:ext>
            </a:extLst>
          </p:cNvPr>
          <p:cNvPicPr>
            <a:picLocks noChangeAspect="1" noChangeArrowheads="1"/>
          </p:cNvPicPr>
          <p:nvPr/>
        </p:nvPicPr>
        <p:blipFill>
          <a:blip r:embed="rId2" cstate="print"/>
          <a:srcRect/>
          <a:stretch>
            <a:fillRect/>
          </a:stretch>
        </p:blipFill>
        <p:spPr bwMode="auto">
          <a:xfrm>
            <a:off x="6989638" y="3429001"/>
            <a:ext cx="5074844" cy="3048000"/>
          </a:xfrm>
          <a:prstGeom prst="rect">
            <a:avLst/>
          </a:prstGeom>
          <a:ln>
            <a:noFill/>
          </a:ln>
          <a:effectLst>
            <a:softEdge rad="112500"/>
          </a:effectLst>
        </p:spPr>
      </p:pic>
      <p:sp>
        <p:nvSpPr>
          <p:cNvPr id="7" name="AutoShape 24">
            <a:extLst>
              <a:ext uri="{FF2B5EF4-FFF2-40B4-BE49-F238E27FC236}">
                <a16:creationId xmlns:a16="http://schemas.microsoft.com/office/drawing/2014/main" id="{C76DF8F0-5762-49E5-B3E0-8B05CBC530DE}"/>
              </a:ext>
            </a:extLst>
          </p:cNvPr>
          <p:cNvSpPr>
            <a:spLocks noChangeArrowheads="1"/>
          </p:cNvSpPr>
          <p:nvPr/>
        </p:nvSpPr>
        <p:spPr bwMode="auto">
          <a:xfrm>
            <a:off x="8248261" y="2483502"/>
            <a:ext cx="2667000" cy="1143000"/>
          </a:xfrm>
          <a:prstGeom prst="downArrowCallout">
            <a:avLst>
              <a:gd name="adj1" fmla="val 58333"/>
              <a:gd name="adj2" fmla="val 58333"/>
              <a:gd name="adj3" fmla="val 16667"/>
              <a:gd name="adj4" fmla="val 66667"/>
            </a:avLst>
          </a:prstGeom>
          <a:solidFill>
            <a:schemeClr val="bg2">
              <a:lumMod val="5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 name="Text Box 23">
            <a:extLst>
              <a:ext uri="{FF2B5EF4-FFF2-40B4-BE49-F238E27FC236}">
                <a16:creationId xmlns:a16="http://schemas.microsoft.com/office/drawing/2014/main" id="{845A7FCA-789B-4ACD-980E-1C6E1D87883A}"/>
              </a:ext>
            </a:extLst>
          </p:cNvPr>
          <p:cNvSpPr txBox="1">
            <a:spLocks noChangeArrowheads="1"/>
          </p:cNvSpPr>
          <p:nvPr/>
        </p:nvSpPr>
        <p:spPr bwMode="auto">
          <a:xfrm>
            <a:off x="8172061" y="2483502"/>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a:latin typeface="Inter" panose="020B0502030000000004" pitchFamily="34" charset="0"/>
                <a:ea typeface="Inter" panose="020B0502030000000004" pitchFamily="34" charset="0"/>
              </a:rPr>
              <a:t>There’s a reason for </a:t>
            </a:r>
            <a:r>
              <a:rPr lang="en-US" altLang="en-US" sz="2000" b="1" dirty="0">
                <a:solidFill>
                  <a:srgbClr val="FFFF00"/>
                </a:solidFill>
                <a:latin typeface="Inter" panose="020B0502030000000004" pitchFamily="34" charset="0"/>
                <a:ea typeface="Inter" panose="020B0502030000000004" pitchFamily="34" charset="0"/>
              </a:rPr>
              <a:t>“NO SMOKING”</a:t>
            </a:r>
          </a:p>
        </p:txBody>
      </p:sp>
    </p:spTree>
    <p:extLst>
      <p:ext uri="{BB962C8B-B14F-4D97-AF65-F5344CB8AC3E}">
        <p14:creationId xmlns:p14="http://schemas.microsoft.com/office/powerpoint/2010/main" val="109870262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36715"/>
            <a:ext cx="10516412"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Set a good example</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Timothy 4:12</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Philippians 2:15</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Matthew 5:13-16</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God’s instruction</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Romans 13:14</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195131" y="753228"/>
            <a:ext cx="10099052" cy="1080938"/>
          </a:xfrm>
        </p:spPr>
        <p:txBody>
          <a:bodyPr>
            <a:normAutofit/>
          </a:bodyPr>
          <a:lstStyle/>
          <a:p>
            <a:pPr algn="r"/>
            <a:r>
              <a:rPr lang="en-US" sz="4200" b="1" dirty="0">
                <a:latin typeface="Inter" panose="020B0502030000000004" pitchFamily="34" charset="0"/>
                <a:ea typeface="Inter" panose="020B0502030000000004" pitchFamily="34" charset="0"/>
              </a:rPr>
              <a:t>Smoking Ruins a Christian’s Influence</a:t>
            </a:r>
          </a:p>
        </p:txBody>
      </p:sp>
      <p:pic>
        <p:nvPicPr>
          <p:cNvPr id="8" name="Picture 7" descr="family_bible_study.jpg">
            <a:extLst>
              <a:ext uri="{FF2B5EF4-FFF2-40B4-BE49-F238E27FC236}">
                <a16:creationId xmlns:a16="http://schemas.microsoft.com/office/drawing/2014/main" id="{6F3D383D-29F5-4BFA-A2D7-FBC3351F75EE}"/>
              </a:ext>
            </a:extLst>
          </p:cNvPr>
          <p:cNvPicPr>
            <a:picLocks noChangeAspect="1"/>
          </p:cNvPicPr>
          <p:nvPr/>
        </p:nvPicPr>
        <p:blipFill>
          <a:blip r:embed="rId2" cstate="print"/>
          <a:stretch>
            <a:fillRect/>
          </a:stretch>
        </p:blipFill>
        <p:spPr>
          <a:xfrm>
            <a:off x="5626359" y="2102238"/>
            <a:ext cx="6438123" cy="4325230"/>
          </a:xfrm>
          <a:prstGeom prst="rect">
            <a:avLst/>
          </a:prstGeom>
          <a:ln>
            <a:noFill/>
          </a:ln>
          <a:effectLst>
            <a:softEdge rad="112500"/>
          </a:effectLst>
        </p:spPr>
      </p:pic>
    </p:spTree>
    <p:extLst>
      <p:ext uri="{BB962C8B-B14F-4D97-AF65-F5344CB8AC3E}">
        <p14:creationId xmlns:p14="http://schemas.microsoft.com/office/powerpoint/2010/main" val="292361221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0" y="2136715"/>
            <a:ext cx="11636085"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Would smoking….</a:t>
            </a:r>
          </a:p>
          <a:p>
            <a:pPr lvl="1">
              <a:lnSpc>
                <a:spcPct val="100000"/>
              </a:lnSpc>
            </a:pPr>
            <a:r>
              <a:rPr lang="en-US" sz="3200" dirty="0">
                <a:latin typeface="Inter Medium" panose="020B0602030000000004" pitchFamily="34" charset="0"/>
                <a:ea typeface="Inter Medium" panose="020B0602030000000004" pitchFamily="34" charset="0"/>
              </a:rPr>
              <a:t>Help or hinder your service to God?</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Show proper appreciation for the blessing of life?</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Harmonize or conflict with Christian worship?</a:t>
            </a:r>
          </a:p>
          <a:p>
            <a:pPr lvl="2">
              <a:lnSpc>
                <a:spcPct val="100000"/>
              </a:lnSpc>
            </a:pP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Can you thank God for the privilege of smoking?</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Show you being a faithful steward of your body?</a:t>
            </a:r>
          </a:p>
          <a:p>
            <a:pPr lvl="1">
              <a:lnSpc>
                <a:spcPct val="100000"/>
              </a:lnSpc>
            </a:pPr>
            <a:endParaRPr lang="en-US" sz="30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endParaRPr>
          </a:p>
          <a:p>
            <a:pPr>
              <a:lnSpc>
                <a:spcPct val="100000"/>
              </a:lnSpc>
            </a:pPr>
            <a:endPar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195131" y="753228"/>
            <a:ext cx="10099052" cy="1080938"/>
          </a:xfrm>
        </p:spPr>
        <p:txBody>
          <a:bodyPr>
            <a:normAutofit/>
          </a:bodyPr>
          <a:lstStyle/>
          <a:p>
            <a:pPr algn="r"/>
            <a:r>
              <a:rPr lang="en-US" sz="4900" b="1" dirty="0">
                <a:latin typeface="Inter" panose="020B0502030000000004" pitchFamily="34" charset="0"/>
                <a:ea typeface="Inter" panose="020B0502030000000004" pitchFamily="34" charset="0"/>
              </a:rPr>
              <a:t>Important Questions</a:t>
            </a:r>
          </a:p>
        </p:txBody>
      </p:sp>
      <p:pic>
        <p:nvPicPr>
          <p:cNvPr id="6" name="Picture 5" descr="A picture containing game&#10;&#10;Description automatically generated">
            <a:extLst>
              <a:ext uri="{FF2B5EF4-FFF2-40B4-BE49-F238E27FC236}">
                <a16:creationId xmlns:a16="http://schemas.microsoft.com/office/drawing/2014/main" id="{963B0094-872D-406C-ADBB-B40EE5DF18A4}"/>
              </a:ext>
            </a:extLst>
          </p:cNvPr>
          <p:cNvPicPr>
            <a:picLocks noChangeAspect="1"/>
          </p:cNvPicPr>
          <p:nvPr/>
        </p:nvPicPr>
        <p:blipFill>
          <a:blip r:embed="rId2"/>
          <a:stretch>
            <a:fillRect/>
          </a:stretch>
        </p:blipFill>
        <p:spPr>
          <a:xfrm>
            <a:off x="10618236" y="2136714"/>
            <a:ext cx="1429879" cy="4301407"/>
          </a:xfrm>
          <a:prstGeom prst="rect">
            <a:avLst/>
          </a:prstGeom>
          <a:ln>
            <a:noFill/>
          </a:ln>
          <a:effectLst>
            <a:softEdge rad="112500"/>
          </a:effectLst>
        </p:spPr>
      </p:pic>
    </p:spTree>
    <p:extLst>
      <p:ext uri="{BB962C8B-B14F-4D97-AF65-F5344CB8AC3E}">
        <p14:creationId xmlns:p14="http://schemas.microsoft.com/office/powerpoint/2010/main" val="3831590234"/>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0" y="2136715"/>
            <a:ext cx="11636085"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Would smoking….</a:t>
            </a:r>
          </a:p>
          <a:p>
            <a:pPr lvl="1">
              <a:lnSpc>
                <a:spcPct val="100000"/>
              </a:lnSpc>
            </a:pPr>
            <a:r>
              <a:rPr lang="en-US" sz="3200" dirty="0">
                <a:latin typeface="Inter Medium" panose="020B0602030000000004" pitchFamily="34" charset="0"/>
                <a:ea typeface="Inter Medium" panose="020B0602030000000004" pitchFamily="34" charset="0"/>
              </a:rPr>
              <a:t>Cause you to be pleased:</a:t>
            </a:r>
          </a:p>
          <a:p>
            <a:pPr lvl="2">
              <a:lnSpc>
                <a:spcPct val="100000"/>
              </a:lnSpc>
            </a:pPr>
            <a:r>
              <a:rPr lang="en-US" sz="3000" dirty="0">
                <a:latin typeface="Inter Medium" panose="020B0602030000000004" pitchFamily="34" charset="0"/>
                <a:ea typeface="Inter Medium" panose="020B0602030000000004" pitchFamily="34" charset="0"/>
              </a:rPr>
              <a:t>To have your children imitate your example?</a:t>
            </a:r>
          </a:p>
          <a:p>
            <a:pPr lvl="2">
              <a:lnSpc>
                <a:spcPct val="100000"/>
              </a:lnSpc>
            </a:pP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To recommend other people begin smoking?</a:t>
            </a:r>
          </a:p>
          <a:p>
            <a:pPr lvl="3">
              <a:lnSpc>
                <a:spcPct val="100000"/>
              </a:lnSpc>
            </a:pPr>
            <a:r>
              <a:rPr 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Corinthians 11:1</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Help or hinder your efforts to teach others?</a:t>
            </a:r>
          </a:p>
          <a:p>
            <a:pPr lvl="1">
              <a:lnSpc>
                <a:spcPct val="100000"/>
              </a:lnSpc>
            </a:pPr>
            <a:endParaRPr lang="en-US" sz="34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195131" y="753228"/>
            <a:ext cx="10099052" cy="1080938"/>
          </a:xfrm>
        </p:spPr>
        <p:txBody>
          <a:bodyPr>
            <a:normAutofit/>
          </a:bodyPr>
          <a:lstStyle/>
          <a:p>
            <a:pPr algn="r"/>
            <a:r>
              <a:rPr lang="en-US" sz="4900" b="1" dirty="0">
                <a:latin typeface="Inter" panose="020B0502030000000004" pitchFamily="34" charset="0"/>
                <a:ea typeface="Inter" panose="020B0502030000000004" pitchFamily="34" charset="0"/>
              </a:rPr>
              <a:t>Important Questions</a:t>
            </a:r>
          </a:p>
        </p:txBody>
      </p:sp>
      <p:pic>
        <p:nvPicPr>
          <p:cNvPr id="6" name="Picture 5" descr="A picture containing game&#10;&#10;Description automatically generated">
            <a:extLst>
              <a:ext uri="{FF2B5EF4-FFF2-40B4-BE49-F238E27FC236}">
                <a16:creationId xmlns:a16="http://schemas.microsoft.com/office/drawing/2014/main" id="{963B0094-872D-406C-ADBB-B40EE5DF18A4}"/>
              </a:ext>
            </a:extLst>
          </p:cNvPr>
          <p:cNvPicPr>
            <a:picLocks noChangeAspect="1"/>
          </p:cNvPicPr>
          <p:nvPr/>
        </p:nvPicPr>
        <p:blipFill>
          <a:blip r:embed="rId2"/>
          <a:stretch>
            <a:fillRect/>
          </a:stretch>
        </p:blipFill>
        <p:spPr>
          <a:xfrm>
            <a:off x="10618236" y="2136714"/>
            <a:ext cx="1429879" cy="4301407"/>
          </a:xfrm>
          <a:prstGeom prst="rect">
            <a:avLst/>
          </a:prstGeom>
          <a:ln>
            <a:noFill/>
          </a:ln>
          <a:effectLst>
            <a:softEdge rad="112500"/>
          </a:effectLst>
        </p:spPr>
      </p:pic>
    </p:spTree>
    <p:extLst>
      <p:ext uri="{BB962C8B-B14F-4D97-AF65-F5344CB8AC3E}">
        <p14:creationId xmlns:p14="http://schemas.microsoft.com/office/powerpoint/2010/main" val="1028489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0" y="2136715"/>
            <a:ext cx="11636085"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Would you be.…</a:t>
            </a:r>
          </a:p>
          <a:p>
            <a:pPr lvl="1">
              <a:lnSpc>
                <a:spcPct val="100000"/>
              </a:lnSpc>
            </a:pPr>
            <a:r>
              <a:rPr lang="en-US" sz="3200" dirty="0">
                <a:latin typeface="Inter Medium" panose="020B0602030000000004" pitchFamily="34" charset="0"/>
                <a:ea typeface="Inter Medium" panose="020B0602030000000004" pitchFamily="34" charset="0"/>
              </a:rPr>
              <a:t>Willing to accept elders and preacher who smoke?</a:t>
            </a:r>
          </a:p>
          <a:p>
            <a:pPr lvl="2">
              <a:lnSpc>
                <a:spcPct val="100000"/>
              </a:lnSpc>
            </a:pPr>
            <a:r>
              <a:rPr lang="en-US" sz="3000" dirty="0">
                <a:latin typeface="Inter Medium" panose="020B0602030000000004" pitchFamily="34" charset="0"/>
                <a:ea typeface="Inter Medium" panose="020B0602030000000004" pitchFamily="34" charset="0"/>
              </a:rPr>
              <a:t>Should they smoke or not?</a:t>
            </a:r>
          </a:p>
          <a:p>
            <a:pPr lvl="2">
              <a:lnSpc>
                <a:spcPct val="100000"/>
              </a:lnSpc>
            </a:pPr>
            <a:r>
              <a:rPr lang="en-US" sz="3000" dirty="0">
                <a:solidFill>
                  <a:srgbClr val="FFFF00"/>
                </a:solidFill>
                <a:latin typeface="Inter Medium" panose="020B0602030000000004" pitchFamily="34" charset="0"/>
                <a:ea typeface="Inter Medium" panose="020B0602030000000004" pitchFamily="34" charset="0"/>
              </a:rPr>
              <a:t>Romans 2:1-3, 21-24</a:t>
            </a:r>
          </a:p>
          <a:p>
            <a:pPr lvl="1">
              <a:lnSpc>
                <a:spcPct val="100000"/>
              </a:lnSpc>
            </a:pPr>
            <a:r>
              <a:rPr lang="en-US" sz="3200" dirty="0">
                <a:latin typeface="Inter Medium" panose="020B0602030000000004" pitchFamily="34" charset="0"/>
                <a:ea typeface="Inter Medium" panose="020B0602030000000004" pitchFamily="34" charset="0"/>
              </a:rPr>
              <a:t>Be able to smoke in all good conscience?</a:t>
            </a:r>
          </a:p>
          <a:p>
            <a:pPr lvl="2">
              <a:lnSpc>
                <a:spcPct val="100000"/>
              </a:lnSpc>
            </a:pPr>
            <a:r>
              <a:rPr lang="en-US" sz="3000" dirty="0">
                <a:solidFill>
                  <a:srgbClr val="FFFF00"/>
                </a:solidFill>
                <a:latin typeface="Inter Medium" panose="020B0602030000000004" pitchFamily="34" charset="0"/>
                <a:ea typeface="Inter Medium" panose="020B0602030000000004" pitchFamily="34" charset="0"/>
              </a:rPr>
              <a:t>Romans 14:23</a:t>
            </a:r>
          </a:p>
          <a:p>
            <a:pPr lvl="1">
              <a:lnSpc>
                <a:spcPct val="100000"/>
              </a:lnSpc>
            </a:pPr>
            <a:endParaRPr lang="en-US" sz="3200" dirty="0">
              <a:latin typeface="Inter Medium" panose="020B0602030000000004" pitchFamily="34" charset="0"/>
              <a:ea typeface="Inter Medium" panose="020B0602030000000004" pitchFamily="34" charset="0"/>
            </a:endParaRPr>
          </a:p>
          <a:p>
            <a:pPr lvl="2">
              <a:lnSpc>
                <a:spcPct val="100000"/>
              </a:lnSpc>
            </a:pPr>
            <a:endParaRPr lang="en-US" sz="3000" dirty="0">
              <a:latin typeface="Inter Medium" panose="020B0602030000000004" pitchFamily="34" charset="0"/>
              <a:ea typeface="Inter Medium" panose="020B0602030000000004" pitchFamily="34" charset="0"/>
            </a:endParaRPr>
          </a:p>
          <a:p>
            <a:pPr lvl="1">
              <a:lnSpc>
                <a:spcPct val="100000"/>
              </a:lnSpc>
            </a:pPr>
            <a:endParaRPr lang="en-US" sz="34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195131" y="753228"/>
            <a:ext cx="10099052" cy="1080938"/>
          </a:xfrm>
        </p:spPr>
        <p:txBody>
          <a:bodyPr>
            <a:normAutofit/>
          </a:bodyPr>
          <a:lstStyle/>
          <a:p>
            <a:pPr algn="r"/>
            <a:r>
              <a:rPr lang="en-US" sz="4900" b="1" dirty="0">
                <a:latin typeface="Inter" panose="020B0502030000000004" pitchFamily="34" charset="0"/>
                <a:ea typeface="Inter" panose="020B0502030000000004" pitchFamily="34" charset="0"/>
              </a:rPr>
              <a:t>Important Questions</a:t>
            </a:r>
          </a:p>
        </p:txBody>
      </p:sp>
      <p:pic>
        <p:nvPicPr>
          <p:cNvPr id="6" name="Picture 5" descr="A picture containing game&#10;&#10;Description automatically generated">
            <a:extLst>
              <a:ext uri="{FF2B5EF4-FFF2-40B4-BE49-F238E27FC236}">
                <a16:creationId xmlns:a16="http://schemas.microsoft.com/office/drawing/2014/main" id="{963B0094-872D-406C-ADBB-B40EE5DF18A4}"/>
              </a:ext>
            </a:extLst>
          </p:cNvPr>
          <p:cNvPicPr>
            <a:picLocks noChangeAspect="1"/>
          </p:cNvPicPr>
          <p:nvPr/>
        </p:nvPicPr>
        <p:blipFill>
          <a:blip r:embed="rId2"/>
          <a:stretch>
            <a:fillRect/>
          </a:stretch>
        </p:blipFill>
        <p:spPr>
          <a:xfrm>
            <a:off x="10832841" y="2136714"/>
            <a:ext cx="1215274" cy="4301407"/>
          </a:xfrm>
          <a:prstGeom prst="rect">
            <a:avLst/>
          </a:prstGeom>
          <a:ln>
            <a:noFill/>
          </a:ln>
          <a:effectLst>
            <a:softEdge rad="112500"/>
          </a:effectLst>
        </p:spPr>
      </p:pic>
    </p:spTree>
    <p:extLst>
      <p:ext uri="{BB962C8B-B14F-4D97-AF65-F5344CB8AC3E}">
        <p14:creationId xmlns:p14="http://schemas.microsoft.com/office/powerpoint/2010/main" val="123864821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Smoking and Tobacco</a:t>
            </a:r>
          </a:p>
        </p:txBody>
      </p:sp>
      <p:sp>
        <p:nvSpPr>
          <p:cNvPr id="6" name="TextBox 5">
            <a:extLst>
              <a:ext uri="{FF2B5EF4-FFF2-40B4-BE49-F238E27FC236}">
                <a16:creationId xmlns:a16="http://schemas.microsoft.com/office/drawing/2014/main" id="{E8819C2F-3C8B-40E7-A463-09E9A4A79BAF}"/>
              </a:ext>
            </a:extLst>
          </p:cNvPr>
          <p:cNvSpPr txBox="1"/>
          <p:nvPr/>
        </p:nvSpPr>
        <p:spPr>
          <a:xfrm>
            <a:off x="111967" y="2323320"/>
            <a:ext cx="8556172" cy="954107"/>
          </a:xfrm>
          <a:prstGeom prst="rect">
            <a:avLst/>
          </a:prstGeom>
          <a:solidFill>
            <a:schemeClr val="bg1"/>
          </a:solidFill>
        </p:spPr>
        <p:txBody>
          <a:bodyPr wrap="square" rtlCol="0">
            <a:spAutoFit/>
          </a:bodyPr>
          <a:lstStyle/>
          <a:p>
            <a:r>
              <a:rPr lang="en-US" sz="28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Should a mature, faithful child of God be included</a:t>
            </a:r>
            <a:br>
              <a:rPr lang="en-US" sz="28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br>
            <a:r>
              <a:rPr lang="en-US" sz="28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among the number of those who smoke?</a:t>
            </a:r>
            <a:endParaRPr lang="en-US" sz="2400" dirty="0">
              <a:latin typeface="Inter" panose="020B0502030000000004" pitchFamily="34" charset="0"/>
              <a:ea typeface="Inter" panose="020B0502030000000004" pitchFamily="34" charset="0"/>
            </a:endParaRPr>
          </a:p>
        </p:txBody>
      </p:sp>
      <p:sp>
        <p:nvSpPr>
          <p:cNvPr id="7" name="TextBox 6">
            <a:extLst>
              <a:ext uri="{FF2B5EF4-FFF2-40B4-BE49-F238E27FC236}">
                <a16:creationId xmlns:a16="http://schemas.microsoft.com/office/drawing/2014/main" id="{79E6097B-D3BE-4FE3-96CD-E206DBF9A422}"/>
              </a:ext>
            </a:extLst>
          </p:cNvPr>
          <p:cNvSpPr txBox="1"/>
          <p:nvPr/>
        </p:nvSpPr>
        <p:spPr>
          <a:xfrm>
            <a:off x="2379309" y="5654352"/>
            <a:ext cx="8556172" cy="707886"/>
          </a:xfrm>
          <a:prstGeom prst="rect">
            <a:avLst/>
          </a:prstGeom>
          <a:solidFill>
            <a:schemeClr val="bg1"/>
          </a:solidFill>
        </p:spPr>
        <p:txBody>
          <a:bodyPr wrap="square" rtlCol="0">
            <a:spAutoFit/>
          </a:bodyPr>
          <a:lstStyle/>
          <a:p>
            <a:r>
              <a:rPr lang="en-US" sz="4000" b="1" dirty="0">
                <a:latin typeface="Inter" panose="020B0502030000000004" pitchFamily="34" charset="0"/>
                <a:ea typeface="Inter" panose="020B0502030000000004" pitchFamily="34" charset="0"/>
              </a:rPr>
              <a:t>CAN WE SEE THE DIFFERENCE?</a:t>
            </a:r>
          </a:p>
        </p:txBody>
      </p:sp>
      <p:pic>
        <p:nvPicPr>
          <p:cNvPr id="9" name="Picture 40" descr="MPPH01569J0000[1]">
            <a:extLst>
              <a:ext uri="{FF2B5EF4-FFF2-40B4-BE49-F238E27FC236}">
                <a16:creationId xmlns:a16="http://schemas.microsoft.com/office/drawing/2014/main" id="{E5F5CAA5-1F34-4419-A12A-F76BCF71362D}"/>
              </a:ext>
            </a:extLst>
          </p:cNvPr>
          <p:cNvPicPr>
            <a:picLocks noChangeAspect="1" noChangeArrowheads="1"/>
          </p:cNvPicPr>
          <p:nvPr/>
        </p:nvPicPr>
        <p:blipFill>
          <a:blip r:embed="rId2" cstate="print"/>
          <a:srcRect/>
          <a:stretch>
            <a:fillRect/>
          </a:stretch>
        </p:blipFill>
        <p:spPr bwMode="auto">
          <a:xfrm>
            <a:off x="8803433" y="2201569"/>
            <a:ext cx="3276600" cy="2161646"/>
          </a:xfrm>
          <a:prstGeom prst="rect">
            <a:avLst/>
          </a:prstGeom>
          <a:ln>
            <a:noFill/>
          </a:ln>
          <a:effectLst>
            <a:softEdge rad="112500"/>
          </a:effectLst>
        </p:spPr>
      </p:pic>
      <p:pic>
        <p:nvPicPr>
          <p:cNvPr id="10" name="Picture 41" descr="Girl Meditating">
            <a:extLst>
              <a:ext uri="{FF2B5EF4-FFF2-40B4-BE49-F238E27FC236}">
                <a16:creationId xmlns:a16="http://schemas.microsoft.com/office/drawing/2014/main" id="{699A5121-421D-43EF-8405-032B1B741E15}"/>
              </a:ext>
            </a:extLst>
          </p:cNvPr>
          <p:cNvPicPr>
            <a:picLocks noChangeAspect="1" noChangeArrowheads="1"/>
          </p:cNvPicPr>
          <p:nvPr/>
        </p:nvPicPr>
        <p:blipFill>
          <a:blip r:embed="rId3" cstate="print"/>
          <a:srcRect/>
          <a:stretch>
            <a:fillRect/>
          </a:stretch>
        </p:blipFill>
        <p:spPr bwMode="auto">
          <a:xfrm>
            <a:off x="104191" y="3429000"/>
            <a:ext cx="2097801" cy="3037114"/>
          </a:xfrm>
          <a:prstGeom prst="rect">
            <a:avLst/>
          </a:prstGeom>
          <a:ln>
            <a:noFill/>
          </a:ln>
          <a:effectLst>
            <a:softEdge rad="112500"/>
          </a:effectLst>
        </p:spPr>
      </p:pic>
    </p:spTree>
    <p:extLst>
      <p:ext uri="{BB962C8B-B14F-4D97-AF65-F5344CB8AC3E}">
        <p14:creationId xmlns:p14="http://schemas.microsoft.com/office/powerpoint/2010/main" val="137646873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0" y="2136715"/>
            <a:ext cx="11636085"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Would.…</a:t>
            </a:r>
          </a:p>
          <a:p>
            <a:pPr lvl="1">
              <a:lnSpc>
                <a:spcPct val="100000"/>
              </a:lnSpc>
            </a:pPr>
            <a:r>
              <a:rPr lang="en-US" sz="3200" dirty="0">
                <a:latin typeface="Inter Medium" panose="020B0602030000000004" pitchFamily="34" charset="0"/>
                <a:ea typeface="Inter Medium" panose="020B0602030000000004" pitchFamily="34" charset="0"/>
              </a:rPr>
              <a:t>Jesus smoke?</a:t>
            </a:r>
          </a:p>
          <a:p>
            <a:pPr lvl="1">
              <a:lnSpc>
                <a:spcPct val="100000"/>
              </a:lnSpc>
            </a:pPr>
            <a:r>
              <a:rPr lang="en-US" sz="3200" dirty="0">
                <a:latin typeface="Inter Medium" panose="020B0602030000000004" pitchFamily="34" charset="0"/>
                <a:ea typeface="Inter Medium" panose="020B0602030000000004" pitchFamily="34" charset="0"/>
              </a:rPr>
              <a:t>You smoke in Jesus’ presence?</a:t>
            </a:r>
          </a:p>
          <a:p>
            <a:pPr lvl="1">
              <a:lnSpc>
                <a:spcPct val="100000"/>
              </a:lnSpc>
            </a:pPr>
            <a:r>
              <a:rPr lang="en-US" sz="3200" dirty="0">
                <a:latin typeface="Inter Medium" panose="020B0602030000000004" pitchFamily="34" charset="0"/>
                <a:ea typeface="Inter Medium" panose="020B0602030000000004" pitchFamily="34" charset="0"/>
              </a:rPr>
              <a:t>You offer Jesus a cigarette?</a:t>
            </a:r>
          </a:p>
          <a:p>
            <a:pPr lvl="2">
              <a:lnSpc>
                <a:spcPct val="100000"/>
              </a:lnSpc>
            </a:pPr>
            <a:r>
              <a:rPr lang="en-US" sz="3000" dirty="0">
                <a:latin typeface="Inter Medium" panose="020B0602030000000004" pitchFamily="34" charset="0"/>
                <a:ea typeface="Inter Medium" panose="020B0602030000000004" pitchFamily="34" charset="0"/>
              </a:rPr>
              <a:t>Would you expect Him to accept it?</a:t>
            </a:r>
          </a:p>
          <a:p>
            <a:pPr lvl="2">
              <a:lnSpc>
                <a:spcPct val="100000"/>
              </a:lnSpc>
            </a:pPr>
            <a:r>
              <a:rPr lang="en-US" sz="3000" dirty="0">
                <a:solidFill>
                  <a:srgbClr val="FFFF00"/>
                </a:solidFill>
                <a:latin typeface="Inter Medium" panose="020B0602030000000004" pitchFamily="34" charset="0"/>
                <a:ea typeface="Inter Medium" panose="020B0602030000000004" pitchFamily="34" charset="0"/>
              </a:rPr>
              <a:t>1 Peter 2:21-22</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195131" y="753228"/>
            <a:ext cx="10099052" cy="1080938"/>
          </a:xfrm>
        </p:spPr>
        <p:txBody>
          <a:bodyPr>
            <a:normAutofit/>
          </a:bodyPr>
          <a:lstStyle/>
          <a:p>
            <a:pPr algn="r"/>
            <a:r>
              <a:rPr lang="en-US" sz="4900" b="1" dirty="0">
                <a:latin typeface="Inter" panose="020B0502030000000004" pitchFamily="34" charset="0"/>
                <a:ea typeface="Inter" panose="020B0502030000000004" pitchFamily="34" charset="0"/>
              </a:rPr>
              <a:t>Important Questions</a:t>
            </a:r>
          </a:p>
        </p:txBody>
      </p:sp>
      <p:pic>
        <p:nvPicPr>
          <p:cNvPr id="6" name="Picture 5" descr="A picture containing game&#10;&#10;Description automatically generated">
            <a:extLst>
              <a:ext uri="{FF2B5EF4-FFF2-40B4-BE49-F238E27FC236}">
                <a16:creationId xmlns:a16="http://schemas.microsoft.com/office/drawing/2014/main" id="{963B0094-872D-406C-ADBB-B40EE5DF18A4}"/>
              </a:ext>
            </a:extLst>
          </p:cNvPr>
          <p:cNvPicPr>
            <a:picLocks noChangeAspect="1"/>
          </p:cNvPicPr>
          <p:nvPr/>
        </p:nvPicPr>
        <p:blipFill>
          <a:blip r:embed="rId2"/>
          <a:stretch>
            <a:fillRect/>
          </a:stretch>
        </p:blipFill>
        <p:spPr>
          <a:xfrm>
            <a:off x="10832841" y="2136714"/>
            <a:ext cx="1215274" cy="4301407"/>
          </a:xfrm>
          <a:prstGeom prst="rect">
            <a:avLst/>
          </a:prstGeom>
          <a:ln>
            <a:noFill/>
          </a:ln>
          <a:effectLst>
            <a:softEdge rad="112500"/>
          </a:effectLst>
        </p:spPr>
      </p:pic>
      <p:sp>
        <p:nvSpPr>
          <p:cNvPr id="2" name="Callout: Right Arrow 1">
            <a:extLst>
              <a:ext uri="{FF2B5EF4-FFF2-40B4-BE49-F238E27FC236}">
                <a16:creationId xmlns:a16="http://schemas.microsoft.com/office/drawing/2014/main" id="{1F754F25-A18F-4E43-B04D-CE70902F3F6A}"/>
              </a:ext>
            </a:extLst>
          </p:cNvPr>
          <p:cNvSpPr/>
          <p:nvPr/>
        </p:nvSpPr>
        <p:spPr>
          <a:xfrm>
            <a:off x="5840963" y="5070564"/>
            <a:ext cx="5169161" cy="1296955"/>
          </a:xfrm>
          <a:prstGeom prst="right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BB0836C-7110-45FF-9A7F-05E65B3BEB61}"/>
              </a:ext>
            </a:extLst>
          </p:cNvPr>
          <p:cNvSpPr txBox="1"/>
          <p:nvPr/>
        </p:nvSpPr>
        <p:spPr>
          <a:xfrm>
            <a:off x="5840963" y="5346439"/>
            <a:ext cx="3349690" cy="769441"/>
          </a:xfrm>
          <a:prstGeom prst="rect">
            <a:avLst/>
          </a:prstGeom>
          <a:noFill/>
        </p:spPr>
        <p:txBody>
          <a:bodyPr wrap="square" rtlCol="0">
            <a:spAutoFit/>
          </a:bodyPr>
          <a:lstStyle/>
          <a:p>
            <a:pPr algn="ctr"/>
            <a:r>
              <a:rPr lang="en-US" sz="4400" b="1" dirty="0">
                <a:latin typeface="Inter" panose="020B0502030000000004" pitchFamily="34" charset="0"/>
                <a:ea typeface="Inter" panose="020B0502030000000004" pitchFamily="34" charset="0"/>
              </a:rPr>
              <a:t>James 4:17</a:t>
            </a:r>
          </a:p>
        </p:txBody>
      </p:sp>
    </p:spTree>
    <p:extLst>
      <p:ext uri="{BB962C8B-B14F-4D97-AF65-F5344CB8AC3E}">
        <p14:creationId xmlns:p14="http://schemas.microsoft.com/office/powerpoint/2010/main" val="89543718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0" y="2136715"/>
            <a:ext cx="11636085"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Biblical principles of God’s Word</a:t>
            </a:r>
            <a:br>
              <a:rPr lang="en-US" sz="3400" b="1" dirty="0">
                <a:latin typeface="Inter" panose="020B0502030000000004" pitchFamily="34" charset="0"/>
                <a:ea typeface="Inter" panose="020B0502030000000004" pitchFamily="34" charset="0"/>
              </a:rPr>
            </a:br>
            <a:r>
              <a:rPr lang="en-US" sz="3400" b="1" dirty="0">
                <a:latin typeface="Inter" panose="020B0502030000000004" pitchFamily="34" charset="0"/>
                <a:ea typeface="Inter" panose="020B0502030000000004" pitchFamily="34" charset="0"/>
              </a:rPr>
              <a:t>shows that for one to be in the proper</a:t>
            </a:r>
            <a:br>
              <a:rPr lang="en-US" sz="3400" b="1" dirty="0">
                <a:latin typeface="Inter" panose="020B0502030000000004" pitchFamily="34" charset="0"/>
                <a:ea typeface="Inter" panose="020B0502030000000004" pitchFamily="34" charset="0"/>
              </a:rPr>
            </a:br>
            <a:r>
              <a:rPr lang="en-US" sz="3400" b="1" dirty="0">
                <a:latin typeface="Inter" panose="020B0502030000000004" pitchFamily="34" charset="0"/>
                <a:ea typeface="Inter" panose="020B0502030000000004" pitchFamily="34" charset="0"/>
              </a:rPr>
              <a:t>fellowship with God – then one can not</a:t>
            </a:r>
            <a:br>
              <a:rPr lang="en-US" sz="3400" b="1" dirty="0">
                <a:latin typeface="Inter" panose="020B0502030000000004" pitchFamily="34" charset="0"/>
                <a:ea typeface="Inter" panose="020B0502030000000004" pitchFamily="34" charset="0"/>
              </a:rPr>
            </a:br>
            <a:r>
              <a:rPr lang="en-US" sz="3400" b="1" dirty="0">
                <a:latin typeface="Inter" panose="020B0502030000000004" pitchFamily="34" charset="0"/>
                <a:ea typeface="Inter" panose="020B0502030000000004" pitchFamily="34" charset="0"/>
              </a:rPr>
              <a:t>smoke or use tobacco</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One must first admit it is a sin</a:t>
            </a:r>
          </a:p>
          <a:p>
            <a:pPr lvl="1">
              <a:lnSpc>
                <a:spcPct val="100000"/>
              </a:lnSpc>
            </a:pPr>
            <a:r>
              <a:rPr lang="en-US" sz="32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Then QUIT the SIN!</a:t>
            </a:r>
            <a:endPar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195131" y="753228"/>
            <a:ext cx="10099052" cy="1080938"/>
          </a:xfrm>
        </p:spPr>
        <p:txBody>
          <a:bodyPr>
            <a:normAutofit/>
          </a:bodyPr>
          <a:lstStyle/>
          <a:p>
            <a:pPr algn="r"/>
            <a:r>
              <a:rPr lang="en-US" sz="4900" b="1" dirty="0">
                <a:latin typeface="Inter" panose="020B0502030000000004" pitchFamily="34" charset="0"/>
                <a:ea typeface="Inter" panose="020B0502030000000004" pitchFamily="34" charset="0"/>
              </a:rPr>
              <a:t>Conclusion</a:t>
            </a:r>
          </a:p>
        </p:txBody>
      </p:sp>
      <p:pic>
        <p:nvPicPr>
          <p:cNvPr id="8" name="Picture 7" descr="42-15601357.jpg">
            <a:extLst>
              <a:ext uri="{FF2B5EF4-FFF2-40B4-BE49-F238E27FC236}">
                <a16:creationId xmlns:a16="http://schemas.microsoft.com/office/drawing/2014/main" id="{03B92AF3-08B7-49C6-9368-1488CE2FA039}"/>
              </a:ext>
            </a:extLst>
          </p:cNvPr>
          <p:cNvPicPr>
            <a:picLocks noChangeAspect="1"/>
          </p:cNvPicPr>
          <p:nvPr/>
        </p:nvPicPr>
        <p:blipFill>
          <a:blip r:embed="rId2" cstate="print"/>
          <a:stretch>
            <a:fillRect/>
          </a:stretch>
        </p:blipFill>
        <p:spPr>
          <a:xfrm>
            <a:off x="8705460" y="2098580"/>
            <a:ext cx="3486539" cy="4358204"/>
          </a:xfrm>
          <a:prstGeom prst="rect">
            <a:avLst/>
          </a:prstGeom>
          <a:ln>
            <a:noFill/>
          </a:ln>
          <a:effectLst>
            <a:softEdge rad="112500"/>
          </a:effectLst>
        </p:spPr>
      </p:pic>
    </p:spTree>
    <p:extLst>
      <p:ext uri="{BB962C8B-B14F-4D97-AF65-F5344CB8AC3E}">
        <p14:creationId xmlns:p14="http://schemas.microsoft.com/office/powerpoint/2010/main" val="388276519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015412"/>
            <a:ext cx="10516412" cy="4538581"/>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Things to consider</a:t>
            </a:r>
          </a:p>
          <a:p>
            <a:pPr lvl="1">
              <a:lnSpc>
                <a:spcPct val="100000"/>
              </a:lnSpc>
            </a:pPr>
            <a:r>
              <a:rPr lang="en-US" sz="32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Bible does not mention tobacco</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Christians must deny self and seek God</a:t>
            </a:r>
          </a:p>
          <a:p>
            <a:pPr lvl="1">
              <a:lnSpc>
                <a:spcPct val="100000"/>
              </a:lnSpc>
            </a:pPr>
            <a:r>
              <a:rPr lang="en-US" sz="30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Matthew 16:24-27</a:t>
            </a:r>
          </a:p>
          <a:p>
            <a:pPr lvl="1">
              <a:lnSpc>
                <a:spcPct val="100000"/>
              </a:lnSpc>
            </a:pPr>
            <a:r>
              <a:rPr lang="en-US" sz="30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Romans 12:1-2</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Christians must desire to be like Jesus</a:t>
            </a:r>
          </a:p>
          <a:p>
            <a:pPr lvl="1">
              <a:lnSpc>
                <a:spcPct val="100000"/>
              </a:lnSpc>
            </a:pPr>
            <a:r>
              <a:rPr lang="en-US" sz="30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Peter 2:21</a:t>
            </a:r>
          </a:p>
          <a:p>
            <a:pPr lvl="1">
              <a:lnSpc>
                <a:spcPct val="100000"/>
              </a:lnSpc>
            </a:pPr>
            <a:r>
              <a:rPr lang="en-US" sz="30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Corinthians 11:1</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Smoking and Tobacco</a:t>
            </a:r>
          </a:p>
        </p:txBody>
      </p:sp>
      <p:pic>
        <p:nvPicPr>
          <p:cNvPr id="6" name="Picture 5" descr="A person sitting in a chair&#10;&#10;Description automatically generated">
            <a:extLst>
              <a:ext uri="{FF2B5EF4-FFF2-40B4-BE49-F238E27FC236}">
                <a16:creationId xmlns:a16="http://schemas.microsoft.com/office/drawing/2014/main" id="{C661A234-3BB5-4440-B00E-1DAD73E8DED2}"/>
              </a:ext>
            </a:extLst>
          </p:cNvPr>
          <p:cNvPicPr>
            <a:picLocks noChangeAspect="1"/>
          </p:cNvPicPr>
          <p:nvPr/>
        </p:nvPicPr>
        <p:blipFill>
          <a:blip r:embed="rId2"/>
          <a:stretch>
            <a:fillRect/>
          </a:stretch>
        </p:blipFill>
        <p:spPr>
          <a:xfrm>
            <a:off x="9050482" y="2130947"/>
            <a:ext cx="2946387" cy="4285082"/>
          </a:xfrm>
          <a:prstGeom prst="rect">
            <a:avLst/>
          </a:prstGeom>
          <a:ln>
            <a:noFill/>
          </a:ln>
          <a:effectLst>
            <a:softEdge rad="112500"/>
          </a:effectLst>
        </p:spPr>
      </p:pic>
    </p:spTree>
    <p:extLst>
      <p:ext uri="{BB962C8B-B14F-4D97-AF65-F5344CB8AC3E}">
        <p14:creationId xmlns:p14="http://schemas.microsoft.com/office/powerpoint/2010/main" val="124854172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4334518"/>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430,000 Americans die each year</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From diseases related to smoking and tobacco</a:t>
            </a:r>
          </a:p>
          <a:p>
            <a:pPr>
              <a:lnSpc>
                <a:spcPct val="100000"/>
              </a:lnSpc>
            </a:pPr>
            <a:r>
              <a:rPr lang="en-US" sz="34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27% of Americans smoke </a:t>
            </a:r>
            <a:r>
              <a:rPr lang="en-US" sz="28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(44% in 1964)</a:t>
            </a:r>
          </a:p>
          <a:p>
            <a:pPr>
              <a:lnSpc>
                <a:spcPct val="100000"/>
              </a:lnSpc>
            </a:pPr>
            <a:r>
              <a:rPr lang="en-US" sz="34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80% start before age 21</a:t>
            </a:r>
          </a:p>
          <a:p>
            <a:pPr>
              <a:lnSpc>
                <a:spcPct val="100000"/>
              </a:lnSpc>
            </a:pPr>
            <a:r>
              <a:rPr lang="en-US" sz="34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3,000 teens start smoking each day</a:t>
            </a:r>
          </a:p>
          <a:p>
            <a:pPr>
              <a:lnSpc>
                <a:spcPct val="100000"/>
              </a:lnSpc>
            </a:pPr>
            <a:r>
              <a:rPr lang="en-US" sz="34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3% of Americans use snuff/chewing tobacco</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Trends and Statistics</a:t>
            </a:r>
          </a:p>
        </p:txBody>
      </p:sp>
      <p:sp>
        <p:nvSpPr>
          <p:cNvPr id="2" name="Rectangle 1">
            <a:extLst>
              <a:ext uri="{FF2B5EF4-FFF2-40B4-BE49-F238E27FC236}">
                <a16:creationId xmlns:a16="http://schemas.microsoft.com/office/drawing/2014/main" id="{D3922BAD-7C86-4818-8760-274BDCCAD071}"/>
              </a:ext>
            </a:extLst>
          </p:cNvPr>
          <p:cNvSpPr/>
          <p:nvPr/>
        </p:nvSpPr>
        <p:spPr>
          <a:xfrm>
            <a:off x="195131" y="5924939"/>
            <a:ext cx="11801738" cy="447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Inter" panose="020B0502030000000004" pitchFamily="34" charset="0"/>
                <a:ea typeface="Inter" panose="020B0502030000000004" pitchFamily="34" charset="0"/>
              </a:rPr>
              <a:t>100% of all humans begin life as non-smokers!</a:t>
            </a:r>
          </a:p>
        </p:txBody>
      </p:sp>
      <p:pic>
        <p:nvPicPr>
          <p:cNvPr id="7" name="Picture 18" descr="getdata.gif">
            <a:extLst>
              <a:ext uri="{FF2B5EF4-FFF2-40B4-BE49-F238E27FC236}">
                <a16:creationId xmlns:a16="http://schemas.microsoft.com/office/drawing/2014/main" id="{63271FCC-03EB-4D84-AA54-CFDDEB13BA0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2621" y="2799184"/>
            <a:ext cx="3125755" cy="31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20616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17036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Every time a cigarette is smoked, it is like putting a clamp on the blood vessels. It has been shown that smoking even one cigarette will constrict the arteries, veins, and capillaries, and to that extent will slow down the blood circulation in all parts of the body, including the brain.</a:t>
            </a:r>
          </a:p>
          <a:p>
            <a:pPr algn="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a:t>
            </a:r>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Alton </a:t>
            </a:r>
            <a:r>
              <a:rPr lang="en-US" altLang="en-US" sz="2800" dirty="0" err="1">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Oshsner</a:t>
            </a:r>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MD</a:t>
            </a:r>
          </a:p>
          <a:p>
            <a:pPr algn="r" eaLnBrk="1" hangingPunct="1"/>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International Society of Surgery</a:t>
            </a:r>
          </a:p>
          <a:p>
            <a:pPr>
              <a:spcBef>
                <a:spcPct val="50000"/>
              </a:spcBef>
            </a:pPr>
            <a:endParaRPr lang="en-US" altLang="en-US" sz="2800" dirty="0">
              <a:solidFill>
                <a:srgbClr val="000000"/>
              </a:solidFill>
              <a:latin typeface="Seagull Md BT" panose="0209060304050A020404" pitchFamily="18" charset="0"/>
            </a:endParaRP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302853" y="4384355"/>
            <a:ext cx="3112149" cy="2063490"/>
          </a:xfrm>
          <a:prstGeom prst="rect">
            <a:avLst/>
          </a:prstGeom>
          <a:ln>
            <a:noFill/>
          </a:ln>
          <a:effectLst>
            <a:softEdge rad="112500"/>
          </a:effectLst>
        </p:spPr>
      </p:pic>
    </p:spTree>
    <p:extLst>
      <p:ext uri="{BB962C8B-B14F-4D97-AF65-F5344CB8AC3E}">
        <p14:creationId xmlns:p14="http://schemas.microsoft.com/office/powerpoint/2010/main" val="196946403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17036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“Cigarette smoking is now as an important cause of death as the great past epidemics of typhoid, cholera and tuberculosis.”</a:t>
            </a:r>
          </a:p>
          <a:p>
            <a:pPr algn="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a:t>
            </a:r>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British Royal College of Physicians</a:t>
            </a:r>
            <a:endParaRPr lang="en-US" altLang="en-US" sz="2800" dirty="0">
              <a:solidFill>
                <a:srgbClr val="FFFF00"/>
              </a:solidFill>
              <a:latin typeface="Seagull Md BT" panose="0209060304050A020404" pitchFamily="18" charset="0"/>
            </a:endParaRP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302853" y="4384355"/>
            <a:ext cx="3112149" cy="2063490"/>
          </a:xfrm>
          <a:prstGeom prst="rect">
            <a:avLst/>
          </a:prstGeom>
          <a:ln>
            <a:noFill/>
          </a:ln>
          <a:effectLst>
            <a:softEdge rad="112500"/>
          </a:effectLst>
        </p:spPr>
      </p:pic>
    </p:spTree>
    <p:extLst>
      <p:ext uri="{BB962C8B-B14F-4D97-AF65-F5344CB8AC3E}">
        <p14:creationId xmlns:p14="http://schemas.microsoft.com/office/powerpoint/2010/main" val="3079540214"/>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17036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“The good news is that we know the cause of at least 80% of the cases of this leading cancer killer -- cigarettes.”</a:t>
            </a:r>
          </a:p>
          <a:p>
            <a:pPr algn="r" eaLnBrk="1" hangingPunct="1"/>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-Harvard Medical School Health Letter</a:t>
            </a:r>
          </a:p>
          <a:p>
            <a:pPr algn="r" eaLnBrk="1" hangingPunct="1"/>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(Vol. III, No. 6, April 1978)</a:t>
            </a: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302853" y="4384355"/>
            <a:ext cx="3112149" cy="2063490"/>
          </a:xfrm>
          <a:prstGeom prst="rect">
            <a:avLst/>
          </a:prstGeom>
          <a:ln>
            <a:noFill/>
          </a:ln>
          <a:effectLst>
            <a:softEdge rad="112500"/>
          </a:effectLst>
        </p:spPr>
      </p:pic>
    </p:spTree>
    <p:extLst>
      <p:ext uri="{BB962C8B-B14F-4D97-AF65-F5344CB8AC3E}">
        <p14:creationId xmlns:p14="http://schemas.microsoft.com/office/powerpoint/2010/main" val="211023743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3943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“Cigarette smoking is a major cause of emphysema, chronic bronchitis, lung cancer, heart disease….Just one cigarette speeds up your heartbeat, increases your blood pressure, upsets the flow of blood and air in your lungs, causes a drop in the skin temperature of your fingers and toes.”</a:t>
            </a:r>
          </a:p>
          <a:p>
            <a:pPr algn="r" eaLnBrk="1" hangingPunct="1"/>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 American Lung Association</a:t>
            </a: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302853" y="4384355"/>
            <a:ext cx="3112149" cy="2063490"/>
          </a:xfrm>
          <a:prstGeom prst="rect">
            <a:avLst/>
          </a:prstGeom>
          <a:ln>
            <a:noFill/>
          </a:ln>
          <a:effectLst>
            <a:softEdge rad="112500"/>
          </a:effectLst>
        </p:spPr>
      </p:pic>
    </p:spTree>
    <p:extLst>
      <p:ext uri="{BB962C8B-B14F-4D97-AF65-F5344CB8AC3E}">
        <p14:creationId xmlns:p14="http://schemas.microsoft.com/office/powerpoint/2010/main" val="86626360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494523" y="753228"/>
            <a:ext cx="9799660"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Smoking is Harmful to the Body</a:t>
            </a:r>
          </a:p>
        </p:txBody>
      </p:sp>
      <p:sp>
        <p:nvSpPr>
          <p:cNvPr id="9" name="Text Box 18">
            <a:extLst>
              <a:ext uri="{FF2B5EF4-FFF2-40B4-BE49-F238E27FC236}">
                <a16:creationId xmlns:a16="http://schemas.microsoft.com/office/drawing/2014/main" id="{6FA78D46-D303-4B78-95E6-58101A1E702E}"/>
              </a:ext>
            </a:extLst>
          </p:cNvPr>
          <p:cNvSpPr txBox="1">
            <a:spLocks noChangeArrowheads="1"/>
          </p:cNvSpPr>
          <p:nvPr/>
        </p:nvSpPr>
        <p:spPr bwMode="auto">
          <a:xfrm>
            <a:off x="261256" y="2119217"/>
            <a:ext cx="103943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“Nicotine raises the smoker’s blood pressure and speeds up his pulse.”</a:t>
            </a:r>
          </a:p>
          <a:p>
            <a:pPr algn="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a:t>
            </a:r>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Dr. </a:t>
            </a:r>
            <a:r>
              <a:rPr lang="en-US" altLang="en-US" sz="2800" dirty="0" err="1">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Authur</a:t>
            </a:r>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H. Cain</a:t>
            </a:r>
          </a:p>
          <a:p>
            <a:pP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“Smoking one pack or more a day will shorten one’s life on the average by 12 years.”</a:t>
            </a:r>
          </a:p>
          <a:p>
            <a:pPr algn="r" eaLnBrk="1" hangingPunct="1"/>
            <a:r>
              <a:rPr lang="en-US" alt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 </a:t>
            </a:r>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Curtis </a:t>
            </a:r>
            <a:r>
              <a:rPr lang="en-US" altLang="en-US" sz="2800" dirty="0" err="1">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Torno</a:t>
            </a:r>
            <a:r>
              <a:rPr lang="en-US" altLang="en-US" sz="28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 MD (Christian)</a:t>
            </a:r>
          </a:p>
        </p:txBody>
      </p:sp>
      <p:pic>
        <p:nvPicPr>
          <p:cNvPr id="11" name="Picture 10" descr="A picture containing food&#10;&#10;Description automatically generated">
            <a:extLst>
              <a:ext uri="{FF2B5EF4-FFF2-40B4-BE49-F238E27FC236}">
                <a16:creationId xmlns:a16="http://schemas.microsoft.com/office/drawing/2014/main" id="{87716948-CAFA-4D04-A0ED-1E4CC9DFD117}"/>
              </a:ext>
            </a:extLst>
          </p:cNvPr>
          <p:cNvPicPr>
            <a:picLocks noChangeAspect="1"/>
          </p:cNvPicPr>
          <p:nvPr/>
        </p:nvPicPr>
        <p:blipFill>
          <a:blip r:embed="rId2"/>
          <a:stretch>
            <a:fillRect/>
          </a:stretch>
        </p:blipFill>
        <p:spPr>
          <a:xfrm>
            <a:off x="302853" y="4384355"/>
            <a:ext cx="3112149" cy="2063490"/>
          </a:xfrm>
          <a:prstGeom prst="rect">
            <a:avLst/>
          </a:prstGeom>
          <a:ln>
            <a:noFill/>
          </a:ln>
          <a:effectLst>
            <a:softEdge rad="112500"/>
          </a:effectLst>
        </p:spPr>
      </p:pic>
    </p:spTree>
    <p:extLst>
      <p:ext uri="{BB962C8B-B14F-4D97-AF65-F5344CB8AC3E}">
        <p14:creationId xmlns:p14="http://schemas.microsoft.com/office/powerpoint/2010/main" val="275110712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250</TotalTime>
  <Words>1429</Words>
  <Application>Microsoft Office PowerPoint</Application>
  <PresentationFormat>Widescreen</PresentationFormat>
  <Paragraphs>143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Inter</vt:lpstr>
      <vt:lpstr>Inter Medium</vt:lpstr>
      <vt:lpstr>Seagull Md BT</vt:lpstr>
      <vt:lpstr>Trebuchet MS</vt:lpstr>
      <vt:lpstr>Berlin</vt:lpstr>
      <vt:lpstr>Worldliness Smoking and Tobacco</vt:lpstr>
      <vt:lpstr>Smoking and Tobacco</vt:lpstr>
      <vt:lpstr>Smoking and Tobacco</vt:lpstr>
      <vt:lpstr>Trends and Statistics</vt:lpstr>
      <vt:lpstr>Smoking is Harmful to the Body</vt:lpstr>
      <vt:lpstr>Smoking is Harmful to the Body</vt:lpstr>
      <vt:lpstr>Smoking is Harmful to the Body</vt:lpstr>
      <vt:lpstr>Smoking is Harmful to the Body</vt:lpstr>
      <vt:lpstr>Smoking is Harmful to the Body</vt:lpstr>
      <vt:lpstr>Smoking is Harmful to the Body</vt:lpstr>
      <vt:lpstr>Smoking is Harmful to the Body</vt:lpstr>
      <vt:lpstr>Smoking is Harmful to the Body</vt:lpstr>
      <vt:lpstr>Smoking is Harmful to the Body</vt:lpstr>
      <vt:lpstr>Smoking is Addictive</vt:lpstr>
      <vt:lpstr>Smoking Affects Others</vt:lpstr>
      <vt:lpstr>Smoking Ruins a Christian’s Influence</vt:lpstr>
      <vt:lpstr>Important Questions</vt:lpstr>
      <vt:lpstr>Important Questions</vt:lpstr>
      <vt:lpstr>Important Questions</vt:lpstr>
      <vt:lpstr>Important Questions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Worldliness Gambling</dc:title>
  <dc:creator>Richard Thetford</dc:creator>
  <cp:lastModifiedBy>Richard Thetford</cp:lastModifiedBy>
  <cp:revision>31</cp:revision>
  <dcterms:created xsi:type="dcterms:W3CDTF">2020-01-20T20:09:07Z</dcterms:created>
  <dcterms:modified xsi:type="dcterms:W3CDTF">2021-08-01T22:14:05Z</dcterms:modified>
</cp:coreProperties>
</file>