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71" r:id="rId5"/>
    <p:sldId id="258"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7/25/2021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C93879-1153-42D3-8EC7-7A3CC94658D3}" type="datetimeFigureOut">
              <a:rPr lang="en-US" dirty="0"/>
              <a:t>7/25/2021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2E1496-D8B1-4FDC-98A5-AD2561A2EE12}" type="datetimeFigureOut">
              <a:rPr lang="en-US" dirty="0"/>
              <a:t>7/25/2021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AD3855-5B08-4570-810C-DE4498675D2C}" type="datetimeFigureOut">
              <a:rPr lang="en-US" dirty="0"/>
              <a:t>7/25/2021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FC1B1A-3400-4A09-B018-5620D6ADA4AF}" type="datetimeFigureOut">
              <a:rPr lang="en-US" dirty="0"/>
              <a:t>7/25/2021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33EE65E-8B04-4250-B4A9-5C65F355F1A2}" type="datetimeFigureOut">
              <a:rPr lang="en-US" dirty="0"/>
              <a:t>7/25/2021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F5881F-8E44-4F15-AB98-80B7869E49CA}" type="datetimeFigureOut">
              <a:rPr lang="en-US" dirty="0"/>
              <a:t>7/25/2021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7/25/2021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7/25/2021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7/25/2021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40B886-74BB-4D5E-9EA9-584482FE40E6}" type="datetimeFigureOut">
              <a:rPr lang="en-US" dirty="0"/>
              <a:t>7/25/2021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7/25/2021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7/25/2021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7/25/2021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7/25/2021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8E44C4-3D72-4D6E-86A4-F5491DC49E6D}" type="datetimeFigureOut">
              <a:rPr lang="en-US" dirty="0"/>
              <a:t>7/25/2021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B8EA14-E6AC-4B59-973C-7A06B0EDE3E3}" type="datetimeFigureOut">
              <a:rPr lang="en-US" dirty="0"/>
              <a:t>7/25/2021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7/25/2021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8.wmf"/><Relationship Id="rId7" Type="http://schemas.openxmlformats.org/officeDocument/2006/relationships/image" Target="../media/image10.wmf"/><Relationship Id="rId12"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oleObject" Target="../embeddings/oleObject6.bin"/><Relationship Id="rId5" Type="http://schemas.openxmlformats.org/officeDocument/2006/relationships/image" Target="../media/image9.wmf"/><Relationship Id="rId10" Type="http://schemas.openxmlformats.org/officeDocument/2006/relationships/image" Target="../media/image11.wmf"/><Relationship Id="rId4" Type="http://schemas.openxmlformats.org/officeDocument/2006/relationships/oleObject" Target="../embeddings/oleObject2.bin"/><Relationship Id="rId9"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E3F6B7-85E0-44D2-80DA-670BF3CA87EB}"/>
              </a:ext>
            </a:extLst>
          </p:cNvPr>
          <p:cNvSpPr>
            <a:spLocks noGrp="1"/>
          </p:cNvSpPr>
          <p:nvPr>
            <p:ph type="ctrTitle"/>
          </p:nvPr>
        </p:nvSpPr>
        <p:spPr>
          <a:xfrm>
            <a:off x="121298" y="2677891"/>
            <a:ext cx="8703158" cy="1512869"/>
          </a:xfrm>
        </p:spPr>
        <p:txBody>
          <a:bodyPr/>
          <a:lstStyle/>
          <a:p>
            <a:r>
              <a:rPr lang="en-US" b="1" dirty="0">
                <a:latin typeface="Inter" panose="020B0502030000000004" pitchFamily="34" charset="0"/>
                <a:ea typeface="Inter" panose="020B0502030000000004" pitchFamily="34" charset="0"/>
              </a:rPr>
              <a:t>Worldliness</a:t>
            </a:r>
            <a:br>
              <a:rPr lang="en-US" b="1" dirty="0">
                <a:latin typeface="Inter" panose="020B0502030000000004" pitchFamily="34" charset="0"/>
                <a:ea typeface="Inter" panose="020B0502030000000004" pitchFamily="34" charset="0"/>
              </a:rPr>
            </a:br>
            <a:r>
              <a:rPr lang="en-US" sz="4800" dirty="0">
                <a:latin typeface="Inter" panose="020B0502030000000004" pitchFamily="34" charset="0"/>
                <a:ea typeface="Inter" panose="020B0502030000000004" pitchFamily="34" charset="0"/>
              </a:rPr>
              <a:t>Immodesty</a:t>
            </a:r>
          </a:p>
        </p:txBody>
      </p:sp>
      <p:sp>
        <p:nvSpPr>
          <p:cNvPr id="8" name="Subtitle 2">
            <a:extLst>
              <a:ext uri="{FF2B5EF4-FFF2-40B4-BE49-F238E27FC236}">
                <a16:creationId xmlns:a16="http://schemas.microsoft.com/office/drawing/2014/main" id="{6565E21F-A586-4F42-BF42-0BA42BDB65C1}"/>
              </a:ext>
            </a:extLst>
          </p:cNvPr>
          <p:cNvSpPr>
            <a:spLocks noGrp="1"/>
          </p:cNvSpPr>
          <p:nvPr>
            <p:ph type="subTitle" idx="1"/>
          </p:nvPr>
        </p:nvSpPr>
        <p:spPr>
          <a:xfrm>
            <a:off x="680321" y="4394039"/>
            <a:ext cx="7767799" cy="2016092"/>
          </a:xfrm>
        </p:spPr>
        <p:txBody>
          <a:bodyPr>
            <a:normAutofit/>
          </a:bodyPr>
          <a:lstStyle/>
          <a:p>
            <a:pPr>
              <a:lnSpc>
                <a:spcPct val="10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“I could be wrong. Some of my clothing could be immodest.”</a:t>
            </a:r>
            <a:endParaRPr 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endParaRPr>
          </a:p>
        </p:txBody>
      </p:sp>
      <p:sp>
        <p:nvSpPr>
          <p:cNvPr id="9" name="TextBox 8">
            <a:extLst>
              <a:ext uri="{FF2B5EF4-FFF2-40B4-BE49-F238E27FC236}">
                <a16:creationId xmlns:a16="http://schemas.microsoft.com/office/drawing/2014/main" id="{74B8DA6D-11CB-4A32-916A-6AC69D65DBD4}"/>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pic>
        <p:nvPicPr>
          <p:cNvPr id="11" name="Picture 10" descr="SuperStock_1613R-15156.jpg">
            <a:extLst>
              <a:ext uri="{FF2B5EF4-FFF2-40B4-BE49-F238E27FC236}">
                <a16:creationId xmlns:a16="http://schemas.microsoft.com/office/drawing/2014/main" id="{DAB1C386-1CFA-4828-8DBB-71A7C565C4E2}"/>
              </a:ext>
            </a:extLst>
          </p:cNvPr>
          <p:cNvPicPr>
            <a:picLocks noChangeAspect="1"/>
          </p:cNvPicPr>
          <p:nvPr/>
        </p:nvPicPr>
        <p:blipFill>
          <a:blip r:embed="rId2" cstate="print"/>
          <a:stretch>
            <a:fillRect/>
          </a:stretch>
        </p:blipFill>
        <p:spPr>
          <a:xfrm>
            <a:off x="8546841" y="4334623"/>
            <a:ext cx="1437912" cy="2159955"/>
          </a:xfrm>
          <a:prstGeom prst="rect">
            <a:avLst/>
          </a:prstGeom>
        </p:spPr>
      </p:pic>
      <p:pic>
        <p:nvPicPr>
          <p:cNvPr id="3" name="Picture 2" descr="A person with her hand on her chin&#10;&#10;Description automatically generated with low confidence">
            <a:extLst>
              <a:ext uri="{FF2B5EF4-FFF2-40B4-BE49-F238E27FC236}">
                <a16:creationId xmlns:a16="http://schemas.microsoft.com/office/drawing/2014/main" id="{1ACADBF8-3397-4961-95F5-425C40512937}"/>
              </a:ext>
            </a:extLst>
          </p:cNvPr>
          <p:cNvPicPr>
            <a:picLocks noChangeAspect="1"/>
          </p:cNvPicPr>
          <p:nvPr/>
        </p:nvPicPr>
        <p:blipFill>
          <a:blip r:embed="rId3"/>
          <a:stretch>
            <a:fillRect/>
          </a:stretch>
        </p:blipFill>
        <p:spPr>
          <a:xfrm>
            <a:off x="10083474" y="4334623"/>
            <a:ext cx="2037924" cy="2159955"/>
          </a:xfrm>
          <a:prstGeom prst="rect">
            <a:avLst/>
          </a:prstGeom>
        </p:spPr>
      </p:pic>
    </p:spTree>
    <p:extLst>
      <p:ext uri="{BB962C8B-B14F-4D97-AF65-F5344CB8AC3E}">
        <p14:creationId xmlns:p14="http://schemas.microsoft.com/office/powerpoint/2010/main" val="2127595106"/>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6568761" y="753228"/>
            <a:ext cx="3701967" cy="1080938"/>
          </a:xfrm>
        </p:spPr>
        <p:txBody>
          <a:bodyPr>
            <a:normAutofit/>
          </a:bodyPr>
          <a:lstStyle/>
          <a:p>
            <a:pPr algn="r"/>
            <a:r>
              <a:rPr lang="en-US" sz="6000" b="1" dirty="0">
                <a:latin typeface="Inter" panose="020B0502030000000004" pitchFamily="34" charset="0"/>
                <a:ea typeface="Inter" panose="020B0502030000000004" pitchFamily="34" charset="0"/>
              </a:rPr>
              <a:t>Modest</a:t>
            </a:r>
            <a:endParaRPr lang="en-US" sz="4400" dirty="0">
              <a:latin typeface="Inter" panose="020B0502030000000004" pitchFamily="34" charset="0"/>
              <a:ea typeface="Inter" panose="020B0502030000000004" pitchFamily="34" charset="0"/>
            </a:endParaRPr>
          </a:p>
        </p:txBody>
      </p:sp>
      <p:sp>
        <p:nvSpPr>
          <p:cNvPr id="2" name="TextBox 1">
            <a:extLst>
              <a:ext uri="{FF2B5EF4-FFF2-40B4-BE49-F238E27FC236}">
                <a16:creationId xmlns:a16="http://schemas.microsoft.com/office/drawing/2014/main" id="{8B7C7A3F-0710-4306-B17A-9698B0C8102A}"/>
              </a:ext>
            </a:extLst>
          </p:cNvPr>
          <p:cNvSpPr txBox="1"/>
          <p:nvPr/>
        </p:nvSpPr>
        <p:spPr>
          <a:xfrm>
            <a:off x="0" y="2202024"/>
            <a:ext cx="10459616" cy="769441"/>
          </a:xfrm>
          <a:prstGeom prst="rect">
            <a:avLst/>
          </a:prstGeom>
          <a:noFill/>
        </p:spPr>
        <p:txBody>
          <a:bodyPr wrap="square" rtlCol="0">
            <a:spAutoFit/>
          </a:bodyPr>
          <a:lstStyle/>
          <a:p>
            <a:pPr algn="ctr"/>
            <a:r>
              <a:rPr lang="en-US" sz="4400" b="1" dirty="0">
                <a:solidFill>
                  <a:srgbClr val="FFFF00"/>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Lexicon</a:t>
            </a:r>
          </a:p>
        </p:txBody>
      </p:sp>
      <p:sp>
        <p:nvSpPr>
          <p:cNvPr id="6" name="Text Box 14">
            <a:extLst>
              <a:ext uri="{FF2B5EF4-FFF2-40B4-BE49-F238E27FC236}">
                <a16:creationId xmlns:a16="http://schemas.microsoft.com/office/drawing/2014/main" id="{B177EC79-7C45-4785-89E2-C19742259BDA}"/>
              </a:ext>
            </a:extLst>
          </p:cNvPr>
          <p:cNvSpPr txBox="1">
            <a:spLocks noChangeArrowheads="1"/>
          </p:cNvSpPr>
          <p:nvPr/>
        </p:nvSpPr>
        <p:spPr bwMode="auto">
          <a:xfrm>
            <a:off x="-1" y="3090792"/>
            <a:ext cx="107488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latin typeface="Inter" panose="020B0502030000000004" pitchFamily="34" charset="0"/>
                <a:ea typeface="Inter" panose="020B0502030000000004" pitchFamily="34" charset="0"/>
              </a:rPr>
              <a:t>Strongs</a:t>
            </a:r>
            <a:r>
              <a:rPr lang="en-US" altLang="en-US" sz="2800" b="1" dirty="0">
                <a:latin typeface="Inter" panose="020B0502030000000004" pitchFamily="34" charset="0"/>
                <a:ea typeface="Inter" panose="020B0502030000000004" pitchFamily="34" charset="0"/>
              </a:rPr>
              <a:t>:</a:t>
            </a:r>
            <a:r>
              <a:rPr lang="en-US" altLang="en-US" sz="2800" dirty="0">
                <a:latin typeface="Inter" panose="020B0502030000000004" pitchFamily="34" charset="0"/>
                <a:ea typeface="Inter" panose="020B0502030000000004" pitchFamily="34" charset="0"/>
              </a:rPr>
              <a:t> “orderly, i.e. decorous: – of good behavior” (#2887). From </a:t>
            </a:r>
            <a:r>
              <a:rPr lang="en-US" altLang="en-US" sz="2800" dirty="0" err="1">
                <a:latin typeface="Inter" panose="020B0502030000000004" pitchFamily="34" charset="0"/>
                <a:ea typeface="Inter" panose="020B0502030000000004" pitchFamily="34" charset="0"/>
              </a:rPr>
              <a:t>kosmos</a:t>
            </a:r>
            <a:r>
              <a:rPr lang="en-US" altLang="en-US" sz="2800" dirty="0">
                <a:latin typeface="Inter" panose="020B0502030000000004" pitchFamily="34" charset="0"/>
                <a:ea typeface="Inter" panose="020B0502030000000004" pitchFamily="34" charset="0"/>
              </a:rPr>
              <a:t> (#2889) which means orderly or well arranged. </a:t>
            </a:r>
          </a:p>
        </p:txBody>
      </p:sp>
      <p:sp>
        <p:nvSpPr>
          <p:cNvPr id="7" name="Text Box 15">
            <a:extLst>
              <a:ext uri="{FF2B5EF4-FFF2-40B4-BE49-F238E27FC236}">
                <a16:creationId xmlns:a16="http://schemas.microsoft.com/office/drawing/2014/main" id="{E92CB153-3231-4DA3-AF1E-BF7DAE0C262A}"/>
              </a:ext>
            </a:extLst>
          </p:cNvPr>
          <p:cNvSpPr txBox="1">
            <a:spLocks noChangeArrowheads="1"/>
          </p:cNvSpPr>
          <p:nvPr/>
        </p:nvSpPr>
        <p:spPr bwMode="auto">
          <a:xfrm>
            <a:off x="-1" y="4237038"/>
            <a:ext cx="107488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a:latin typeface="Inter" panose="020B0502030000000004" pitchFamily="34" charset="0"/>
                <a:ea typeface="Inter" panose="020B0502030000000004" pitchFamily="34" charset="0"/>
              </a:rPr>
              <a:t>Thayer: </a:t>
            </a:r>
            <a:r>
              <a:rPr lang="en-US" altLang="en-US" sz="2800" dirty="0">
                <a:latin typeface="Inter" panose="020B0502030000000004" pitchFamily="34" charset="0"/>
                <a:ea typeface="Inter" panose="020B0502030000000004" pitchFamily="34" charset="0"/>
              </a:rPr>
              <a:t>“well-arranged, seemly, modest” (p.356).</a:t>
            </a:r>
          </a:p>
        </p:txBody>
      </p:sp>
      <p:sp>
        <p:nvSpPr>
          <p:cNvPr id="8" name="Text Box 16">
            <a:extLst>
              <a:ext uri="{FF2B5EF4-FFF2-40B4-BE49-F238E27FC236}">
                <a16:creationId xmlns:a16="http://schemas.microsoft.com/office/drawing/2014/main" id="{0BC4BE6A-8607-4E3E-AD32-9A99B4B546B1}"/>
              </a:ext>
            </a:extLst>
          </p:cNvPr>
          <p:cNvSpPr txBox="1">
            <a:spLocks noChangeArrowheads="1"/>
          </p:cNvSpPr>
          <p:nvPr/>
        </p:nvSpPr>
        <p:spPr bwMode="auto">
          <a:xfrm>
            <a:off x="-1" y="4991066"/>
            <a:ext cx="10459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a:latin typeface="Inter" panose="020B0502030000000004" pitchFamily="34" charset="0"/>
                <a:ea typeface="Inter" panose="020B0502030000000004" pitchFamily="34" charset="0"/>
              </a:rPr>
              <a:t>Bauer: </a:t>
            </a:r>
            <a:r>
              <a:rPr lang="en-US" altLang="en-US" sz="2800" dirty="0">
                <a:latin typeface="Inter" panose="020B0502030000000004" pitchFamily="34" charset="0"/>
                <a:ea typeface="Inter" panose="020B0502030000000004" pitchFamily="34" charset="0"/>
              </a:rPr>
              <a:t>“respectable, honorable” (p.445).</a:t>
            </a:r>
          </a:p>
        </p:txBody>
      </p:sp>
    </p:spTree>
    <p:extLst>
      <p:ext uri="{BB962C8B-B14F-4D97-AF65-F5344CB8AC3E}">
        <p14:creationId xmlns:p14="http://schemas.microsoft.com/office/powerpoint/2010/main" val="664664802"/>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6568761" y="753228"/>
            <a:ext cx="3701967" cy="1080938"/>
          </a:xfrm>
        </p:spPr>
        <p:txBody>
          <a:bodyPr>
            <a:normAutofit/>
          </a:bodyPr>
          <a:lstStyle/>
          <a:p>
            <a:pPr algn="r"/>
            <a:r>
              <a:rPr lang="en-US" sz="6000" b="1" dirty="0">
                <a:latin typeface="Inter" panose="020B0502030000000004" pitchFamily="34" charset="0"/>
                <a:ea typeface="Inter" panose="020B0502030000000004" pitchFamily="34" charset="0"/>
              </a:rPr>
              <a:t>Modest</a:t>
            </a:r>
            <a:endParaRPr lang="en-US" sz="4400" dirty="0">
              <a:latin typeface="Inter" panose="020B0502030000000004" pitchFamily="34" charset="0"/>
              <a:ea typeface="Inter" panose="020B0502030000000004" pitchFamily="34" charset="0"/>
            </a:endParaRPr>
          </a:p>
        </p:txBody>
      </p:sp>
      <p:sp>
        <p:nvSpPr>
          <p:cNvPr id="2" name="TextBox 1">
            <a:extLst>
              <a:ext uri="{FF2B5EF4-FFF2-40B4-BE49-F238E27FC236}">
                <a16:creationId xmlns:a16="http://schemas.microsoft.com/office/drawing/2014/main" id="{8B7C7A3F-0710-4306-B17A-9698B0C8102A}"/>
              </a:ext>
            </a:extLst>
          </p:cNvPr>
          <p:cNvSpPr txBox="1"/>
          <p:nvPr/>
        </p:nvSpPr>
        <p:spPr>
          <a:xfrm>
            <a:off x="0" y="2202024"/>
            <a:ext cx="10459616" cy="769441"/>
          </a:xfrm>
          <a:prstGeom prst="rect">
            <a:avLst/>
          </a:prstGeom>
          <a:noFill/>
        </p:spPr>
        <p:txBody>
          <a:bodyPr wrap="square" rtlCol="0">
            <a:spAutoFit/>
          </a:bodyPr>
          <a:lstStyle/>
          <a:p>
            <a:pPr algn="ctr"/>
            <a:r>
              <a:rPr lang="en-US" sz="4400" b="1" dirty="0">
                <a:solidFill>
                  <a:srgbClr val="FFFF00"/>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Lexicon/Concordance</a:t>
            </a:r>
          </a:p>
        </p:txBody>
      </p:sp>
      <p:sp>
        <p:nvSpPr>
          <p:cNvPr id="9" name="Rectangle 8">
            <a:extLst>
              <a:ext uri="{FF2B5EF4-FFF2-40B4-BE49-F238E27FC236}">
                <a16:creationId xmlns:a16="http://schemas.microsoft.com/office/drawing/2014/main" id="{664EB036-EA25-4E5C-B17D-6F77262CB37C}"/>
              </a:ext>
            </a:extLst>
          </p:cNvPr>
          <p:cNvSpPr/>
          <p:nvPr/>
        </p:nvSpPr>
        <p:spPr>
          <a:xfrm>
            <a:off x="0" y="3108758"/>
            <a:ext cx="10571584" cy="1815882"/>
          </a:xfrm>
          <a:prstGeom prst="rect">
            <a:avLst/>
          </a:prstGeom>
        </p:spPr>
        <p:txBody>
          <a:bodyPr wrap="square">
            <a:spAutoFit/>
          </a:bodyPr>
          <a:lstStyle/>
          <a:p>
            <a:pPr algn="ctr">
              <a:spcBef>
                <a:spcPct val="50000"/>
              </a:spcBef>
            </a:pPr>
            <a:r>
              <a:rPr lang="en-US" altLang="en-US" sz="2800" b="1" dirty="0">
                <a:latin typeface="Inter" panose="020B0502030000000004" pitchFamily="34" charset="0"/>
                <a:ea typeface="Inter" panose="020B0502030000000004" pitchFamily="34" charset="0"/>
              </a:rPr>
              <a:t>Englishman’s Greek Concordance </a:t>
            </a:r>
            <a:r>
              <a:rPr lang="en-US" altLang="en-US" sz="2800" dirty="0">
                <a:latin typeface="Inter" panose="020B0502030000000004" pitchFamily="34" charset="0"/>
                <a:ea typeface="Inter" panose="020B0502030000000004" pitchFamily="34" charset="0"/>
              </a:rPr>
              <a:t>shows that this word is only used two times in the New Testament. It is translated</a:t>
            </a:r>
            <a:br>
              <a:rPr lang="en-US" altLang="en-US" sz="2800" dirty="0">
                <a:latin typeface="Inter" panose="020B0502030000000004" pitchFamily="34" charset="0"/>
                <a:ea typeface="Inter" panose="020B0502030000000004" pitchFamily="34" charset="0"/>
              </a:rPr>
            </a:br>
            <a:r>
              <a:rPr lang="en-US" altLang="en-US" sz="2800" b="1" dirty="0">
                <a:latin typeface="Inter" panose="020B0502030000000004" pitchFamily="34" charset="0"/>
                <a:ea typeface="Inter" panose="020B0502030000000004" pitchFamily="34" charset="0"/>
              </a:rPr>
              <a:t>“modest” </a:t>
            </a:r>
            <a:r>
              <a:rPr lang="en-US" altLang="en-US" sz="2800" dirty="0">
                <a:latin typeface="Inter" panose="020B0502030000000004" pitchFamily="34" charset="0"/>
                <a:ea typeface="Inter" panose="020B0502030000000004" pitchFamily="34" charset="0"/>
              </a:rPr>
              <a:t>in 1 Timothy 2:9 and </a:t>
            </a:r>
            <a:r>
              <a:rPr lang="en-US" altLang="en-US" sz="2800" b="1" dirty="0">
                <a:latin typeface="Inter" panose="020B0502030000000004" pitchFamily="34" charset="0"/>
                <a:ea typeface="Inter" panose="020B0502030000000004" pitchFamily="34" charset="0"/>
              </a:rPr>
              <a:t>“of good behavior” </a:t>
            </a:r>
            <a:r>
              <a:rPr lang="en-US" altLang="en-US" sz="2800" dirty="0">
                <a:latin typeface="Inter" panose="020B0502030000000004" pitchFamily="34" charset="0"/>
                <a:ea typeface="Inter" panose="020B0502030000000004" pitchFamily="34" charset="0"/>
              </a:rPr>
              <a:t>in</a:t>
            </a:r>
            <a:br>
              <a:rPr lang="en-US" altLang="en-US" sz="2800" dirty="0">
                <a:latin typeface="Inter" panose="020B0502030000000004" pitchFamily="34" charset="0"/>
                <a:ea typeface="Inter" panose="020B0502030000000004" pitchFamily="34" charset="0"/>
              </a:rPr>
            </a:br>
            <a:r>
              <a:rPr lang="en-US" altLang="en-US" sz="2800" dirty="0">
                <a:latin typeface="Inter" panose="020B0502030000000004" pitchFamily="34" charset="0"/>
                <a:ea typeface="Inter" panose="020B0502030000000004" pitchFamily="34" charset="0"/>
              </a:rPr>
              <a:t>1 Timothy 3:2.</a:t>
            </a:r>
          </a:p>
        </p:txBody>
      </p:sp>
    </p:spTree>
    <p:extLst>
      <p:ext uri="{BB962C8B-B14F-4D97-AF65-F5344CB8AC3E}">
        <p14:creationId xmlns:p14="http://schemas.microsoft.com/office/powerpoint/2010/main" val="3417295914"/>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6568761" y="753228"/>
            <a:ext cx="3701967" cy="1080938"/>
          </a:xfrm>
        </p:spPr>
        <p:txBody>
          <a:bodyPr>
            <a:normAutofit/>
          </a:bodyPr>
          <a:lstStyle/>
          <a:p>
            <a:pPr algn="r"/>
            <a:r>
              <a:rPr lang="en-US" sz="6000" b="1" dirty="0">
                <a:latin typeface="Inter" panose="020B0502030000000004" pitchFamily="34" charset="0"/>
                <a:ea typeface="Inter" panose="020B0502030000000004" pitchFamily="34" charset="0"/>
              </a:rPr>
              <a:t>Modest</a:t>
            </a:r>
            <a:endParaRPr lang="en-US" sz="4400" dirty="0">
              <a:latin typeface="Inter" panose="020B0502030000000004" pitchFamily="34" charset="0"/>
              <a:ea typeface="Inter" panose="020B0502030000000004" pitchFamily="34" charset="0"/>
            </a:endParaRPr>
          </a:p>
        </p:txBody>
      </p:sp>
      <p:sp>
        <p:nvSpPr>
          <p:cNvPr id="2" name="TextBox 1">
            <a:extLst>
              <a:ext uri="{FF2B5EF4-FFF2-40B4-BE49-F238E27FC236}">
                <a16:creationId xmlns:a16="http://schemas.microsoft.com/office/drawing/2014/main" id="{8B7C7A3F-0710-4306-B17A-9698B0C8102A}"/>
              </a:ext>
            </a:extLst>
          </p:cNvPr>
          <p:cNvSpPr txBox="1"/>
          <p:nvPr/>
        </p:nvSpPr>
        <p:spPr>
          <a:xfrm>
            <a:off x="-1" y="2080721"/>
            <a:ext cx="10468847" cy="769441"/>
          </a:xfrm>
          <a:prstGeom prst="rect">
            <a:avLst/>
          </a:prstGeom>
          <a:noFill/>
        </p:spPr>
        <p:txBody>
          <a:bodyPr wrap="square" rtlCol="0">
            <a:spAutoFit/>
          </a:bodyPr>
          <a:lstStyle/>
          <a:p>
            <a:pPr algn="ctr"/>
            <a:r>
              <a:rPr lang="en-US" sz="4400" b="1" dirty="0">
                <a:solidFill>
                  <a:srgbClr val="FFFF00"/>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Summary</a:t>
            </a:r>
          </a:p>
        </p:txBody>
      </p:sp>
      <p:sp>
        <p:nvSpPr>
          <p:cNvPr id="9" name="Rectangle 8">
            <a:extLst>
              <a:ext uri="{FF2B5EF4-FFF2-40B4-BE49-F238E27FC236}">
                <a16:creationId xmlns:a16="http://schemas.microsoft.com/office/drawing/2014/main" id="{664EB036-EA25-4E5C-B17D-6F77262CB37C}"/>
              </a:ext>
            </a:extLst>
          </p:cNvPr>
          <p:cNvSpPr/>
          <p:nvPr/>
        </p:nvSpPr>
        <p:spPr>
          <a:xfrm>
            <a:off x="0" y="2987455"/>
            <a:ext cx="10468846" cy="3539430"/>
          </a:xfrm>
          <a:prstGeom prst="rect">
            <a:avLst/>
          </a:prstGeom>
        </p:spPr>
        <p:txBody>
          <a:bodyPr wrap="square">
            <a:spAutoFit/>
          </a:bodyPr>
          <a:lstStyle/>
          <a:p>
            <a:pPr algn="ctr">
              <a:spcBef>
                <a:spcPct val="50000"/>
              </a:spcBef>
            </a:pPr>
            <a:r>
              <a:rPr lang="en-US" altLang="en-US" sz="3200" b="1" dirty="0">
                <a:latin typeface="Inter" panose="020B0502030000000004" pitchFamily="34" charset="0"/>
                <a:ea typeface="Inter" panose="020B0502030000000004" pitchFamily="34" charset="0"/>
              </a:rPr>
              <a:t>Reserved</a:t>
            </a:r>
          </a:p>
          <a:p>
            <a:pPr algn="ctr">
              <a:spcBef>
                <a:spcPct val="50000"/>
              </a:spcBef>
            </a:pPr>
            <a:r>
              <a:rPr lang="en-US" altLang="en-US" sz="3200" b="1" dirty="0">
                <a:latin typeface="Inter" panose="020B0502030000000004" pitchFamily="34" charset="0"/>
                <a:ea typeface="Inter" panose="020B0502030000000004" pitchFamily="34" charset="0"/>
              </a:rPr>
              <a:t>Humble</a:t>
            </a:r>
          </a:p>
          <a:p>
            <a:pPr algn="ctr">
              <a:spcBef>
                <a:spcPct val="50000"/>
              </a:spcBef>
            </a:pPr>
            <a:r>
              <a:rPr lang="en-US" altLang="en-US" sz="3200" b="1" dirty="0">
                <a:latin typeface="Inter" panose="020B0502030000000004" pitchFamily="34" charset="0"/>
                <a:ea typeface="Inter" panose="020B0502030000000004" pitchFamily="34" charset="0"/>
              </a:rPr>
              <a:t>Respectable</a:t>
            </a:r>
          </a:p>
          <a:p>
            <a:pPr algn="ctr">
              <a:spcBef>
                <a:spcPct val="50000"/>
              </a:spcBef>
            </a:pPr>
            <a:r>
              <a:rPr lang="en-US" altLang="en-US" sz="3200" b="1" dirty="0">
                <a:latin typeface="Inter" panose="020B0502030000000004" pitchFamily="34" charset="0"/>
                <a:ea typeface="Inter" panose="020B0502030000000004" pitchFamily="34" charset="0"/>
              </a:rPr>
              <a:t>Decent</a:t>
            </a:r>
          </a:p>
          <a:p>
            <a:pPr algn="ctr">
              <a:spcBef>
                <a:spcPct val="50000"/>
              </a:spcBef>
            </a:pPr>
            <a:r>
              <a:rPr lang="en-US" altLang="en-US" sz="3200" b="1" dirty="0">
                <a:latin typeface="Inter" panose="020B0502030000000004" pitchFamily="34" charset="0"/>
                <a:ea typeface="Inter" panose="020B0502030000000004" pitchFamily="34" charset="0"/>
              </a:rPr>
              <a:t>Orderly</a:t>
            </a:r>
            <a:endParaRPr lang="en-US" altLang="en-US" sz="3200" dirty="0">
              <a:latin typeface="Inter" panose="020B0502030000000004" pitchFamily="34" charset="0"/>
              <a:ea typeface="Inter" panose="020B0502030000000004" pitchFamily="34" charset="0"/>
            </a:endParaRPr>
          </a:p>
        </p:txBody>
      </p:sp>
      <p:pic>
        <p:nvPicPr>
          <p:cNvPr id="6" name="Picture 5" descr="A close up of text on a white surface&#10;&#10;Description automatically generated">
            <a:extLst>
              <a:ext uri="{FF2B5EF4-FFF2-40B4-BE49-F238E27FC236}">
                <a16:creationId xmlns:a16="http://schemas.microsoft.com/office/drawing/2014/main" id="{3648AFAF-30F7-4486-AB53-A049489662E8}"/>
              </a:ext>
            </a:extLst>
          </p:cNvPr>
          <p:cNvPicPr>
            <a:picLocks noChangeAspect="1"/>
          </p:cNvPicPr>
          <p:nvPr/>
        </p:nvPicPr>
        <p:blipFill>
          <a:blip r:embed="rId2"/>
          <a:stretch>
            <a:fillRect/>
          </a:stretch>
        </p:blipFill>
        <p:spPr>
          <a:xfrm>
            <a:off x="6671388" y="2168610"/>
            <a:ext cx="5342165" cy="4229486"/>
          </a:xfrm>
          <a:prstGeom prst="rect">
            <a:avLst/>
          </a:prstGeom>
          <a:ln>
            <a:noFill/>
          </a:ln>
          <a:effectLst>
            <a:softEdge rad="112500"/>
          </a:effectLst>
        </p:spPr>
      </p:pic>
      <p:pic>
        <p:nvPicPr>
          <p:cNvPr id="8" name="Picture 7" descr="A screenshot of a cell phone&#10;&#10;Description automatically generated">
            <a:extLst>
              <a:ext uri="{FF2B5EF4-FFF2-40B4-BE49-F238E27FC236}">
                <a16:creationId xmlns:a16="http://schemas.microsoft.com/office/drawing/2014/main" id="{1E490812-9A98-4076-80FD-55F8A8651345}"/>
              </a:ext>
            </a:extLst>
          </p:cNvPr>
          <p:cNvPicPr>
            <a:picLocks noChangeAspect="1"/>
          </p:cNvPicPr>
          <p:nvPr/>
        </p:nvPicPr>
        <p:blipFill>
          <a:blip r:embed="rId3"/>
          <a:stretch>
            <a:fillRect/>
          </a:stretch>
        </p:blipFill>
        <p:spPr>
          <a:xfrm>
            <a:off x="113111" y="2168609"/>
            <a:ext cx="3678961" cy="4229487"/>
          </a:xfrm>
          <a:prstGeom prst="rect">
            <a:avLst/>
          </a:prstGeom>
          <a:ln>
            <a:noFill/>
          </a:ln>
          <a:effectLst>
            <a:softEdge rad="112500"/>
          </a:effectLst>
        </p:spPr>
      </p:pic>
    </p:spTree>
    <p:extLst>
      <p:ext uri="{BB962C8B-B14F-4D97-AF65-F5344CB8AC3E}">
        <p14:creationId xmlns:p14="http://schemas.microsoft.com/office/powerpoint/2010/main" val="1331964559"/>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55D89-AC2A-4650-ABF4-4D4B1C6D2E9D}"/>
              </a:ext>
            </a:extLst>
          </p:cNvPr>
          <p:cNvSpPr>
            <a:spLocks noGrp="1"/>
          </p:cNvSpPr>
          <p:nvPr>
            <p:ph idx="1"/>
          </p:nvPr>
        </p:nvSpPr>
        <p:spPr>
          <a:xfrm>
            <a:off x="241785" y="2150255"/>
            <a:ext cx="10786999" cy="4259876"/>
          </a:xfrm>
        </p:spPr>
        <p:txBody>
          <a:bodyPr>
            <a:normAutofit/>
          </a:bodyPr>
          <a:lstStyle/>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Shame </a:t>
            </a:r>
            <a:r>
              <a:rPr lang="en-US" sz="3400"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(1 Timothy 2:9)</a:t>
            </a:r>
          </a:p>
          <a:p>
            <a:pPr lvl="1">
              <a:lnSpc>
                <a:spcPct val="100000"/>
              </a:lnSpc>
            </a:pPr>
            <a:r>
              <a:rPr lang="en-US" sz="3200" dirty="0">
                <a:solidFill>
                  <a:schemeClr val="tx1">
                    <a:lumMod val="95000"/>
                  </a:schemeClr>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KJV – “shamefacedness”</a:t>
            </a:r>
          </a:p>
          <a:p>
            <a:pPr lvl="1">
              <a:lnSpc>
                <a:spcPct val="100000"/>
              </a:lnSpc>
            </a:pPr>
            <a:r>
              <a:rPr lang="en-US" sz="3200" dirty="0">
                <a:solidFill>
                  <a:schemeClr val="tx1">
                    <a:lumMod val="95000"/>
                  </a:schemeClr>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NKJV – “propriety”</a:t>
            </a:r>
          </a:p>
          <a:p>
            <a:pPr lvl="2">
              <a:lnSpc>
                <a:spcPct val="100000"/>
              </a:lnSpc>
            </a:pPr>
            <a:r>
              <a:rPr lang="en-US" sz="3000" dirty="0">
                <a:solidFill>
                  <a:schemeClr val="tx1">
                    <a:lumMod val="95000"/>
                  </a:schemeClr>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That which would</a:t>
            </a:r>
            <a:br>
              <a:rPr lang="en-US" sz="3000" dirty="0">
                <a:solidFill>
                  <a:schemeClr val="tx1">
                    <a:lumMod val="95000"/>
                  </a:schemeClr>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br>
            <a:r>
              <a:rPr lang="en-US" sz="3000" dirty="0">
                <a:solidFill>
                  <a:schemeClr val="tx1">
                    <a:lumMod val="95000"/>
                  </a:schemeClr>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restrain a good man</a:t>
            </a:r>
            <a:br>
              <a:rPr lang="en-US" sz="3000" dirty="0">
                <a:solidFill>
                  <a:schemeClr val="tx1">
                    <a:lumMod val="95000"/>
                  </a:schemeClr>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br>
            <a:r>
              <a:rPr lang="en-US" sz="3000" dirty="0">
                <a:solidFill>
                  <a:schemeClr val="tx1">
                    <a:lumMod val="95000"/>
                  </a:schemeClr>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from an unworthy act</a:t>
            </a:r>
          </a:p>
          <a:p>
            <a:pPr lvl="1">
              <a:lnSpc>
                <a:spcPct val="100000"/>
              </a:lnSpc>
            </a:pPr>
            <a:r>
              <a:rPr lang="en-US" sz="3200" dirty="0">
                <a:solidFill>
                  <a:schemeClr val="tx1">
                    <a:lumMod val="95000"/>
                  </a:schemeClr>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“downcast eyes” – “bashfulness”</a:t>
            </a:r>
          </a:p>
        </p:txBody>
      </p:sp>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158621" y="753228"/>
            <a:ext cx="10135562" cy="1080938"/>
          </a:xfrm>
        </p:spPr>
        <p:txBody>
          <a:bodyPr>
            <a:normAutofit/>
          </a:bodyPr>
          <a:lstStyle/>
          <a:p>
            <a:pPr algn="r"/>
            <a:r>
              <a:rPr lang="en-US" sz="4900" b="1" dirty="0">
                <a:latin typeface="Inter" panose="020B0502030000000004" pitchFamily="34" charset="0"/>
                <a:ea typeface="Inter" panose="020B0502030000000004" pitchFamily="34" charset="0"/>
              </a:rPr>
              <a:t>Related Principles</a:t>
            </a:r>
          </a:p>
        </p:txBody>
      </p:sp>
      <p:pic>
        <p:nvPicPr>
          <p:cNvPr id="6" name="Picture 5" descr="A picture containing person, cellphone, phone, woman&#10;&#10;Description automatically generated">
            <a:extLst>
              <a:ext uri="{FF2B5EF4-FFF2-40B4-BE49-F238E27FC236}">
                <a16:creationId xmlns:a16="http://schemas.microsoft.com/office/drawing/2014/main" id="{9C565F1F-4D69-42C9-BA38-E4CA36725247}"/>
              </a:ext>
            </a:extLst>
          </p:cNvPr>
          <p:cNvPicPr>
            <a:picLocks noChangeAspect="1"/>
          </p:cNvPicPr>
          <p:nvPr/>
        </p:nvPicPr>
        <p:blipFill>
          <a:blip r:embed="rId2"/>
          <a:stretch>
            <a:fillRect/>
          </a:stretch>
        </p:blipFill>
        <p:spPr>
          <a:xfrm>
            <a:off x="6096000" y="2150255"/>
            <a:ext cx="5973145" cy="3125483"/>
          </a:xfrm>
          <a:prstGeom prst="rect">
            <a:avLst/>
          </a:prstGeom>
          <a:ln>
            <a:noFill/>
          </a:ln>
          <a:effectLst>
            <a:softEdge rad="112500"/>
          </a:effectLst>
        </p:spPr>
      </p:pic>
    </p:spTree>
    <p:extLst>
      <p:ext uri="{BB962C8B-B14F-4D97-AF65-F5344CB8AC3E}">
        <p14:creationId xmlns:p14="http://schemas.microsoft.com/office/powerpoint/2010/main" val="3171591499"/>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55D89-AC2A-4650-ABF4-4D4B1C6D2E9D}"/>
              </a:ext>
            </a:extLst>
          </p:cNvPr>
          <p:cNvSpPr>
            <a:spLocks noGrp="1"/>
          </p:cNvSpPr>
          <p:nvPr>
            <p:ph idx="1"/>
          </p:nvPr>
        </p:nvSpPr>
        <p:spPr>
          <a:xfrm>
            <a:off x="241785" y="2150255"/>
            <a:ext cx="10786999" cy="4259876"/>
          </a:xfrm>
        </p:spPr>
        <p:txBody>
          <a:bodyPr>
            <a:normAutofit/>
          </a:bodyPr>
          <a:lstStyle/>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Good Judgment </a:t>
            </a:r>
            <a:r>
              <a:rPr lang="en-US" sz="3400"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(1 Timothy 2:9)</a:t>
            </a:r>
          </a:p>
          <a:p>
            <a:pPr lvl="1">
              <a:lnSpc>
                <a:spcPct val="100000"/>
              </a:lnSpc>
            </a:pPr>
            <a:r>
              <a:rPr lang="en-US" sz="3200" dirty="0">
                <a:solidFill>
                  <a:schemeClr val="tx1">
                    <a:lumMod val="95000"/>
                  </a:schemeClr>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KJV – “sobriety”</a:t>
            </a:r>
          </a:p>
          <a:p>
            <a:pPr lvl="1">
              <a:lnSpc>
                <a:spcPct val="100000"/>
              </a:lnSpc>
            </a:pPr>
            <a:r>
              <a:rPr lang="en-US" sz="3200" dirty="0">
                <a:solidFill>
                  <a:schemeClr val="tx1">
                    <a:lumMod val="95000"/>
                  </a:schemeClr>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NKJV – “moderation”</a:t>
            </a:r>
          </a:p>
          <a:p>
            <a:pPr lvl="2">
              <a:lnSpc>
                <a:spcPct val="100000"/>
              </a:lnSpc>
            </a:pPr>
            <a:r>
              <a:rPr lang="en-US" sz="3000" dirty="0">
                <a:solidFill>
                  <a:schemeClr val="tx1">
                    <a:lumMod val="95000"/>
                  </a:schemeClr>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Soundness of mind – sound judgment</a:t>
            </a:r>
          </a:p>
          <a:p>
            <a:pPr lvl="1">
              <a:lnSpc>
                <a:spcPct val="100000"/>
              </a:lnSpc>
            </a:pPr>
            <a:r>
              <a:rPr lang="en-US" sz="3200" dirty="0">
                <a:solidFill>
                  <a:schemeClr val="tx1">
                    <a:lumMod val="95000"/>
                  </a:schemeClr>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Self-control</a:t>
            </a:r>
          </a:p>
        </p:txBody>
      </p:sp>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158621" y="753228"/>
            <a:ext cx="10135562" cy="1080938"/>
          </a:xfrm>
        </p:spPr>
        <p:txBody>
          <a:bodyPr>
            <a:normAutofit/>
          </a:bodyPr>
          <a:lstStyle/>
          <a:p>
            <a:pPr algn="r"/>
            <a:r>
              <a:rPr lang="en-US" sz="4900" b="1" dirty="0">
                <a:latin typeface="Inter" panose="020B0502030000000004" pitchFamily="34" charset="0"/>
                <a:ea typeface="Inter" panose="020B0502030000000004" pitchFamily="34" charset="0"/>
              </a:rPr>
              <a:t>Related Principles</a:t>
            </a:r>
          </a:p>
        </p:txBody>
      </p:sp>
      <p:pic>
        <p:nvPicPr>
          <p:cNvPr id="6" name="Picture 5" descr="A person standing posing for the camera&#10;&#10;Description automatically generated">
            <a:extLst>
              <a:ext uri="{FF2B5EF4-FFF2-40B4-BE49-F238E27FC236}">
                <a16:creationId xmlns:a16="http://schemas.microsoft.com/office/drawing/2014/main" id="{7D284164-91AC-4E46-8E91-B4F3F15048B4}"/>
              </a:ext>
            </a:extLst>
          </p:cNvPr>
          <p:cNvPicPr>
            <a:picLocks noChangeAspect="1"/>
          </p:cNvPicPr>
          <p:nvPr/>
        </p:nvPicPr>
        <p:blipFill>
          <a:blip r:embed="rId2"/>
          <a:stretch>
            <a:fillRect/>
          </a:stretch>
        </p:blipFill>
        <p:spPr>
          <a:xfrm>
            <a:off x="9188791" y="2150255"/>
            <a:ext cx="2849384" cy="4259876"/>
          </a:xfrm>
          <a:prstGeom prst="rect">
            <a:avLst/>
          </a:prstGeom>
          <a:ln>
            <a:noFill/>
          </a:ln>
          <a:effectLst>
            <a:softEdge rad="112500"/>
          </a:effectLst>
        </p:spPr>
      </p:pic>
    </p:spTree>
    <p:extLst>
      <p:ext uri="{BB962C8B-B14F-4D97-AF65-F5344CB8AC3E}">
        <p14:creationId xmlns:p14="http://schemas.microsoft.com/office/powerpoint/2010/main" val="3259681506"/>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55D89-AC2A-4650-ABF4-4D4B1C6D2E9D}"/>
              </a:ext>
            </a:extLst>
          </p:cNvPr>
          <p:cNvSpPr>
            <a:spLocks noGrp="1"/>
          </p:cNvSpPr>
          <p:nvPr>
            <p:ph idx="1"/>
          </p:nvPr>
        </p:nvSpPr>
        <p:spPr>
          <a:xfrm>
            <a:off x="241785" y="2150255"/>
            <a:ext cx="10786999" cy="4259876"/>
          </a:xfrm>
        </p:spPr>
        <p:txBody>
          <a:bodyPr>
            <a:normAutofit/>
          </a:bodyPr>
          <a:lstStyle/>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Godliness </a:t>
            </a:r>
            <a:r>
              <a:rPr lang="en-US" sz="3400"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(1 Timothy 2:10)</a:t>
            </a:r>
          </a:p>
          <a:p>
            <a:pPr lvl="1">
              <a:lnSpc>
                <a:spcPct val="100000"/>
              </a:lnSpc>
            </a:pPr>
            <a:r>
              <a:rPr lang="en-US" sz="3200" dirty="0">
                <a:solidFill>
                  <a:schemeClr val="tx1">
                    <a:lumMod val="95000"/>
                  </a:schemeClr>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“profession of the fear of God”</a:t>
            </a:r>
          </a:p>
          <a:p>
            <a:pPr lvl="1">
              <a:lnSpc>
                <a:spcPct val="100000"/>
              </a:lnSpc>
            </a:pPr>
            <a:r>
              <a:rPr lang="en-US" sz="3200" dirty="0">
                <a:solidFill>
                  <a:schemeClr val="tx1">
                    <a:lumMod val="95000"/>
                  </a:schemeClr>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Denotes the fear or reverence of God</a:t>
            </a:r>
          </a:p>
          <a:p>
            <a:pPr>
              <a:lnSpc>
                <a:spcPct val="100000"/>
              </a:lnSpc>
            </a:pPr>
            <a:r>
              <a:rPr lang="en-US" sz="3400" b="1" dirty="0">
                <a:solidFill>
                  <a:schemeClr val="tx1">
                    <a:lumMod val="95000"/>
                  </a:schemeClr>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Nakedness</a:t>
            </a:r>
          </a:p>
          <a:p>
            <a:pPr lvl="1">
              <a:lnSpc>
                <a:spcPct val="100000"/>
              </a:lnSpc>
            </a:pPr>
            <a:r>
              <a:rPr lang="en-US" sz="3200" dirty="0">
                <a:solidFill>
                  <a:schemeClr val="tx1">
                    <a:lumMod val="95000"/>
                  </a:schemeClr>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Complete nudity: “unclad, without clothing”</a:t>
            </a:r>
          </a:p>
          <a:p>
            <a:pPr lvl="1">
              <a:lnSpc>
                <a:spcPct val="100000"/>
              </a:lnSpc>
            </a:pPr>
            <a:r>
              <a:rPr lang="en-US" sz="3200" dirty="0">
                <a:solidFill>
                  <a:schemeClr val="tx1">
                    <a:lumMod val="95000"/>
                  </a:schemeClr>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Partial nudity: “ill-clad” “clad in undergarment only” “lightly clad”</a:t>
            </a:r>
          </a:p>
        </p:txBody>
      </p:sp>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158621" y="753228"/>
            <a:ext cx="10135562" cy="1080938"/>
          </a:xfrm>
        </p:spPr>
        <p:txBody>
          <a:bodyPr>
            <a:normAutofit/>
          </a:bodyPr>
          <a:lstStyle/>
          <a:p>
            <a:pPr algn="r"/>
            <a:r>
              <a:rPr lang="en-US" sz="4900" b="1" dirty="0">
                <a:latin typeface="Inter" panose="020B0502030000000004" pitchFamily="34" charset="0"/>
                <a:ea typeface="Inter" panose="020B0502030000000004" pitchFamily="34" charset="0"/>
              </a:rPr>
              <a:t>Related Principles</a:t>
            </a:r>
          </a:p>
        </p:txBody>
      </p:sp>
      <p:sp>
        <p:nvSpPr>
          <p:cNvPr id="2" name="TextBox 1">
            <a:extLst>
              <a:ext uri="{FF2B5EF4-FFF2-40B4-BE49-F238E27FC236}">
                <a16:creationId xmlns:a16="http://schemas.microsoft.com/office/drawing/2014/main" id="{24C47407-DD49-455F-88EF-E771318B0E90}"/>
              </a:ext>
            </a:extLst>
          </p:cNvPr>
          <p:cNvSpPr txBox="1"/>
          <p:nvPr/>
        </p:nvSpPr>
        <p:spPr>
          <a:xfrm>
            <a:off x="7044613" y="5635685"/>
            <a:ext cx="5036231" cy="830997"/>
          </a:xfrm>
          <a:prstGeom prst="rect">
            <a:avLst/>
          </a:prstGeom>
          <a:solidFill>
            <a:schemeClr val="bg1"/>
          </a:solidFill>
        </p:spPr>
        <p:txBody>
          <a:bodyPr wrap="square" rtlCol="0">
            <a:spAutoFit/>
          </a:bodyPr>
          <a:lstStyle/>
          <a:p>
            <a:pPr algn="ctr"/>
            <a:r>
              <a:rPr lang="en-US" sz="2400" b="1" dirty="0">
                <a:latin typeface="Inter" panose="020B0502030000000004" pitchFamily="34" charset="0"/>
                <a:ea typeface="Inter" panose="020B0502030000000004" pitchFamily="34" charset="0"/>
              </a:rPr>
              <a:t>One can have some clothing on</a:t>
            </a:r>
            <a:br>
              <a:rPr lang="en-US" sz="2400" b="1" dirty="0">
                <a:latin typeface="Inter" panose="020B0502030000000004" pitchFamily="34" charset="0"/>
                <a:ea typeface="Inter" panose="020B0502030000000004" pitchFamily="34" charset="0"/>
              </a:rPr>
            </a:br>
            <a:r>
              <a:rPr lang="en-US" sz="2400" b="1" dirty="0">
                <a:latin typeface="Inter" panose="020B0502030000000004" pitchFamily="34" charset="0"/>
                <a:ea typeface="Inter" panose="020B0502030000000004" pitchFamily="34" charset="0"/>
              </a:rPr>
              <a:t>and still be </a:t>
            </a:r>
            <a:r>
              <a:rPr lang="en-US" sz="2400" b="1" dirty="0">
                <a:solidFill>
                  <a:srgbClr val="FFFF00"/>
                </a:solidFill>
                <a:latin typeface="Inter" panose="020B0502030000000004" pitchFamily="34" charset="0"/>
                <a:ea typeface="Inter" panose="020B0502030000000004" pitchFamily="34" charset="0"/>
              </a:rPr>
              <a:t>“naked”</a:t>
            </a:r>
          </a:p>
        </p:txBody>
      </p:sp>
      <p:pic>
        <p:nvPicPr>
          <p:cNvPr id="7" name="Picture 6" descr="A close up of text on a white background&#10;&#10;Description automatically generated">
            <a:extLst>
              <a:ext uri="{FF2B5EF4-FFF2-40B4-BE49-F238E27FC236}">
                <a16:creationId xmlns:a16="http://schemas.microsoft.com/office/drawing/2014/main" id="{1B1F364A-8FFD-4F2A-86D7-646479DC6352}"/>
              </a:ext>
            </a:extLst>
          </p:cNvPr>
          <p:cNvPicPr>
            <a:picLocks noChangeAspect="1"/>
          </p:cNvPicPr>
          <p:nvPr/>
        </p:nvPicPr>
        <p:blipFill>
          <a:blip r:embed="rId2"/>
          <a:stretch>
            <a:fillRect/>
          </a:stretch>
        </p:blipFill>
        <p:spPr>
          <a:xfrm>
            <a:off x="9529772" y="2058251"/>
            <a:ext cx="2551072" cy="2965584"/>
          </a:xfrm>
          <a:prstGeom prst="rect">
            <a:avLst/>
          </a:prstGeom>
          <a:ln>
            <a:noFill/>
          </a:ln>
          <a:effectLst>
            <a:softEdge rad="112500"/>
          </a:effectLst>
        </p:spPr>
      </p:pic>
    </p:spTree>
    <p:extLst>
      <p:ext uri="{BB962C8B-B14F-4D97-AF65-F5344CB8AC3E}">
        <p14:creationId xmlns:p14="http://schemas.microsoft.com/office/powerpoint/2010/main" val="1533242230"/>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3">
                                            <p:txEl>
                                              <p:pRg st="4" end="4"/>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7">
            <a:extLst>
              <a:ext uri="{FF2B5EF4-FFF2-40B4-BE49-F238E27FC236}">
                <a16:creationId xmlns:a16="http://schemas.microsoft.com/office/drawing/2014/main" id="{592E5C91-F1CA-4F79-A22C-C33AE598A744}"/>
              </a:ext>
            </a:extLst>
          </p:cNvPr>
          <p:cNvGraphicFramePr>
            <a:graphicFrameLocks noChangeAspect="1"/>
          </p:cNvGraphicFramePr>
          <p:nvPr>
            <p:extLst>
              <p:ext uri="{D42A27DB-BD31-4B8C-83A1-F6EECF244321}">
                <p14:modId xmlns:p14="http://schemas.microsoft.com/office/powerpoint/2010/main" val="3296714692"/>
              </p:ext>
            </p:extLst>
          </p:nvPr>
        </p:nvGraphicFramePr>
        <p:xfrm>
          <a:off x="405662" y="16110"/>
          <a:ext cx="1524000" cy="2286000"/>
        </p:xfrm>
        <a:graphic>
          <a:graphicData uri="http://schemas.openxmlformats.org/presentationml/2006/ole">
            <mc:AlternateContent xmlns:mc="http://schemas.openxmlformats.org/markup-compatibility/2006">
              <mc:Choice xmlns:v="urn:schemas-microsoft-com:vml" Requires="v">
                <p:oleObj name="Drawing" r:id="rId2" imgW="1085760" imgH="2324160" progId="WPDraw30.Drawing">
                  <p:embed/>
                </p:oleObj>
              </mc:Choice>
              <mc:Fallback>
                <p:oleObj name="Drawing" r:id="rId2" imgW="1085760" imgH="2324160" progId="WPDraw30.Drawing">
                  <p:embed/>
                  <p:pic>
                    <p:nvPicPr>
                      <p:cNvPr id="4098" name="Object 17">
                        <a:extLst>
                          <a:ext uri="{FF2B5EF4-FFF2-40B4-BE49-F238E27FC236}">
                            <a16:creationId xmlns:a16="http://schemas.microsoft.com/office/drawing/2014/main" id="{99425C13-20BF-4DE8-869C-84E87106C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62" y="16110"/>
                        <a:ext cx="152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6096001" y="753228"/>
            <a:ext cx="4174728" cy="1080938"/>
          </a:xfrm>
        </p:spPr>
        <p:txBody>
          <a:bodyPr>
            <a:normAutofit fontScale="90000"/>
          </a:bodyPr>
          <a:lstStyle/>
          <a:p>
            <a:pPr algn="r"/>
            <a:r>
              <a:rPr lang="en-US" sz="6000" b="1" dirty="0">
                <a:latin typeface="Inter" panose="020B0502030000000004" pitchFamily="34" charset="0"/>
                <a:ea typeface="Inter" panose="020B0502030000000004" pitchFamily="34" charset="0"/>
              </a:rPr>
              <a:t>Nakedness</a:t>
            </a:r>
            <a:endParaRPr lang="en-US" sz="4400" dirty="0">
              <a:latin typeface="Inter" panose="020B0502030000000004" pitchFamily="34" charset="0"/>
              <a:ea typeface="Inter" panose="020B0502030000000004" pitchFamily="34" charset="0"/>
            </a:endParaRPr>
          </a:p>
        </p:txBody>
      </p:sp>
      <p:sp>
        <p:nvSpPr>
          <p:cNvPr id="2" name="TextBox 1">
            <a:extLst>
              <a:ext uri="{FF2B5EF4-FFF2-40B4-BE49-F238E27FC236}">
                <a16:creationId xmlns:a16="http://schemas.microsoft.com/office/drawing/2014/main" id="{8B7C7A3F-0710-4306-B17A-9698B0C8102A}"/>
              </a:ext>
            </a:extLst>
          </p:cNvPr>
          <p:cNvSpPr txBox="1"/>
          <p:nvPr/>
        </p:nvSpPr>
        <p:spPr>
          <a:xfrm>
            <a:off x="-1" y="2090052"/>
            <a:ext cx="12191999" cy="707886"/>
          </a:xfrm>
          <a:prstGeom prst="rect">
            <a:avLst/>
          </a:prstGeom>
          <a:no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Exposing the thigh = exposing one’s nakedness</a:t>
            </a:r>
          </a:p>
        </p:txBody>
      </p:sp>
      <p:graphicFrame>
        <p:nvGraphicFramePr>
          <p:cNvPr id="6" name="Object 18">
            <a:extLst>
              <a:ext uri="{FF2B5EF4-FFF2-40B4-BE49-F238E27FC236}">
                <a16:creationId xmlns:a16="http://schemas.microsoft.com/office/drawing/2014/main" id="{F9084977-E8A6-41F1-82FD-D0ADE07F4EAC}"/>
              </a:ext>
            </a:extLst>
          </p:cNvPr>
          <p:cNvGraphicFramePr>
            <a:graphicFrameLocks noChangeAspect="1"/>
          </p:cNvGraphicFramePr>
          <p:nvPr>
            <p:extLst>
              <p:ext uri="{D42A27DB-BD31-4B8C-83A1-F6EECF244321}">
                <p14:modId xmlns:p14="http://schemas.microsoft.com/office/powerpoint/2010/main" val="1581968174"/>
              </p:ext>
            </p:extLst>
          </p:nvPr>
        </p:nvGraphicFramePr>
        <p:xfrm>
          <a:off x="720627" y="1169882"/>
          <a:ext cx="884238" cy="635934"/>
        </p:xfrm>
        <a:graphic>
          <a:graphicData uri="http://schemas.openxmlformats.org/presentationml/2006/ole">
            <mc:AlternateContent xmlns:mc="http://schemas.openxmlformats.org/markup-compatibility/2006">
              <mc:Choice xmlns:v="urn:schemas-microsoft-com:vml" Requires="v">
                <p:oleObj name="Drawing" r:id="rId4" imgW="600120" imgH="647640" progId="WPDraw30.Drawing">
                  <p:embed/>
                </p:oleObj>
              </mc:Choice>
              <mc:Fallback>
                <p:oleObj name="Drawing" r:id="rId4" imgW="600120" imgH="647640" progId="WPDraw30.Drawing">
                  <p:embed/>
                  <p:pic>
                    <p:nvPicPr>
                      <p:cNvPr id="4099" name="Object 18">
                        <a:extLst>
                          <a:ext uri="{FF2B5EF4-FFF2-40B4-BE49-F238E27FC236}">
                            <a16:creationId xmlns:a16="http://schemas.microsoft.com/office/drawing/2014/main" id="{D45A3A8A-D419-4DD7-8D46-AE03225B3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627" y="1169882"/>
                        <a:ext cx="884238" cy="63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a:extLst>
              <a:ext uri="{FF2B5EF4-FFF2-40B4-BE49-F238E27FC236}">
                <a16:creationId xmlns:a16="http://schemas.microsoft.com/office/drawing/2014/main" id="{EC511EE6-2D03-4A3F-911D-3E34DC3BF819}"/>
              </a:ext>
            </a:extLst>
          </p:cNvPr>
          <p:cNvSpPr/>
          <p:nvPr/>
        </p:nvSpPr>
        <p:spPr>
          <a:xfrm>
            <a:off x="9326" y="2822743"/>
            <a:ext cx="12182671" cy="3693319"/>
          </a:xfrm>
          <a:prstGeom prst="rect">
            <a:avLst/>
          </a:prstGeom>
        </p:spPr>
        <p:txBody>
          <a:bodyPr wrap="square">
            <a:spAutoFit/>
          </a:bodyPr>
          <a:lstStyle/>
          <a:p>
            <a:r>
              <a:rPr lang="en-US" altLang="en-US" b="1" dirty="0">
                <a:latin typeface="Inter" panose="020B0502030000000004" pitchFamily="34" charset="0"/>
                <a:ea typeface="Inter" panose="020B0502030000000004" pitchFamily="34" charset="0"/>
              </a:rPr>
              <a:t>Gen 3:7</a:t>
            </a:r>
            <a:r>
              <a:rPr lang="en-US" altLang="en-US" dirty="0">
                <a:latin typeface="Inter" panose="020B0502030000000004" pitchFamily="34" charset="0"/>
                <a:ea typeface="Inter" panose="020B0502030000000004" pitchFamily="34" charset="0"/>
              </a:rPr>
              <a:t> Then the eyes of both of them were opened, and they knew that </a:t>
            </a:r>
            <a:r>
              <a:rPr lang="en-US" altLang="en-US" dirty="0">
                <a:solidFill>
                  <a:srgbClr val="FFFF00"/>
                </a:solidFill>
                <a:latin typeface="Inter Medium" panose="020B0602030000000004" pitchFamily="34" charset="0"/>
                <a:ea typeface="Inter Medium" panose="020B0602030000000004" pitchFamily="34" charset="0"/>
              </a:rPr>
              <a:t>they were naked</a:t>
            </a:r>
            <a:r>
              <a:rPr lang="en-US" altLang="en-US" dirty="0">
                <a:latin typeface="Inter" panose="020B0502030000000004" pitchFamily="34" charset="0"/>
                <a:ea typeface="Inter" panose="020B0502030000000004" pitchFamily="34" charset="0"/>
              </a:rPr>
              <a:t>; and they sewed fig leaves together and made themselves coverings. </a:t>
            </a:r>
          </a:p>
          <a:p>
            <a:endParaRPr lang="en-US" altLang="en-US" dirty="0">
              <a:latin typeface="Inter" panose="020B0502030000000004" pitchFamily="34" charset="0"/>
              <a:ea typeface="Inter" panose="020B0502030000000004" pitchFamily="34" charset="0"/>
            </a:endParaRPr>
          </a:p>
          <a:p>
            <a:r>
              <a:rPr lang="en-US" altLang="en-US" b="1" dirty="0">
                <a:latin typeface="Inter" panose="020B0502030000000004" pitchFamily="34" charset="0"/>
                <a:ea typeface="Inter" panose="020B0502030000000004" pitchFamily="34" charset="0"/>
              </a:rPr>
              <a:t>Gen 3:10-11</a:t>
            </a:r>
            <a:r>
              <a:rPr lang="en-US" altLang="en-US" dirty="0">
                <a:latin typeface="Inter" panose="020B0502030000000004" pitchFamily="34" charset="0"/>
                <a:ea typeface="Inter" panose="020B0502030000000004" pitchFamily="34" charset="0"/>
              </a:rPr>
              <a:t> So he said, "I heard Your voice in the garden, and I was afraid because </a:t>
            </a:r>
            <a:r>
              <a:rPr lang="en-US" altLang="en-US" dirty="0">
                <a:solidFill>
                  <a:srgbClr val="FFFF00"/>
                </a:solidFill>
                <a:latin typeface="Inter Medium" panose="020B0602030000000004" pitchFamily="34" charset="0"/>
                <a:ea typeface="Inter Medium" panose="020B0602030000000004" pitchFamily="34" charset="0"/>
              </a:rPr>
              <a:t>I was naked</a:t>
            </a:r>
            <a:r>
              <a:rPr lang="en-US" altLang="en-US" dirty="0">
                <a:latin typeface="Inter" panose="020B0502030000000004" pitchFamily="34" charset="0"/>
                <a:ea typeface="Inter" panose="020B0502030000000004" pitchFamily="34" charset="0"/>
              </a:rPr>
              <a:t>; and I hid myself." And He said, "Who told you that you were naked? Have you eaten from the tree of which I commanded you that you should not eat?" </a:t>
            </a:r>
          </a:p>
          <a:p>
            <a:endParaRPr lang="en-US" altLang="en-US" dirty="0">
              <a:latin typeface="Inter" panose="020B0502030000000004" pitchFamily="34" charset="0"/>
              <a:ea typeface="Inter" panose="020B0502030000000004" pitchFamily="34" charset="0"/>
            </a:endParaRPr>
          </a:p>
          <a:p>
            <a:r>
              <a:rPr lang="en-US" altLang="en-US" b="1" dirty="0">
                <a:latin typeface="Inter" panose="020B0502030000000004" pitchFamily="34" charset="0"/>
                <a:ea typeface="Inter" panose="020B0502030000000004" pitchFamily="34" charset="0"/>
              </a:rPr>
              <a:t>Ex 28:42</a:t>
            </a:r>
            <a:r>
              <a:rPr lang="en-US" altLang="en-US" dirty="0">
                <a:latin typeface="Inter" panose="020B0502030000000004" pitchFamily="34" charset="0"/>
                <a:ea typeface="Inter" panose="020B0502030000000004" pitchFamily="34" charset="0"/>
              </a:rPr>
              <a:t> And you shall make for them linen trousers </a:t>
            </a:r>
            <a:r>
              <a:rPr lang="en-US" altLang="en-US" dirty="0">
                <a:solidFill>
                  <a:srgbClr val="FFFF00"/>
                </a:solidFill>
                <a:latin typeface="Inter Medium" panose="020B0602030000000004" pitchFamily="34" charset="0"/>
                <a:ea typeface="Inter Medium" panose="020B0602030000000004" pitchFamily="34" charset="0"/>
              </a:rPr>
              <a:t>to cover their nakedness</a:t>
            </a:r>
            <a:r>
              <a:rPr lang="en-US" altLang="en-US" dirty="0">
                <a:latin typeface="Inter" panose="020B0502030000000004" pitchFamily="34" charset="0"/>
                <a:ea typeface="Inter" panose="020B0502030000000004" pitchFamily="34" charset="0"/>
              </a:rPr>
              <a:t>; they shall reach from the waist to the thighs. </a:t>
            </a:r>
          </a:p>
          <a:p>
            <a:endParaRPr lang="en-US" altLang="en-US" dirty="0">
              <a:latin typeface="Inter" panose="020B0502030000000004" pitchFamily="34" charset="0"/>
              <a:ea typeface="Inter" panose="020B0502030000000004" pitchFamily="34" charset="0"/>
            </a:endParaRPr>
          </a:p>
          <a:p>
            <a:r>
              <a:rPr lang="en-US" altLang="en-US" b="1" dirty="0">
                <a:latin typeface="Inter" panose="020B0502030000000004" pitchFamily="34" charset="0"/>
                <a:ea typeface="Inter" panose="020B0502030000000004" pitchFamily="34" charset="0"/>
              </a:rPr>
              <a:t>Isa 47:2-3</a:t>
            </a:r>
            <a:r>
              <a:rPr lang="en-US" altLang="en-US" dirty="0">
                <a:latin typeface="Inter" panose="020B0502030000000004" pitchFamily="34" charset="0"/>
                <a:ea typeface="Inter" panose="020B0502030000000004" pitchFamily="34" charset="0"/>
              </a:rPr>
              <a:t> Take the millstones and grind meal. Remove your veil, Take off the skirt, </a:t>
            </a:r>
            <a:r>
              <a:rPr lang="en-US" altLang="en-US" dirty="0">
                <a:solidFill>
                  <a:srgbClr val="FFFF00"/>
                </a:solidFill>
                <a:latin typeface="Inter Medium" panose="020B0602030000000004" pitchFamily="34" charset="0"/>
                <a:ea typeface="Inter Medium" panose="020B0602030000000004" pitchFamily="34" charset="0"/>
              </a:rPr>
              <a:t>Uncover the thigh</a:t>
            </a:r>
            <a:r>
              <a:rPr lang="en-US" altLang="en-US" dirty="0">
                <a:latin typeface="Inter" panose="020B0502030000000004" pitchFamily="34" charset="0"/>
                <a:ea typeface="Inter" panose="020B0502030000000004" pitchFamily="34" charset="0"/>
              </a:rPr>
              <a:t>, Pass through the rivers. </a:t>
            </a:r>
            <a:r>
              <a:rPr lang="en-US" altLang="en-US" dirty="0">
                <a:solidFill>
                  <a:srgbClr val="FFFF00"/>
                </a:solidFill>
                <a:latin typeface="Inter Medium" panose="020B0602030000000004" pitchFamily="34" charset="0"/>
                <a:ea typeface="Inter Medium" panose="020B0602030000000004" pitchFamily="34" charset="0"/>
              </a:rPr>
              <a:t>Your nakedness shall be uncovered</a:t>
            </a:r>
            <a:r>
              <a:rPr lang="en-US" altLang="en-US" dirty="0">
                <a:latin typeface="Inter" panose="020B0502030000000004" pitchFamily="34" charset="0"/>
                <a:ea typeface="Inter" panose="020B0502030000000004" pitchFamily="34" charset="0"/>
              </a:rPr>
              <a:t>, Yes, your shame will be seen; I will take vengeance, And I will not arbitrate with a man." </a:t>
            </a:r>
          </a:p>
        </p:txBody>
      </p:sp>
    </p:spTree>
    <p:extLst>
      <p:ext uri="{BB962C8B-B14F-4D97-AF65-F5344CB8AC3E}">
        <p14:creationId xmlns:p14="http://schemas.microsoft.com/office/powerpoint/2010/main" val="2940204207"/>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p:cTn id="7"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 calcmode="lin" valueType="num">
                                      <p:cBhvr>
                                        <p:cTn id="14"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 calcmode="lin" valueType="num">
                                      <p:cBhvr>
                                        <p:cTn id="21"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55D89-AC2A-4650-ABF4-4D4B1C6D2E9D}"/>
              </a:ext>
            </a:extLst>
          </p:cNvPr>
          <p:cNvSpPr>
            <a:spLocks noGrp="1"/>
          </p:cNvSpPr>
          <p:nvPr>
            <p:ph idx="1"/>
          </p:nvPr>
        </p:nvSpPr>
        <p:spPr>
          <a:xfrm>
            <a:off x="241785" y="2150255"/>
            <a:ext cx="10786999" cy="4259876"/>
          </a:xfrm>
        </p:spPr>
        <p:txBody>
          <a:bodyPr>
            <a:normAutofit/>
          </a:bodyPr>
          <a:lstStyle/>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Attire of a harlot</a:t>
            </a:r>
            <a:endParaRPr lang="en-US" sz="3400" dirty="0">
              <a:effectLst>
                <a:outerShdw blurRad="38100" dist="38100" dir="2700000" algn="tl">
                  <a:srgbClr val="000000">
                    <a:alpha val="43137"/>
                  </a:srgbClr>
                </a:outerShdw>
              </a:effectLst>
              <a:latin typeface="Inter" panose="020B0502030000000004" pitchFamily="34" charset="0"/>
              <a:ea typeface="Inter" panose="020B0502030000000004" pitchFamily="34" charset="0"/>
            </a:endParaRP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Proverbs 7:10</a:t>
            </a:r>
          </a:p>
          <a:p>
            <a:pPr>
              <a:lnSpc>
                <a:spcPct val="100000"/>
              </a:lnSpc>
            </a:pPr>
            <a:r>
              <a:rPr lang="en-US" sz="3400" b="1" dirty="0">
                <a:solidFill>
                  <a:schemeClr val="tx1">
                    <a:lumMod val="95000"/>
                  </a:schemeClr>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Man can easily lust</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Matthew 5:28</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Proverbs 6:25</a:t>
            </a:r>
          </a:p>
        </p:txBody>
      </p:sp>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158621" y="753228"/>
            <a:ext cx="10135562" cy="1080938"/>
          </a:xfrm>
        </p:spPr>
        <p:txBody>
          <a:bodyPr>
            <a:normAutofit fontScale="90000"/>
          </a:bodyPr>
          <a:lstStyle/>
          <a:p>
            <a:pPr algn="r"/>
            <a:r>
              <a:rPr lang="en-US" sz="4900" b="1" dirty="0">
                <a:latin typeface="Inter" panose="020B0502030000000004" pitchFamily="34" charset="0"/>
                <a:ea typeface="Inter" panose="020B0502030000000004" pitchFamily="34" charset="0"/>
              </a:rPr>
              <a:t>Dress and Actions Affects Others</a:t>
            </a:r>
          </a:p>
        </p:txBody>
      </p:sp>
      <p:sp>
        <p:nvSpPr>
          <p:cNvPr id="6" name="TextBox 5">
            <a:extLst>
              <a:ext uri="{FF2B5EF4-FFF2-40B4-BE49-F238E27FC236}">
                <a16:creationId xmlns:a16="http://schemas.microsoft.com/office/drawing/2014/main" id="{04334D7C-435A-449A-9934-5EA5FC203878}"/>
              </a:ext>
            </a:extLst>
          </p:cNvPr>
          <p:cNvSpPr txBox="1"/>
          <p:nvPr/>
        </p:nvSpPr>
        <p:spPr>
          <a:xfrm>
            <a:off x="753819" y="5262463"/>
            <a:ext cx="10684362" cy="954107"/>
          </a:xfrm>
          <a:prstGeom prst="rect">
            <a:avLst/>
          </a:prstGeom>
          <a:solidFill>
            <a:srgbClr val="FFFF00"/>
          </a:solidFill>
        </p:spPr>
        <p:txBody>
          <a:bodyPr wrap="square" rtlCol="0">
            <a:spAutoFit/>
          </a:bodyPr>
          <a:lstStyle/>
          <a:p>
            <a:r>
              <a:rPr lang="en-US" sz="2800" b="1" dirty="0">
                <a:solidFill>
                  <a:schemeClr val="bg2">
                    <a:lumMod val="75000"/>
                  </a:schemeClr>
                </a:solidFill>
                <a:latin typeface="Inter" panose="020B0502030000000004" pitchFamily="34" charset="0"/>
                <a:ea typeface="Inter" panose="020B0502030000000004" pitchFamily="34" charset="0"/>
              </a:rPr>
              <a:t>Mary Quant</a:t>
            </a:r>
            <a:r>
              <a:rPr lang="en-US" sz="2800" dirty="0">
                <a:solidFill>
                  <a:schemeClr val="bg2">
                    <a:lumMod val="75000"/>
                  </a:schemeClr>
                </a:solidFill>
                <a:latin typeface="Inter" panose="020B0502030000000004" pitchFamily="34" charset="0"/>
                <a:ea typeface="Inter" panose="020B0502030000000004" pitchFamily="34" charset="0"/>
              </a:rPr>
              <a:t> – </a:t>
            </a:r>
            <a:r>
              <a:rPr lang="en-US" sz="2800" dirty="0">
                <a:solidFill>
                  <a:schemeClr val="bg2">
                    <a:lumMod val="75000"/>
                  </a:schemeClr>
                </a:solidFill>
                <a:latin typeface="Inter Medium" panose="020B0602030000000004" pitchFamily="34" charset="0"/>
                <a:ea typeface="Inter Medium" panose="020B0602030000000004" pitchFamily="34" charset="0"/>
              </a:rPr>
              <a:t>the designer of the mini-skirt: “mini-clothes are symbolic of those women who want to seduce a man.”</a:t>
            </a:r>
          </a:p>
        </p:txBody>
      </p:sp>
      <p:pic>
        <p:nvPicPr>
          <p:cNvPr id="8" name="Picture 7" descr="A close up of text on a white background&#10;&#10;Description automatically generated">
            <a:extLst>
              <a:ext uri="{FF2B5EF4-FFF2-40B4-BE49-F238E27FC236}">
                <a16:creationId xmlns:a16="http://schemas.microsoft.com/office/drawing/2014/main" id="{22E4C05E-E910-4067-9361-85D01D5788B6}"/>
              </a:ext>
            </a:extLst>
          </p:cNvPr>
          <p:cNvPicPr>
            <a:picLocks noChangeAspect="1"/>
          </p:cNvPicPr>
          <p:nvPr/>
        </p:nvPicPr>
        <p:blipFill>
          <a:blip r:embed="rId2"/>
          <a:stretch>
            <a:fillRect/>
          </a:stretch>
        </p:blipFill>
        <p:spPr>
          <a:xfrm>
            <a:off x="6837876" y="2076175"/>
            <a:ext cx="3586942" cy="3061036"/>
          </a:xfrm>
          <a:prstGeom prst="rect">
            <a:avLst/>
          </a:prstGeom>
          <a:ln>
            <a:noFill/>
          </a:ln>
          <a:effectLst>
            <a:softEdge rad="112500"/>
          </a:effectLst>
        </p:spPr>
      </p:pic>
    </p:spTree>
    <p:extLst>
      <p:ext uri="{BB962C8B-B14F-4D97-AF65-F5344CB8AC3E}">
        <p14:creationId xmlns:p14="http://schemas.microsoft.com/office/powerpoint/2010/main" val="2231426199"/>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55D89-AC2A-4650-ABF4-4D4B1C6D2E9D}"/>
              </a:ext>
            </a:extLst>
          </p:cNvPr>
          <p:cNvSpPr>
            <a:spLocks noGrp="1"/>
          </p:cNvSpPr>
          <p:nvPr>
            <p:ph idx="1"/>
          </p:nvPr>
        </p:nvSpPr>
        <p:spPr>
          <a:xfrm>
            <a:off x="241785" y="2150255"/>
            <a:ext cx="10786999" cy="4259876"/>
          </a:xfrm>
        </p:spPr>
        <p:txBody>
          <a:bodyPr>
            <a:normAutofit/>
          </a:bodyPr>
          <a:lstStyle/>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Be modest</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Show shame</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Show good judgment</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Show godliness</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Respect others</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Cover our nakedness</a:t>
            </a:r>
            <a:endPar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endParaRPr>
          </a:p>
        </p:txBody>
      </p:sp>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158621" y="753228"/>
            <a:ext cx="10135562" cy="1080938"/>
          </a:xfrm>
        </p:spPr>
        <p:txBody>
          <a:bodyPr>
            <a:normAutofit/>
          </a:bodyPr>
          <a:lstStyle/>
          <a:p>
            <a:pPr algn="r"/>
            <a:r>
              <a:rPr lang="en-US" sz="4900" b="1" dirty="0">
                <a:latin typeface="Inter" panose="020B0502030000000004" pitchFamily="34" charset="0"/>
                <a:ea typeface="Inter" panose="020B0502030000000004" pitchFamily="34" charset="0"/>
              </a:rPr>
              <a:t>Our Clothes Should…</a:t>
            </a:r>
          </a:p>
        </p:txBody>
      </p:sp>
      <p:sp>
        <p:nvSpPr>
          <p:cNvPr id="2" name="Rectangle 1">
            <a:extLst>
              <a:ext uri="{FF2B5EF4-FFF2-40B4-BE49-F238E27FC236}">
                <a16:creationId xmlns:a16="http://schemas.microsoft.com/office/drawing/2014/main" id="{ABCD817B-F05F-4026-B5D2-3494F7E3C8A0}"/>
              </a:ext>
            </a:extLst>
          </p:cNvPr>
          <p:cNvSpPr/>
          <p:nvPr/>
        </p:nvSpPr>
        <p:spPr>
          <a:xfrm>
            <a:off x="5374433" y="2178248"/>
            <a:ext cx="5047861" cy="4166569"/>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B1A60D9-29FF-4D48-AA6C-1BF3B4ABA3DD}"/>
              </a:ext>
            </a:extLst>
          </p:cNvPr>
          <p:cNvSpPr txBox="1"/>
          <p:nvPr/>
        </p:nvSpPr>
        <p:spPr>
          <a:xfrm>
            <a:off x="5467739" y="2323322"/>
            <a:ext cx="4826444" cy="3939540"/>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Ways that one</a:t>
            </a:r>
            <a:br>
              <a:rPr lang="en-US" sz="3600"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br>
            <a:r>
              <a:rPr lang="en-US" sz="3600"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can be </a:t>
            </a:r>
            <a:r>
              <a:rPr lang="en-US" sz="3600" b="1" dirty="0">
                <a:solidFill>
                  <a:srgbClr val="FFFF00"/>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immodest:</a:t>
            </a:r>
          </a:p>
          <a:p>
            <a:endParaRPr lang="en-US" dirty="0"/>
          </a:p>
          <a:p>
            <a:pPr marL="285750" indent="-285750">
              <a:buFont typeface="Wingdings" panose="05000000000000000000" pitchFamily="2" charset="2"/>
              <a:buChar char="Ø"/>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Too short</a:t>
            </a:r>
          </a:p>
          <a:p>
            <a:pPr marL="285750" indent="-285750">
              <a:buFont typeface="Wingdings" panose="05000000000000000000" pitchFamily="2" charset="2"/>
              <a:buChar char="Ø"/>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Too tight</a:t>
            </a:r>
          </a:p>
          <a:p>
            <a:pPr marL="285750" indent="-285750">
              <a:buFont typeface="Wingdings" panose="05000000000000000000" pitchFamily="2" charset="2"/>
              <a:buChar char="Ø"/>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Too thin</a:t>
            </a:r>
          </a:p>
          <a:p>
            <a:pPr marL="285750" indent="-285750">
              <a:buFont typeface="Wingdings" panose="05000000000000000000" pitchFamily="2" charset="2"/>
              <a:buChar char="Ø"/>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Too low</a:t>
            </a:r>
          </a:p>
          <a:p>
            <a:pPr marL="285750" indent="-285750">
              <a:buFont typeface="Wingdings" panose="05000000000000000000" pitchFamily="2" charset="2"/>
              <a:buChar char="Ø"/>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Too loose</a:t>
            </a:r>
          </a:p>
        </p:txBody>
      </p:sp>
      <p:pic>
        <p:nvPicPr>
          <p:cNvPr id="10" name="Picture 9" descr="A close up of a sign&#10;&#10;Description automatically generated">
            <a:extLst>
              <a:ext uri="{FF2B5EF4-FFF2-40B4-BE49-F238E27FC236}">
                <a16:creationId xmlns:a16="http://schemas.microsoft.com/office/drawing/2014/main" id="{84486782-D769-4C04-8CF8-9AE2E56448FC}"/>
              </a:ext>
            </a:extLst>
          </p:cNvPr>
          <p:cNvPicPr>
            <a:picLocks noChangeAspect="1"/>
          </p:cNvPicPr>
          <p:nvPr/>
        </p:nvPicPr>
        <p:blipFill>
          <a:blip r:embed="rId2"/>
          <a:stretch>
            <a:fillRect/>
          </a:stretch>
        </p:blipFill>
        <p:spPr>
          <a:xfrm>
            <a:off x="8238931" y="3540123"/>
            <a:ext cx="3711284" cy="2794671"/>
          </a:xfrm>
          <a:prstGeom prst="rect">
            <a:avLst/>
          </a:prstGeom>
        </p:spPr>
      </p:pic>
      <p:sp>
        <p:nvSpPr>
          <p:cNvPr id="11" name="Rectangle 10">
            <a:extLst>
              <a:ext uri="{FF2B5EF4-FFF2-40B4-BE49-F238E27FC236}">
                <a16:creationId xmlns:a16="http://schemas.microsoft.com/office/drawing/2014/main" id="{0AAB8EEE-78FF-4D55-8E72-9FCC7B2E1576}"/>
              </a:ext>
            </a:extLst>
          </p:cNvPr>
          <p:cNvSpPr/>
          <p:nvPr/>
        </p:nvSpPr>
        <p:spPr>
          <a:xfrm>
            <a:off x="8154955" y="5477070"/>
            <a:ext cx="3795260" cy="87638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5570451"/>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 calcmode="lin" valueType="num">
                                      <p:cBhvr>
                                        <p:cTn id="4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7">
                                            <p:txEl>
                                              <p:pRg st="0" end="0"/>
                                            </p:txEl>
                                          </p:spTgt>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 calcmode="lin" valueType="num">
                                      <p:cBhvr>
                                        <p:cTn id="48"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50" dur="500"/>
                                        <p:tgtEl>
                                          <p:spTgt spid="7">
                                            <p:txEl>
                                              <p:pRg st="2" end="2"/>
                                            </p:txEl>
                                          </p:spTgt>
                                        </p:tgtEl>
                                      </p:cBhvr>
                                    </p:animEffect>
                                  </p:childTnLst>
                                </p:cTn>
                              </p:par>
                            </p:childTnLst>
                          </p:cTn>
                        </p:par>
                        <p:par>
                          <p:cTn id="51" fill="hold">
                            <p:stCondLst>
                              <p:cond delay="1000"/>
                            </p:stCondLst>
                            <p:childTnLst>
                              <p:par>
                                <p:cTn id="52" presetID="53" presetClass="entr" presetSubtype="16" fill="hold" nodeType="afterEffect">
                                  <p:stCondLst>
                                    <p:cond delay="0"/>
                                  </p:stCondLst>
                                  <p:childTnLst>
                                    <p:set>
                                      <p:cBhvr>
                                        <p:cTn id="53" dur="1" fill="hold">
                                          <p:stCondLst>
                                            <p:cond delay="0"/>
                                          </p:stCondLst>
                                        </p:cTn>
                                        <p:tgtEl>
                                          <p:spTgt spid="7">
                                            <p:txEl>
                                              <p:pRg st="3" end="3"/>
                                            </p:txEl>
                                          </p:spTgt>
                                        </p:tgtEl>
                                        <p:attrNameLst>
                                          <p:attrName>style.visibility</p:attrName>
                                        </p:attrNameLst>
                                      </p:cBhvr>
                                      <p:to>
                                        <p:strVal val="visible"/>
                                      </p:to>
                                    </p:set>
                                    <p:anim calcmode="lin" valueType="num">
                                      <p:cBhvr>
                                        <p:cTn id="5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5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56" dur="500"/>
                                        <p:tgtEl>
                                          <p:spTgt spid="7">
                                            <p:txEl>
                                              <p:pRg st="3" end="3"/>
                                            </p:txEl>
                                          </p:spTgt>
                                        </p:tgtEl>
                                      </p:cBhvr>
                                    </p:animEffect>
                                  </p:childTnLst>
                                </p:cTn>
                              </p:par>
                            </p:childTnLst>
                          </p:cTn>
                        </p:par>
                        <p:par>
                          <p:cTn id="57" fill="hold">
                            <p:stCondLst>
                              <p:cond delay="1500"/>
                            </p:stCondLst>
                            <p:childTnLst>
                              <p:par>
                                <p:cTn id="58" presetID="53" presetClass="entr" presetSubtype="16" fill="hold" nodeType="after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 calcmode="lin" valueType="num">
                                      <p:cBhvr>
                                        <p:cTn id="60"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61"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62" dur="500"/>
                                        <p:tgtEl>
                                          <p:spTgt spid="7">
                                            <p:txEl>
                                              <p:pRg st="4" end="4"/>
                                            </p:txEl>
                                          </p:spTgt>
                                        </p:tgtEl>
                                      </p:cBhvr>
                                    </p:animEffect>
                                  </p:childTnLst>
                                </p:cTn>
                              </p:par>
                            </p:childTnLst>
                          </p:cTn>
                        </p:par>
                        <p:par>
                          <p:cTn id="63" fill="hold">
                            <p:stCondLst>
                              <p:cond delay="2000"/>
                            </p:stCondLst>
                            <p:childTnLst>
                              <p:par>
                                <p:cTn id="64" presetID="53" presetClass="entr" presetSubtype="16" fill="hold" nodeType="afterEffect">
                                  <p:stCondLst>
                                    <p:cond delay="0"/>
                                  </p:stCondLst>
                                  <p:childTnLst>
                                    <p:set>
                                      <p:cBhvr>
                                        <p:cTn id="65" dur="1" fill="hold">
                                          <p:stCondLst>
                                            <p:cond delay="0"/>
                                          </p:stCondLst>
                                        </p:cTn>
                                        <p:tgtEl>
                                          <p:spTgt spid="7">
                                            <p:txEl>
                                              <p:pRg st="5" end="5"/>
                                            </p:txEl>
                                          </p:spTgt>
                                        </p:tgtEl>
                                        <p:attrNameLst>
                                          <p:attrName>style.visibility</p:attrName>
                                        </p:attrNameLst>
                                      </p:cBhvr>
                                      <p:to>
                                        <p:strVal val="visible"/>
                                      </p:to>
                                    </p:set>
                                    <p:anim calcmode="lin" valueType="num">
                                      <p:cBhvr>
                                        <p:cTn id="66"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67"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68" dur="500"/>
                                        <p:tgtEl>
                                          <p:spTgt spid="7">
                                            <p:txEl>
                                              <p:pRg st="5" end="5"/>
                                            </p:txEl>
                                          </p:spTgt>
                                        </p:tgtEl>
                                      </p:cBhvr>
                                    </p:animEffect>
                                  </p:child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anim calcmode="lin" valueType="num">
                                      <p:cBhvr>
                                        <p:cTn id="72"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73"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7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5DD1F-FE5A-4CB0-9E10-5B3EEA35089A}"/>
              </a:ext>
            </a:extLst>
          </p:cNvPr>
          <p:cNvSpPr txBox="1"/>
          <p:nvPr/>
        </p:nvSpPr>
        <p:spPr>
          <a:xfrm>
            <a:off x="0" y="6563325"/>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pic>
        <p:nvPicPr>
          <p:cNvPr id="21" name="Picture 11" descr="swim">
            <a:extLst>
              <a:ext uri="{FF2B5EF4-FFF2-40B4-BE49-F238E27FC236}">
                <a16:creationId xmlns:a16="http://schemas.microsoft.com/office/drawing/2014/main" id="{80AB0BB9-98F0-4EE0-B22D-527252765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121" y="553614"/>
            <a:ext cx="18288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j0318780">
            <a:extLst>
              <a:ext uri="{FF2B5EF4-FFF2-40B4-BE49-F238E27FC236}">
                <a16:creationId xmlns:a16="http://schemas.microsoft.com/office/drawing/2014/main" id="{0E7CFA60-F7FB-4C2C-832F-6B9244EDF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921" y="248814"/>
            <a:ext cx="25146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descr="j0186368">
            <a:extLst>
              <a:ext uri="{FF2B5EF4-FFF2-40B4-BE49-F238E27FC236}">
                <a16:creationId xmlns:a16="http://schemas.microsoft.com/office/drawing/2014/main" id="{0B8F7095-E037-42CB-B7ED-0ABFCE9DD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2921" y="325014"/>
            <a:ext cx="121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4" descr="j0346845">
            <a:extLst>
              <a:ext uri="{FF2B5EF4-FFF2-40B4-BE49-F238E27FC236}">
                <a16:creationId xmlns:a16="http://schemas.microsoft.com/office/drawing/2014/main" id="{2735E112-8FA6-43F0-9CF4-BE5B0A3C70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321" y="401214"/>
            <a:ext cx="12017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j0310172">
            <a:extLst>
              <a:ext uri="{FF2B5EF4-FFF2-40B4-BE49-F238E27FC236}">
                <a16:creationId xmlns:a16="http://schemas.microsoft.com/office/drawing/2014/main" id="{5AD5309E-569D-497B-96C2-3359CCE447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7521" y="4211214"/>
            <a:ext cx="14573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6" descr="j0280860">
            <a:extLst>
              <a:ext uri="{FF2B5EF4-FFF2-40B4-BE49-F238E27FC236}">
                <a16:creationId xmlns:a16="http://schemas.microsoft.com/office/drawing/2014/main" id="{E7E155D8-961D-49B1-B696-CCF4C554DB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0434" y="248814"/>
            <a:ext cx="11763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8" descr="j0285644">
            <a:extLst>
              <a:ext uri="{FF2B5EF4-FFF2-40B4-BE49-F238E27FC236}">
                <a16:creationId xmlns:a16="http://schemas.microsoft.com/office/drawing/2014/main" id="{D0F97ED4-51E0-488F-BD08-48329860B3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0121" y="4287414"/>
            <a:ext cx="19240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20">
            <a:extLst>
              <a:ext uri="{FF2B5EF4-FFF2-40B4-BE49-F238E27FC236}">
                <a16:creationId xmlns:a16="http://schemas.microsoft.com/office/drawing/2014/main" id="{C08F7016-936D-424F-B6D7-85490A7320A5}"/>
              </a:ext>
            </a:extLst>
          </p:cNvPr>
          <p:cNvSpPr txBox="1">
            <a:spLocks noChangeArrowheads="1"/>
          </p:cNvSpPr>
          <p:nvPr/>
        </p:nvSpPr>
        <p:spPr bwMode="auto">
          <a:xfrm>
            <a:off x="783770" y="2793577"/>
            <a:ext cx="8994711" cy="584775"/>
          </a:xfrm>
          <a:prstGeom prst="rect">
            <a:avLst/>
          </a:prstGeom>
          <a:noFill/>
          <a:ln w="9525">
            <a:noFill/>
            <a:miter lim="800000"/>
            <a:headEnd/>
            <a:tailEnd/>
          </a:ln>
          <a:effectLst/>
        </p:spPr>
        <p:txBody>
          <a:bodyPr wrap="square">
            <a:spAutoFit/>
          </a:bodyPr>
          <a:lstStyle/>
          <a:p>
            <a:pPr algn="ctr">
              <a:defRPr/>
            </a:pPr>
            <a:r>
              <a:rPr lang="en-US" sz="3200" b="1" dirty="0">
                <a:solidFill>
                  <a:srgbClr val="FFFF00"/>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cs typeface="Arial" charset="0"/>
              </a:rPr>
              <a:t>Does Modesty Apply When We Participate?</a:t>
            </a:r>
          </a:p>
        </p:txBody>
      </p:sp>
      <p:pic>
        <p:nvPicPr>
          <p:cNvPr id="29" name="Picture 22" descr="j0090205">
            <a:extLst>
              <a:ext uri="{FF2B5EF4-FFF2-40B4-BE49-F238E27FC236}">
                <a16:creationId xmlns:a16="http://schemas.microsoft.com/office/drawing/2014/main" id="{F69F7546-5487-4E94-9298-F9EFDAA946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1921" y="4516014"/>
            <a:ext cx="1595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3" descr="j0239603">
            <a:extLst>
              <a:ext uri="{FF2B5EF4-FFF2-40B4-BE49-F238E27FC236}">
                <a16:creationId xmlns:a16="http://schemas.microsoft.com/office/drawing/2014/main" id="{47F42CC6-761B-41D0-9817-3295CE308D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2121" y="4516014"/>
            <a:ext cx="18288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WordArt 26">
            <a:extLst>
              <a:ext uri="{FF2B5EF4-FFF2-40B4-BE49-F238E27FC236}">
                <a16:creationId xmlns:a16="http://schemas.microsoft.com/office/drawing/2014/main" id="{EF6F24AA-57BA-44BF-8560-861B0420D37D}"/>
              </a:ext>
            </a:extLst>
          </p:cNvPr>
          <p:cNvSpPr>
            <a:spLocks noChangeArrowheads="1" noChangeShapeType="1" noTextEdit="1"/>
          </p:cNvSpPr>
          <p:nvPr/>
        </p:nvSpPr>
        <p:spPr bwMode="auto">
          <a:xfrm>
            <a:off x="4519121" y="2077614"/>
            <a:ext cx="1619250" cy="6477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panose="020B0A04020102020204" pitchFamily="34" charset="0"/>
              </a:rPr>
              <a:t>Sports</a:t>
            </a:r>
          </a:p>
        </p:txBody>
      </p:sp>
      <p:sp>
        <p:nvSpPr>
          <p:cNvPr id="32" name="WordArt 27">
            <a:extLst>
              <a:ext uri="{FF2B5EF4-FFF2-40B4-BE49-F238E27FC236}">
                <a16:creationId xmlns:a16="http://schemas.microsoft.com/office/drawing/2014/main" id="{9687DBA3-88B4-4B4B-9743-39A293E2430C}"/>
              </a:ext>
            </a:extLst>
          </p:cNvPr>
          <p:cNvSpPr>
            <a:spLocks noChangeArrowheads="1" noChangeShapeType="1" noTextEdit="1"/>
          </p:cNvSpPr>
          <p:nvPr/>
        </p:nvSpPr>
        <p:spPr bwMode="auto">
          <a:xfrm>
            <a:off x="2080721" y="3563514"/>
            <a:ext cx="2209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Weddings</a:t>
            </a:r>
          </a:p>
        </p:txBody>
      </p:sp>
      <p:sp>
        <p:nvSpPr>
          <p:cNvPr id="33" name="WordArt 28">
            <a:extLst>
              <a:ext uri="{FF2B5EF4-FFF2-40B4-BE49-F238E27FC236}">
                <a16:creationId xmlns:a16="http://schemas.microsoft.com/office/drawing/2014/main" id="{62996A39-298F-4BBE-9F04-7931FE658D96}"/>
              </a:ext>
            </a:extLst>
          </p:cNvPr>
          <p:cNvSpPr>
            <a:spLocks noChangeArrowheads="1" noChangeShapeType="1" noTextEdit="1"/>
          </p:cNvSpPr>
          <p:nvPr/>
        </p:nvSpPr>
        <p:spPr bwMode="auto">
          <a:xfrm>
            <a:off x="6195521" y="3601614"/>
            <a:ext cx="2209800" cy="571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Yard Work</a:t>
            </a:r>
          </a:p>
        </p:txBody>
      </p:sp>
      <p:sp>
        <p:nvSpPr>
          <p:cNvPr id="34" name="Rectangle 30">
            <a:extLst>
              <a:ext uri="{FF2B5EF4-FFF2-40B4-BE49-F238E27FC236}">
                <a16:creationId xmlns:a16="http://schemas.microsoft.com/office/drawing/2014/main" id="{78134911-6E49-468A-81B5-48E87C62F5CB}"/>
              </a:ext>
            </a:extLst>
          </p:cNvPr>
          <p:cNvSpPr>
            <a:spLocks noChangeArrowheads="1"/>
          </p:cNvSpPr>
          <p:nvPr/>
        </p:nvSpPr>
        <p:spPr bwMode="auto">
          <a:xfrm>
            <a:off x="1013921" y="3449214"/>
            <a:ext cx="4191000" cy="3048000"/>
          </a:xfrm>
          <a:prstGeom prst="rect">
            <a:avLst/>
          </a:prstGeom>
          <a:solidFill>
            <a:schemeClr val="bg1"/>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 name="Rectangle 31">
            <a:extLst>
              <a:ext uri="{FF2B5EF4-FFF2-40B4-BE49-F238E27FC236}">
                <a16:creationId xmlns:a16="http://schemas.microsoft.com/office/drawing/2014/main" id="{994AFBB6-8852-4BD6-8315-3F16B21355CD}"/>
              </a:ext>
            </a:extLst>
          </p:cNvPr>
          <p:cNvSpPr>
            <a:spLocks noChangeArrowheads="1"/>
          </p:cNvSpPr>
          <p:nvPr/>
        </p:nvSpPr>
        <p:spPr bwMode="auto">
          <a:xfrm>
            <a:off x="5204921" y="3449214"/>
            <a:ext cx="4343400" cy="3048000"/>
          </a:xfrm>
          <a:prstGeom prst="rect">
            <a:avLst/>
          </a:prstGeom>
          <a:solidFill>
            <a:schemeClr val="bg1"/>
          </a:solidFill>
          <a:ln w="9525">
            <a:no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 name="Rectangle 29">
            <a:extLst>
              <a:ext uri="{FF2B5EF4-FFF2-40B4-BE49-F238E27FC236}">
                <a16:creationId xmlns:a16="http://schemas.microsoft.com/office/drawing/2014/main" id="{DEA6F720-9C9C-4FBF-AA3A-8E99BAEF799E}"/>
              </a:ext>
            </a:extLst>
          </p:cNvPr>
          <p:cNvSpPr>
            <a:spLocks noChangeArrowheads="1"/>
          </p:cNvSpPr>
          <p:nvPr/>
        </p:nvSpPr>
        <p:spPr bwMode="auto">
          <a:xfrm>
            <a:off x="1013923" y="248814"/>
            <a:ext cx="8534400" cy="2514600"/>
          </a:xfrm>
          <a:prstGeom prst="rect">
            <a:avLst/>
          </a:prstGeom>
          <a:solidFill>
            <a:schemeClr val="bg1"/>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Tree>
    <p:extLst>
      <p:ext uri="{BB962C8B-B14F-4D97-AF65-F5344CB8AC3E}">
        <p14:creationId xmlns:p14="http://schemas.microsoft.com/office/powerpoint/2010/main" val="159366055"/>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6"/>
                                        </p:tgtEl>
                                      </p:cBhvr>
                                    </p:animEffect>
                                    <p:set>
                                      <p:cBhvr>
                                        <p:cTn id="7" dur="1" fill="hold">
                                          <p:stCondLst>
                                            <p:cond delay="1999"/>
                                          </p:stCondLst>
                                        </p:cTn>
                                        <p:tgtEl>
                                          <p:spTgt spid="3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34"/>
                                        </p:tgtEl>
                                      </p:cBhvr>
                                    </p:animEffect>
                                    <p:set>
                                      <p:cBhvr>
                                        <p:cTn id="12" dur="1" fill="hold">
                                          <p:stCondLst>
                                            <p:cond delay="19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35"/>
                                        </p:tgtEl>
                                      </p:cBhvr>
                                    </p:animEffect>
                                    <p:set>
                                      <p:cBhvr>
                                        <p:cTn id="17"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55D89-AC2A-4650-ABF4-4D4B1C6D2E9D}"/>
              </a:ext>
            </a:extLst>
          </p:cNvPr>
          <p:cNvSpPr>
            <a:spLocks noGrp="1"/>
          </p:cNvSpPr>
          <p:nvPr>
            <p:ph idx="1"/>
          </p:nvPr>
        </p:nvSpPr>
        <p:spPr>
          <a:xfrm>
            <a:off x="241785" y="2150254"/>
            <a:ext cx="10786999" cy="4315862"/>
          </a:xfrm>
        </p:spPr>
        <p:txBody>
          <a:bodyPr>
            <a:normAutofit lnSpcReduction="10000"/>
          </a:bodyPr>
          <a:lstStyle/>
          <a:p>
            <a:pPr>
              <a:lnSpc>
                <a:spcPct val="11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Must consider two things:</a:t>
            </a:r>
          </a:p>
          <a:p>
            <a:pPr lvl="1">
              <a:lnSpc>
                <a:spcPct val="11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The Bible sets the guidelines</a:t>
            </a:r>
            <a:b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b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about our dress</a:t>
            </a:r>
          </a:p>
          <a:p>
            <a:pPr lvl="2">
              <a:lnSpc>
                <a:spcPct val="110000"/>
              </a:lnSpc>
            </a:pPr>
            <a:r>
              <a:rPr lang="en-US" sz="30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A violation of God’s guidelines is sin</a:t>
            </a:r>
          </a:p>
          <a:p>
            <a:pPr lvl="1">
              <a:lnSpc>
                <a:spcPct val="11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We must want to dress in harmony</a:t>
            </a:r>
            <a:b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b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with the Bible</a:t>
            </a:r>
          </a:p>
          <a:p>
            <a:pPr lvl="2">
              <a:lnSpc>
                <a:spcPct val="110000"/>
              </a:lnSpc>
            </a:pPr>
            <a:r>
              <a:rPr lang="en-US" sz="30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James 1:21-22</a:t>
            </a:r>
          </a:p>
          <a:p>
            <a:pPr lvl="2">
              <a:lnSpc>
                <a:spcPct val="110000"/>
              </a:lnSpc>
            </a:pPr>
            <a:r>
              <a:rPr lang="en-US" sz="30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John 12:48</a:t>
            </a:r>
          </a:p>
        </p:txBody>
      </p:sp>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680321" y="753228"/>
            <a:ext cx="9613861" cy="1080938"/>
          </a:xfrm>
        </p:spPr>
        <p:txBody>
          <a:bodyPr>
            <a:normAutofit/>
          </a:bodyPr>
          <a:lstStyle/>
          <a:p>
            <a:pPr algn="r"/>
            <a:r>
              <a:rPr lang="en-US" sz="5400" b="1" dirty="0">
                <a:latin typeface="Inter" panose="020B0502030000000004" pitchFamily="34" charset="0"/>
                <a:ea typeface="Inter" panose="020B0502030000000004" pitchFamily="34" charset="0"/>
              </a:rPr>
              <a:t>Immodesty</a:t>
            </a:r>
          </a:p>
        </p:txBody>
      </p:sp>
      <p:pic>
        <p:nvPicPr>
          <p:cNvPr id="6" name="Picture 5" descr="200215799-001.jpg">
            <a:extLst>
              <a:ext uri="{FF2B5EF4-FFF2-40B4-BE49-F238E27FC236}">
                <a16:creationId xmlns:a16="http://schemas.microsoft.com/office/drawing/2014/main" id="{40246C2B-B534-4C38-A78A-CA32A4CDEBE7}"/>
              </a:ext>
            </a:extLst>
          </p:cNvPr>
          <p:cNvPicPr>
            <a:picLocks noChangeAspect="1"/>
          </p:cNvPicPr>
          <p:nvPr/>
        </p:nvPicPr>
        <p:blipFill>
          <a:blip r:embed="rId2" cstate="print"/>
          <a:stretch>
            <a:fillRect/>
          </a:stretch>
        </p:blipFill>
        <p:spPr>
          <a:xfrm>
            <a:off x="8108302" y="2150254"/>
            <a:ext cx="4010608" cy="4315862"/>
          </a:xfrm>
          <a:prstGeom prst="rect">
            <a:avLst/>
          </a:prstGeom>
          <a:ln>
            <a:noFill/>
          </a:ln>
          <a:effectLst>
            <a:softEdge rad="112500"/>
          </a:effectLst>
        </p:spPr>
      </p:pic>
    </p:spTree>
    <p:extLst>
      <p:ext uri="{BB962C8B-B14F-4D97-AF65-F5344CB8AC3E}">
        <p14:creationId xmlns:p14="http://schemas.microsoft.com/office/powerpoint/2010/main" val="224594464"/>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3">
                                            <p:txEl>
                                              <p:pRg st="4" end="4"/>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158621" y="753228"/>
            <a:ext cx="10135562" cy="1080938"/>
          </a:xfrm>
        </p:spPr>
        <p:txBody>
          <a:bodyPr>
            <a:normAutofit/>
          </a:bodyPr>
          <a:lstStyle/>
          <a:p>
            <a:pPr algn="r"/>
            <a:r>
              <a:rPr lang="en-US" sz="4900" b="1" dirty="0">
                <a:latin typeface="Inter" panose="020B0502030000000004" pitchFamily="34" charset="0"/>
                <a:ea typeface="Inter" panose="020B0502030000000004" pitchFamily="34" charset="0"/>
              </a:rPr>
              <a:t>Modesty versus Immodesty</a:t>
            </a:r>
          </a:p>
        </p:txBody>
      </p:sp>
      <p:sp>
        <p:nvSpPr>
          <p:cNvPr id="9" name="TextBox 8">
            <a:extLst>
              <a:ext uri="{FF2B5EF4-FFF2-40B4-BE49-F238E27FC236}">
                <a16:creationId xmlns:a16="http://schemas.microsoft.com/office/drawing/2014/main" id="{85FF8A78-4D9D-40F0-9894-AA01FEF1B954}"/>
              </a:ext>
            </a:extLst>
          </p:cNvPr>
          <p:cNvSpPr txBox="1"/>
          <p:nvPr/>
        </p:nvSpPr>
        <p:spPr>
          <a:xfrm>
            <a:off x="401215" y="2369976"/>
            <a:ext cx="5004319" cy="2862322"/>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MODEST</a:t>
            </a:r>
          </a:p>
          <a:p>
            <a:pPr algn="ctr"/>
            <a:r>
              <a:rPr lang="en-US" sz="36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Shame</a:t>
            </a:r>
          </a:p>
          <a:p>
            <a:pPr algn="ctr"/>
            <a:r>
              <a:rPr lang="en-US" sz="36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Good judgment</a:t>
            </a:r>
          </a:p>
          <a:p>
            <a:pPr algn="ctr"/>
            <a:r>
              <a:rPr lang="en-US" sz="36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Godliness</a:t>
            </a:r>
          </a:p>
          <a:p>
            <a:pPr algn="ctr"/>
            <a:r>
              <a:rPr lang="en-US" sz="36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Careful toward others</a:t>
            </a:r>
          </a:p>
        </p:txBody>
      </p:sp>
      <p:sp>
        <p:nvSpPr>
          <p:cNvPr id="10" name="TextBox 9">
            <a:extLst>
              <a:ext uri="{FF2B5EF4-FFF2-40B4-BE49-F238E27FC236}">
                <a16:creationId xmlns:a16="http://schemas.microsoft.com/office/drawing/2014/main" id="{96FCDA6A-EE35-4581-AD7D-F1F86257727F}"/>
              </a:ext>
            </a:extLst>
          </p:cNvPr>
          <p:cNvSpPr txBox="1"/>
          <p:nvPr/>
        </p:nvSpPr>
        <p:spPr>
          <a:xfrm>
            <a:off x="5405534" y="2373083"/>
            <a:ext cx="5004319" cy="2862322"/>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IMMODEST</a:t>
            </a:r>
          </a:p>
          <a:p>
            <a:pPr algn="ctr"/>
            <a:r>
              <a:rPr lang="en-US" sz="36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No shame</a:t>
            </a:r>
          </a:p>
          <a:p>
            <a:pPr algn="ctr"/>
            <a:r>
              <a:rPr lang="en-US" sz="36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Poor judgment</a:t>
            </a:r>
          </a:p>
          <a:p>
            <a:pPr algn="ctr"/>
            <a:r>
              <a:rPr lang="en-US" sz="36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Don’t fear God</a:t>
            </a:r>
          </a:p>
          <a:p>
            <a:pPr algn="ctr"/>
            <a:r>
              <a:rPr lang="en-US" sz="36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May cause lust</a:t>
            </a:r>
          </a:p>
        </p:txBody>
      </p:sp>
      <p:pic>
        <p:nvPicPr>
          <p:cNvPr id="12" name="Picture 11" descr="A picture containing game&#10;&#10;Description automatically generated">
            <a:extLst>
              <a:ext uri="{FF2B5EF4-FFF2-40B4-BE49-F238E27FC236}">
                <a16:creationId xmlns:a16="http://schemas.microsoft.com/office/drawing/2014/main" id="{0C08F8C4-8136-43AD-885E-DC089A0A0D35}"/>
              </a:ext>
            </a:extLst>
          </p:cNvPr>
          <p:cNvPicPr>
            <a:picLocks noChangeAspect="1"/>
          </p:cNvPicPr>
          <p:nvPr/>
        </p:nvPicPr>
        <p:blipFill>
          <a:blip r:embed="rId2"/>
          <a:stretch>
            <a:fillRect/>
          </a:stretch>
        </p:blipFill>
        <p:spPr>
          <a:xfrm>
            <a:off x="9927211" y="2168017"/>
            <a:ext cx="2078736" cy="4223451"/>
          </a:xfrm>
          <a:prstGeom prst="rect">
            <a:avLst/>
          </a:prstGeom>
          <a:ln>
            <a:noFill/>
          </a:ln>
          <a:effectLst>
            <a:softEdge rad="112500"/>
          </a:effectLst>
        </p:spPr>
      </p:pic>
    </p:spTree>
    <p:extLst>
      <p:ext uri="{BB962C8B-B14F-4D97-AF65-F5344CB8AC3E}">
        <p14:creationId xmlns:p14="http://schemas.microsoft.com/office/powerpoint/2010/main" val="3017995026"/>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p:cTn id="1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0">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p:cTn id="22"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10">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p:cTn id="27"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242597" y="753228"/>
            <a:ext cx="10028132" cy="1080938"/>
          </a:xfrm>
        </p:spPr>
        <p:txBody>
          <a:bodyPr>
            <a:normAutofit/>
          </a:bodyPr>
          <a:lstStyle/>
          <a:p>
            <a:pPr algn="r"/>
            <a:r>
              <a:rPr lang="en-US" sz="4900" b="1" dirty="0">
                <a:latin typeface="Inter" panose="020B0502030000000004" pitchFamily="34" charset="0"/>
                <a:ea typeface="Inter" panose="020B0502030000000004" pitchFamily="34" charset="0"/>
              </a:rPr>
              <a:t>Things Considered Immodest</a:t>
            </a:r>
            <a:endParaRPr lang="en-US" sz="4900" dirty="0">
              <a:latin typeface="Inter" panose="020B0502030000000004" pitchFamily="34" charset="0"/>
              <a:ea typeface="Inter" panose="020B0502030000000004" pitchFamily="34" charset="0"/>
            </a:endParaRPr>
          </a:p>
        </p:txBody>
      </p:sp>
      <p:sp>
        <p:nvSpPr>
          <p:cNvPr id="6" name="TextBox 5">
            <a:extLst>
              <a:ext uri="{FF2B5EF4-FFF2-40B4-BE49-F238E27FC236}">
                <a16:creationId xmlns:a16="http://schemas.microsoft.com/office/drawing/2014/main" id="{D4642D40-839E-4FD2-8497-71EF2904455D}"/>
              </a:ext>
            </a:extLst>
          </p:cNvPr>
          <p:cNvSpPr txBox="1"/>
          <p:nvPr/>
        </p:nvSpPr>
        <p:spPr>
          <a:xfrm>
            <a:off x="541175" y="2230016"/>
            <a:ext cx="5822297" cy="3539430"/>
          </a:xfrm>
          <a:prstGeom prst="rect">
            <a:avLst/>
          </a:prstGeom>
          <a:noFill/>
        </p:spPr>
        <p:txBody>
          <a:bodyPr wrap="square" rtlCol="0">
            <a:spAutoFit/>
          </a:bodyPr>
          <a:lstStyle/>
          <a:p>
            <a:pPr marL="285750" indent="-285750">
              <a:buFont typeface="Wingdings" panose="05000000000000000000" pitchFamily="2" charset="2"/>
              <a:buChar char="q"/>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Swimsuits</a:t>
            </a:r>
          </a:p>
          <a:p>
            <a:pPr marL="285750" indent="-285750">
              <a:buFont typeface="Wingdings" panose="05000000000000000000" pitchFamily="2" charset="2"/>
              <a:buChar char="q"/>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Cheerleading outfits</a:t>
            </a:r>
          </a:p>
          <a:p>
            <a:pPr marL="285750" indent="-285750">
              <a:buFont typeface="Wingdings" panose="05000000000000000000" pitchFamily="2" charset="2"/>
              <a:buChar char="q"/>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Short dresses</a:t>
            </a:r>
          </a:p>
          <a:p>
            <a:pPr marL="285750" indent="-285750">
              <a:buFont typeface="Wingdings" panose="05000000000000000000" pitchFamily="2" charset="2"/>
              <a:buChar char="q"/>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Split dresses</a:t>
            </a:r>
          </a:p>
          <a:p>
            <a:pPr marL="285750" indent="-285750">
              <a:buFont typeface="Wingdings" panose="05000000000000000000" pitchFamily="2" charset="2"/>
              <a:buChar char="q"/>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Tight/formfitting</a:t>
            </a:r>
          </a:p>
          <a:p>
            <a:pPr marL="285750" indent="-285750">
              <a:buFont typeface="Wingdings" panose="05000000000000000000" pitchFamily="2" charset="2"/>
              <a:buChar char="q"/>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Sun dresses</a:t>
            </a:r>
          </a:p>
          <a:p>
            <a:pPr marL="285750" indent="-285750">
              <a:buFont typeface="Wingdings" panose="05000000000000000000" pitchFamily="2" charset="2"/>
              <a:buChar char="q"/>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Low-cut blouses</a:t>
            </a:r>
          </a:p>
        </p:txBody>
      </p:sp>
      <p:sp>
        <p:nvSpPr>
          <p:cNvPr id="7" name="TextBox 6">
            <a:extLst>
              <a:ext uri="{FF2B5EF4-FFF2-40B4-BE49-F238E27FC236}">
                <a16:creationId xmlns:a16="http://schemas.microsoft.com/office/drawing/2014/main" id="{675ECC87-55C6-44C3-A72A-357DB125E7AD}"/>
              </a:ext>
            </a:extLst>
          </p:cNvPr>
          <p:cNvSpPr txBox="1"/>
          <p:nvPr/>
        </p:nvSpPr>
        <p:spPr>
          <a:xfrm>
            <a:off x="6550090" y="2233120"/>
            <a:ext cx="5629476" cy="3539430"/>
          </a:xfrm>
          <a:prstGeom prst="rect">
            <a:avLst/>
          </a:prstGeom>
          <a:noFill/>
        </p:spPr>
        <p:txBody>
          <a:bodyPr wrap="square" rtlCol="0">
            <a:spAutoFit/>
          </a:bodyPr>
          <a:lstStyle/>
          <a:p>
            <a:pPr marL="285750" indent="-285750">
              <a:buFont typeface="Wingdings" panose="05000000000000000000" pitchFamily="2" charset="2"/>
              <a:buChar char="q"/>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Low-cut dresses</a:t>
            </a:r>
          </a:p>
          <a:p>
            <a:pPr marL="285750" indent="-285750">
              <a:buFont typeface="Wingdings" panose="05000000000000000000" pitchFamily="2" charset="2"/>
              <a:buChar char="q"/>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Shorts (revealing thigh)</a:t>
            </a:r>
          </a:p>
          <a:p>
            <a:pPr marL="285750" indent="-285750">
              <a:buFont typeface="Wingdings" panose="05000000000000000000" pitchFamily="2" charset="2"/>
              <a:buChar char="q"/>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Jogging shorts</a:t>
            </a:r>
          </a:p>
          <a:p>
            <a:pPr marL="285750" indent="-285750">
              <a:buFont typeface="Wingdings" panose="05000000000000000000" pitchFamily="2" charset="2"/>
              <a:buChar char="q"/>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Strapless dresses</a:t>
            </a:r>
          </a:p>
          <a:p>
            <a:pPr marL="285750" indent="-285750">
              <a:buFont typeface="Wingdings" panose="05000000000000000000" pitchFamily="2" charset="2"/>
              <a:buChar char="q"/>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Swimming trunks</a:t>
            </a:r>
          </a:p>
          <a:p>
            <a:pPr marL="285750" indent="-285750">
              <a:buFont typeface="Wingdings" panose="05000000000000000000" pitchFamily="2" charset="2"/>
              <a:buChar char="q"/>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See-through styles</a:t>
            </a:r>
          </a:p>
          <a:p>
            <a:pPr marL="285750" indent="-285750">
              <a:buFont typeface="Wingdings" panose="05000000000000000000" pitchFamily="2" charset="2"/>
              <a:buChar char="q"/>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Majorette uniforms</a:t>
            </a:r>
          </a:p>
        </p:txBody>
      </p:sp>
    </p:spTree>
    <p:extLst>
      <p:ext uri="{BB962C8B-B14F-4D97-AF65-F5344CB8AC3E}">
        <p14:creationId xmlns:p14="http://schemas.microsoft.com/office/powerpoint/2010/main" val="4242873148"/>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158621" y="753228"/>
            <a:ext cx="10135562" cy="1080938"/>
          </a:xfrm>
        </p:spPr>
        <p:txBody>
          <a:bodyPr>
            <a:normAutofit/>
          </a:bodyPr>
          <a:lstStyle/>
          <a:p>
            <a:pPr algn="r"/>
            <a:r>
              <a:rPr lang="en-US" sz="4900" b="1" dirty="0">
                <a:latin typeface="Inter" panose="020B0502030000000004" pitchFamily="34" charset="0"/>
                <a:ea typeface="Inter" panose="020B0502030000000004" pitchFamily="34" charset="0"/>
              </a:rPr>
              <a:t>State Prison Bans Shorts</a:t>
            </a:r>
          </a:p>
        </p:txBody>
      </p:sp>
      <p:sp>
        <p:nvSpPr>
          <p:cNvPr id="2" name="Rectangle 1">
            <a:extLst>
              <a:ext uri="{FF2B5EF4-FFF2-40B4-BE49-F238E27FC236}">
                <a16:creationId xmlns:a16="http://schemas.microsoft.com/office/drawing/2014/main" id="{70CA1058-E394-4670-ADBC-2842C9C143B8}"/>
              </a:ext>
            </a:extLst>
          </p:cNvPr>
          <p:cNvSpPr/>
          <p:nvPr/>
        </p:nvSpPr>
        <p:spPr>
          <a:xfrm>
            <a:off x="158621" y="2551837"/>
            <a:ext cx="10273003" cy="3416320"/>
          </a:xfrm>
          <a:prstGeom prst="rect">
            <a:avLst/>
          </a:prstGeom>
        </p:spPr>
        <p:txBody>
          <a:bodyPr wrap="square">
            <a:spAutoFit/>
          </a:bodyPr>
          <a:lstStyle/>
          <a:p>
            <a:pPr algn="ctr"/>
            <a:r>
              <a:rPr lang="en-US" altLang="en-US" sz="36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From the Brushy Mountain State Penitentiary </a:t>
            </a:r>
            <a:r>
              <a:rPr lang="en-US" altLang="en-US" sz="3600" b="1" dirty="0">
                <a:solidFill>
                  <a:srgbClr val="FFFF00"/>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Visitation Handbook:</a:t>
            </a:r>
          </a:p>
          <a:p>
            <a:pPr algn="ctr"/>
            <a:r>
              <a:rPr lang="en-US" altLang="en-US" sz="36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“All visitors shall dress in an appropriate manner...halter tops, tank tops, sun dresses, shorts and other revealing attire shall not be acceptable on persons age 10 or above.”</a:t>
            </a:r>
          </a:p>
        </p:txBody>
      </p:sp>
    </p:spTree>
    <p:extLst>
      <p:ext uri="{BB962C8B-B14F-4D97-AF65-F5344CB8AC3E}">
        <p14:creationId xmlns:p14="http://schemas.microsoft.com/office/powerpoint/2010/main" val="3123386612"/>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55D89-AC2A-4650-ABF4-4D4B1C6D2E9D}"/>
              </a:ext>
            </a:extLst>
          </p:cNvPr>
          <p:cNvSpPr>
            <a:spLocks noGrp="1"/>
          </p:cNvSpPr>
          <p:nvPr>
            <p:ph idx="1"/>
          </p:nvPr>
        </p:nvSpPr>
        <p:spPr>
          <a:xfrm>
            <a:off x="241785" y="2150255"/>
            <a:ext cx="11533448" cy="4259876"/>
          </a:xfrm>
        </p:spPr>
        <p:txBody>
          <a:bodyPr>
            <a:normAutofit/>
          </a:bodyPr>
          <a:lstStyle/>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Immodesty applies to both men and women</a:t>
            </a:r>
            <a:endParaRPr lang="en-US" sz="3400" dirty="0">
              <a:effectLst>
                <a:outerShdw blurRad="38100" dist="38100" dir="2700000" algn="tl">
                  <a:srgbClr val="000000">
                    <a:alpha val="43137"/>
                  </a:srgbClr>
                </a:outerShdw>
              </a:effectLst>
              <a:latin typeface="Inter" panose="020B0502030000000004" pitchFamily="34" charset="0"/>
              <a:ea typeface="Inter" panose="020B0502030000000004" pitchFamily="34" charset="0"/>
            </a:endParaRP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Genesis 3:21</a:t>
            </a:r>
          </a:p>
          <a:p>
            <a:pPr>
              <a:lnSpc>
                <a:spcPct val="100000"/>
              </a:lnSpc>
            </a:pPr>
            <a:r>
              <a:rPr lang="en-US" sz="3400" b="1" dirty="0">
                <a:solidFill>
                  <a:schemeClr val="tx1">
                    <a:lumMod val="95000"/>
                  </a:schemeClr>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Immodesty applies when we stand, sit, bend, or lean</a:t>
            </a:r>
          </a:p>
          <a:p>
            <a:pPr>
              <a:lnSpc>
                <a:spcPct val="100000"/>
              </a:lnSpc>
            </a:pPr>
            <a:r>
              <a:rPr lang="en-US" sz="3400" b="1" dirty="0">
                <a:solidFill>
                  <a:schemeClr val="tx1">
                    <a:lumMod val="95000"/>
                  </a:schemeClr>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Immodesty applies to more than length of clothing</a:t>
            </a:r>
          </a:p>
          <a:p>
            <a:pPr lvl="1">
              <a:lnSpc>
                <a:spcPct val="100000"/>
              </a:lnSpc>
            </a:pPr>
            <a:r>
              <a:rPr lang="en-US" sz="2800" b="1"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Tight</a:t>
            </a:r>
          </a:p>
          <a:p>
            <a:pPr lvl="1">
              <a:lnSpc>
                <a:spcPct val="100000"/>
              </a:lnSpc>
            </a:pPr>
            <a:r>
              <a:rPr lang="en-US" sz="2800" b="1"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Form fitting</a:t>
            </a:r>
          </a:p>
          <a:p>
            <a:pPr lvl="1">
              <a:lnSpc>
                <a:spcPct val="100000"/>
              </a:lnSpc>
            </a:pPr>
            <a:r>
              <a:rPr lang="en-US" sz="2800" b="1"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See through</a:t>
            </a:r>
            <a:endParaRPr 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endParaRPr>
          </a:p>
        </p:txBody>
      </p:sp>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158621" y="753228"/>
            <a:ext cx="10135562" cy="1080938"/>
          </a:xfrm>
        </p:spPr>
        <p:txBody>
          <a:bodyPr>
            <a:normAutofit/>
          </a:bodyPr>
          <a:lstStyle/>
          <a:p>
            <a:pPr algn="r"/>
            <a:r>
              <a:rPr lang="en-US" sz="4900" b="1" dirty="0">
                <a:latin typeface="Inter" panose="020B0502030000000004" pitchFamily="34" charset="0"/>
                <a:ea typeface="Inter" panose="020B0502030000000004" pitchFamily="34" charset="0"/>
              </a:rPr>
              <a:t>Conclusion</a:t>
            </a:r>
          </a:p>
        </p:txBody>
      </p:sp>
    </p:spTree>
    <p:extLst>
      <p:ext uri="{BB962C8B-B14F-4D97-AF65-F5344CB8AC3E}">
        <p14:creationId xmlns:p14="http://schemas.microsoft.com/office/powerpoint/2010/main" val="839704430"/>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
                                            <p:txEl>
                                              <p:pRg st="4" end="4"/>
                                            </p:txEl>
                                          </p:spTgt>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55D89-AC2A-4650-ABF4-4D4B1C6D2E9D}"/>
              </a:ext>
            </a:extLst>
          </p:cNvPr>
          <p:cNvSpPr>
            <a:spLocks noGrp="1"/>
          </p:cNvSpPr>
          <p:nvPr>
            <p:ph idx="1"/>
          </p:nvPr>
        </p:nvSpPr>
        <p:spPr>
          <a:xfrm>
            <a:off x="241785" y="2150255"/>
            <a:ext cx="10786999" cy="4259876"/>
          </a:xfrm>
        </p:spPr>
        <p:txBody>
          <a:bodyPr>
            <a:normAutofit/>
          </a:bodyPr>
          <a:lstStyle/>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Ignorant and untaught</a:t>
            </a:r>
          </a:p>
          <a:p>
            <a:pPr>
              <a:lnSpc>
                <a:spcPct val="100000"/>
              </a:lnSpc>
            </a:pPr>
            <a:r>
              <a:rPr lang="en-US" sz="3400" b="1" dirty="0">
                <a:solidFill>
                  <a:schemeClr val="tx1">
                    <a:lumMod val="95000"/>
                  </a:schemeClr>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Want to “fit in” with their friends</a:t>
            </a:r>
          </a:p>
          <a:p>
            <a:pPr>
              <a:lnSpc>
                <a:spcPct val="100000"/>
              </a:lnSpc>
            </a:pPr>
            <a:r>
              <a:rPr lang="en-US" sz="3400" b="1" dirty="0">
                <a:solidFill>
                  <a:schemeClr val="tx1">
                    <a:lumMod val="95000"/>
                  </a:schemeClr>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Want to be “bold” and turn heads</a:t>
            </a:r>
          </a:p>
          <a:p>
            <a:pPr>
              <a:lnSpc>
                <a:spcPct val="100000"/>
              </a:lnSpc>
            </a:pPr>
            <a:r>
              <a:rPr lang="en-US" sz="3400" b="1" dirty="0">
                <a:solidFill>
                  <a:schemeClr val="tx1">
                    <a:lumMod val="95000"/>
                  </a:schemeClr>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Careless</a:t>
            </a:r>
          </a:p>
          <a:p>
            <a:pPr>
              <a:lnSpc>
                <a:spcPct val="100000"/>
              </a:lnSpc>
            </a:pPr>
            <a:r>
              <a:rPr lang="en-US" sz="3400" b="1" dirty="0">
                <a:solidFill>
                  <a:schemeClr val="tx1">
                    <a:lumMod val="95000"/>
                  </a:schemeClr>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Don’t realize how they really look</a:t>
            </a:r>
            <a:endParaRPr lang="en-US" sz="3200" dirty="0">
              <a:solidFill>
                <a:schemeClr val="tx1">
                  <a:lumMod val="95000"/>
                </a:schemeClr>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endParaRPr>
          </a:p>
        </p:txBody>
      </p:sp>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158621" y="753228"/>
            <a:ext cx="10135562" cy="1080938"/>
          </a:xfrm>
        </p:spPr>
        <p:txBody>
          <a:bodyPr>
            <a:normAutofit/>
          </a:bodyPr>
          <a:lstStyle/>
          <a:p>
            <a:pPr algn="r"/>
            <a:r>
              <a:rPr lang="en-US" sz="4600" b="1" dirty="0">
                <a:latin typeface="Inter" panose="020B0502030000000004" pitchFamily="34" charset="0"/>
                <a:ea typeface="Inter" panose="020B0502030000000004" pitchFamily="34" charset="0"/>
              </a:rPr>
              <a:t>Reasons People Dress Immodestly</a:t>
            </a:r>
          </a:p>
        </p:txBody>
      </p:sp>
      <p:pic>
        <p:nvPicPr>
          <p:cNvPr id="7" name="Picture 6" descr="A person sitting on the grass&#10;&#10;Description automatically generated">
            <a:extLst>
              <a:ext uri="{FF2B5EF4-FFF2-40B4-BE49-F238E27FC236}">
                <a16:creationId xmlns:a16="http://schemas.microsoft.com/office/drawing/2014/main" id="{FC591DAF-60E4-46A0-A24A-C2152C2C735A}"/>
              </a:ext>
            </a:extLst>
          </p:cNvPr>
          <p:cNvPicPr>
            <a:picLocks noChangeAspect="1"/>
          </p:cNvPicPr>
          <p:nvPr/>
        </p:nvPicPr>
        <p:blipFill>
          <a:blip r:embed="rId2"/>
          <a:stretch>
            <a:fillRect/>
          </a:stretch>
        </p:blipFill>
        <p:spPr>
          <a:xfrm>
            <a:off x="7755912" y="2402185"/>
            <a:ext cx="4240958" cy="3728031"/>
          </a:xfrm>
          <a:prstGeom prst="rect">
            <a:avLst/>
          </a:prstGeom>
          <a:ln>
            <a:noFill/>
          </a:ln>
          <a:effectLst>
            <a:softEdge rad="112500"/>
          </a:effectLst>
        </p:spPr>
      </p:pic>
      <p:sp>
        <p:nvSpPr>
          <p:cNvPr id="9" name="Callout: Up Arrow 8">
            <a:extLst>
              <a:ext uri="{FF2B5EF4-FFF2-40B4-BE49-F238E27FC236}">
                <a16:creationId xmlns:a16="http://schemas.microsoft.com/office/drawing/2014/main" id="{EFD6C585-A863-4552-A212-5264B1B32DD1}"/>
              </a:ext>
            </a:extLst>
          </p:cNvPr>
          <p:cNvSpPr/>
          <p:nvPr/>
        </p:nvSpPr>
        <p:spPr>
          <a:xfrm>
            <a:off x="10683550" y="4982549"/>
            <a:ext cx="1210679" cy="438539"/>
          </a:xfrm>
          <a:prstGeom prst="upArrowCallou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660134"/>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158621" y="753228"/>
            <a:ext cx="10135562" cy="1080938"/>
          </a:xfrm>
        </p:spPr>
        <p:txBody>
          <a:bodyPr>
            <a:normAutofit/>
          </a:bodyPr>
          <a:lstStyle/>
          <a:p>
            <a:pPr algn="r"/>
            <a:r>
              <a:rPr lang="en-US" sz="4900" b="1" dirty="0">
                <a:latin typeface="Inter" panose="020B0502030000000004" pitchFamily="34" charset="0"/>
                <a:ea typeface="Inter" panose="020B0502030000000004" pitchFamily="34" charset="0"/>
              </a:rPr>
              <a:t>The First Clothing</a:t>
            </a:r>
          </a:p>
        </p:txBody>
      </p:sp>
      <p:grpSp>
        <p:nvGrpSpPr>
          <p:cNvPr id="10" name="Group 14">
            <a:extLst>
              <a:ext uri="{FF2B5EF4-FFF2-40B4-BE49-F238E27FC236}">
                <a16:creationId xmlns:a16="http://schemas.microsoft.com/office/drawing/2014/main" id="{CE06EEF6-C9E0-478C-A279-6CFBD725898F}"/>
              </a:ext>
            </a:extLst>
          </p:cNvPr>
          <p:cNvGrpSpPr>
            <a:grpSpLocks/>
          </p:cNvGrpSpPr>
          <p:nvPr/>
        </p:nvGrpSpPr>
        <p:grpSpPr bwMode="auto">
          <a:xfrm>
            <a:off x="3392653" y="2349765"/>
            <a:ext cx="1323975" cy="4051300"/>
            <a:chOff x="1326" y="1440"/>
            <a:chExt cx="834" cy="2552"/>
          </a:xfrm>
        </p:grpSpPr>
        <p:graphicFrame>
          <p:nvGraphicFramePr>
            <p:cNvPr id="11" name="Object 15">
              <a:extLst>
                <a:ext uri="{FF2B5EF4-FFF2-40B4-BE49-F238E27FC236}">
                  <a16:creationId xmlns:a16="http://schemas.microsoft.com/office/drawing/2014/main" id="{4F9B649F-D816-43F0-AB3E-10B016BFD07B}"/>
                </a:ext>
              </a:extLst>
            </p:cNvPr>
            <p:cNvGraphicFramePr>
              <a:graphicFrameLocks noChangeAspect="1"/>
            </p:cNvGraphicFramePr>
            <p:nvPr/>
          </p:nvGraphicFramePr>
          <p:xfrm>
            <a:off x="1326" y="1440"/>
            <a:ext cx="834" cy="1776"/>
          </p:xfrm>
          <a:graphic>
            <a:graphicData uri="http://schemas.openxmlformats.org/presentationml/2006/ole">
              <mc:AlternateContent xmlns:mc="http://schemas.openxmlformats.org/markup-compatibility/2006">
                <mc:Choice xmlns:v="urn:schemas-microsoft-com:vml" Requires="v">
                  <p:oleObj name="Drawing" r:id="rId2" imgW="1324080" imgH="2819520" progId="WPDraw30.Drawing">
                    <p:embed/>
                  </p:oleObj>
                </mc:Choice>
                <mc:Fallback>
                  <p:oleObj name="Drawing" r:id="rId2" imgW="1324080" imgH="2819520" progId="WPDraw30.Drawing">
                    <p:embed/>
                    <p:pic>
                      <p:nvPicPr>
                        <p:cNvPr id="1031" name="Object 15">
                          <a:extLst>
                            <a:ext uri="{FF2B5EF4-FFF2-40B4-BE49-F238E27FC236}">
                              <a16:creationId xmlns:a16="http://schemas.microsoft.com/office/drawing/2014/main" id="{B8575094-FEF5-4D6D-90C6-1AE0EF47F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 y="1440"/>
                          <a:ext cx="834"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16">
              <a:extLst>
                <a:ext uri="{FF2B5EF4-FFF2-40B4-BE49-F238E27FC236}">
                  <a16:creationId xmlns:a16="http://schemas.microsoft.com/office/drawing/2014/main" id="{1566CFED-735B-47F5-8592-B270856C8720}"/>
                </a:ext>
              </a:extLst>
            </p:cNvPr>
            <p:cNvSpPr txBox="1">
              <a:spLocks noChangeArrowheads="1"/>
            </p:cNvSpPr>
            <p:nvPr/>
          </p:nvSpPr>
          <p:spPr bwMode="auto">
            <a:xfrm>
              <a:off x="1345" y="3236"/>
              <a:ext cx="778" cy="756"/>
            </a:xfrm>
            <a:prstGeom prst="rect">
              <a:avLst/>
            </a:prstGeom>
            <a:noFill/>
            <a:ln w="9525">
              <a:noFill/>
              <a:miter lim="800000"/>
              <a:headEnd/>
              <a:tailEnd/>
            </a:ln>
            <a:effectLst/>
          </p:spPr>
          <p:txBody>
            <a:bodyPr wrap="none">
              <a:spAutoFit/>
            </a:bodyPr>
            <a:lstStyle/>
            <a:p>
              <a:pPr algn="ctr">
                <a:defRPr/>
              </a:pPr>
              <a:r>
                <a:rPr lang="en-US" sz="2400" b="1" dirty="0">
                  <a:latin typeface="Inter" panose="020B0502030000000004" pitchFamily="34" charset="0"/>
                  <a:ea typeface="Inter" panose="020B0502030000000004" pitchFamily="34" charset="0"/>
                  <a:cs typeface="Arial" charset="0"/>
                </a:rPr>
                <a:t>V. 7</a:t>
              </a:r>
            </a:p>
            <a:p>
              <a:pPr algn="ctr">
                <a:defRPr/>
              </a:pPr>
              <a:r>
                <a:rPr lang="en-US" sz="2400" b="1" dirty="0">
                  <a:latin typeface="Inter" panose="020B0502030000000004" pitchFamily="34" charset="0"/>
                  <a:ea typeface="Inter" panose="020B0502030000000004" pitchFamily="34" charset="0"/>
                  <a:cs typeface="Arial" charset="0"/>
                </a:rPr>
                <a:t>Naked</a:t>
              </a:r>
            </a:p>
            <a:p>
              <a:pPr algn="ctr">
                <a:defRPr/>
              </a:pPr>
              <a:r>
                <a:rPr lang="en-US" sz="2400" dirty="0">
                  <a:latin typeface="Inter" panose="020B0502030000000004" pitchFamily="34" charset="0"/>
                  <a:ea typeface="Inter" panose="020B0502030000000004" pitchFamily="34" charset="0"/>
                  <a:cs typeface="Arial" charset="0"/>
                </a:rPr>
                <a:t>(Nude)</a:t>
              </a:r>
            </a:p>
          </p:txBody>
        </p:sp>
      </p:grpSp>
      <p:grpSp>
        <p:nvGrpSpPr>
          <p:cNvPr id="13" name="Group 17">
            <a:extLst>
              <a:ext uri="{FF2B5EF4-FFF2-40B4-BE49-F238E27FC236}">
                <a16:creationId xmlns:a16="http://schemas.microsoft.com/office/drawing/2014/main" id="{BD12C60A-4C1E-497E-931A-4BF471AFB40E}"/>
              </a:ext>
            </a:extLst>
          </p:cNvPr>
          <p:cNvGrpSpPr>
            <a:grpSpLocks/>
          </p:cNvGrpSpPr>
          <p:nvPr/>
        </p:nvGrpSpPr>
        <p:grpSpPr bwMode="auto">
          <a:xfrm>
            <a:off x="5296066" y="1973528"/>
            <a:ext cx="1814512" cy="4470400"/>
            <a:chOff x="2502" y="1176"/>
            <a:chExt cx="1143" cy="2816"/>
          </a:xfrm>
        </p:grpSpPr>
        <p:graphicFrame>
          <p:nvGraphicFramePr>
            <p:cNvPr id="14" name="Object 18">
              <a:extLst>
                <a:ext uri="{FF2B5EF4-FFF2-40B4-BE49-F238E27FC236}">
                  <a16:creationId xmlns:a16="http://schemas.microsoft.com/office/drawing/2014/main" id="{187EEF4A-07F5-4A2D-8105-FA76430297DE}"/>
                </a:ext>
              </a:extLst>
            </p:cNvPr>
            <p:cNvGraphicFramePr>
              <a:graphicFrameLocks noChangeAspect="1"/>
            </p:cNvGraphicFramePr>
            <p:nvPr/>
          </p:nvGraphicFramePr>
          <p:xfrm>
            <a:off x="2640" y="1488"/>
            <a:ext cx="834" cy="1782"/>
          </p:xfrm>
          <a:graphic>
            <a:graphicData uri="http://schemas.openxmlformats.org/presentationml/2006/ole">
              <mc:AlternateContent xmlns:mc="http://schemas.openxmlformats.org/markup-compatibility/2006">
                <mc:Choice xmlns:v="urn:schemas-microsoft-com:vml" Requires="v">
                  <p:oleObj name="Drawing" r:id="rId4" imgW="1324080" imgH="2828880" progId="WPDraw30.Drawing">
                    <p:embed/>
                  </p:oleObj>
                </mc:Choice>
                <mc:Fallback>
                  <p:oleObj name="Drawing" r:id="rId4" imgW="1324080" imgH="2828880" progId="WPDraw30.Drawing">
                    <p:embed/>
                    <p:pic>
                      <p:nvPicPr>
                        <p:cNvPr id="1029" name="Object 18">
                          <a:extLst>
                            <a:ext uri="{FF2B5EF4-FFF2-40B4-BE49-F238E27FC236}">
                              <a16:creationId xmlns:a16="http://schemas.microsoft.com/office/drawing/2014/main" id="{32A74B08-B2AC-4B98-BC8A-2A46E358DA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1488"/>
                          <a:ext cx="834" cy="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9">
              <a:extLst>
                <a:ext uri="{FF2B5EF4-FFF2-40B4-BE49-F238E27FC236}">
                  <a16:creationId xmlns:a16="http://schemas.microsoft.com/office/drawing/2014/main" id="{343249E4-A956-4378-97CF-0E0D0FC68BE2}"/>
                </a:ext>
              </a:extLst>
            </p:cNvPr>
            <p:cNvGraphicFramePr>
              <a:graphicFrameLocks noChangeAspect="1"/>
            </p:cNvGraphicFramePr>
            <p:nvPr/>
          </p:nvGraphicFramePr>
          <p:xfrm>
            <a:off x="2832" y="2406"/>
            <a:ext cx="432" cy="378"/>
          </p:xfrm>
          <a:graphic>
            <a:graphicData uri="http://schemas.openxmlformats.org/presentationml/2006/ole">
              <mc:AlternateContent xmlns:mc="http://schemas.openxmlformats.org/markup-compatibility/2006">
                <mc:Choice xmlns:v="urn:schemas-microsoft-com:vml" Requires="v">
                  <p:oleObj name="Drawing" r:id="rId6" imgW="685800" imgH="600120" progId="WPDraw30.Drawing">
                    <p:embed/>
                  </p:oleObj>
                </mc:Choice>
                <mc:Fallback>
                  <p:oleObj name="Drawing" r:id="rId6" imgW="685800" imgH="600120" progId="WPDraw30.Drawing">
                    <p:embed/>
                    <p:pic>
                      <p:nvPicPr>
                        <p:cNvPr id="1030" name="Object 19">
                          <a:extLst>
                            <a:ext uri="{FF2B5EF4-FFF2-40B4-BE49-F238E27FC236}">
                              <a16:creationId xmlns:a16="http://schemas.microsoft.com/office/drawing/2014/main" id="{25EDEEC7-E0C5-4464-9C92-0026E56CBC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2" y="2406"/>
                          <a:ext cx="432"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20">
              <a:extLst>
                <a:ext uri="{FF2B5EF4-FFF2-40B4-BE49-F238E27FC236}">
                  <a16:creationId xmlns:a16="http://schemas.microsoft.com/office/drawing/2014/main" id="{FA3CD637-41C3-412F-A55B-01CA4C9BD5D5}"/>
                </a:ext>
              </a:extLst>
            </p:cNvPr>
            <p:cNvSpPr txBox="1">
              <a:spLocks noChangeArrowheads="1"/>
            </p:cNvSpPr>
            <p:nvPr/>
          </p:nvSpPr>
          <p:spPr bwMode="auto">
            <a:xfrm>
              <a:off x="2502" y="3236"/>
              <a:ext cx="1143" cy="756"/>
            </a:xfrm>
            <a:prstGeom prst="rect">
              <a:avLst/>
            </a:prstGeom>
            <a:noFill/>
            <a:ln w="9525">
              <a:noFill/>
              <a:miter lim="800000"/>
              <a:headEnd/>
              <a:tailEnd/>
            </a:ln>
            <a:effectLst/>
          </p:spPr>
          <p:txBody>
            <a:bodyPr wrap="none">
              <a:spAutoFit/>
            </a:bodyPr>
            <a:lstStyle/>
            <a:p>
              <a:pPr algn="ctr">
                <a:defRPr/>
              </a:pPr>
              <a:r>
                <a:rPr lang="en-US" sz="2400" b="1" dirty="0">
                  <a:latin typeface="Inter" panose="020B0502030000000004" pitchFamily="34" charset="0"/>
                  <a:ea typeface="Inter" panose="020B0502030000000004" pitchFamily="34" charset="0"/>
                  <a:cs typeface="Arial" charset="0"/>
                </a:rPr>
                <a:t>V. 11</a:t>
              </a:r>
            </a:p>
            <a:p>
              <a:pPr algn="ctr">
                <a:defRPr/>
              </a:pPr>
              <a:r>
                <a:rPr lang="en-US" sz="2400" b="1" dirty="0">
                  <a:latin typeface="Inter" panose="020B0502030000000004" pitchFamily="34" charset="0"/>
                  <a:ea typeface="Inter" panose="020B0502030000000004" pitchFamily="34" charset="0"/>
                  <a:cs typeface="Arial" charset="0"/>
                </a:rPr>
                <a:t>Naked</a:t>
              </a:r>
            </a:p>
            <a:p>
              <a:pPr algn="ctr">
                <a:defRPr/>
              </a:pPr>
              <a:r>
                <a:rPr lang="en-US" sz="2400" dirty="0">
                  <a:latin typeface="Inter" panose="020B0502030000000004" pitchFamily="34" charset="0"/>
                  <a:ea typeface="Inter" panose="020B0502030000000004" pitchFamily="34" charset="0"/>
                  <a:cs typeface="Arial" charset="0"/>
                </a:rPr>
                <a:t>(Relatively)</a:t>
              </a:r>
            </a:p>
          </p:txBody>
        </p:sp>
        <p:sp>
          <p:nvSpPr>
            <p:cNvPr id="17" name="Text Box 21">
              <a:extLst>
                <a:ext uri="{FF2B5EF4-FFF2-40B4-BE49-F238E27FC236}">
                  <a16:creationId xmlns:a16="http://schemas.microsoft.com/office/drawing/2014/main" id="{253D747D-B4D8-4F56-935C-542B90314D22}"/>
                </a:ext>
              </a:extLst>
            </p:cNvPr>
            <p:cNvSpPr txBox="1">
              <a:spLocks noChangeArrowheads="1"/>
            </p:cNvSpPr>
            <p:nvPr/>
          </p:nvSpPr>
          <p:spPr bwMode="auto">
            <a:xfrm>
              <a:off x="2574" y="1176"/>
              <a:ext cx="990" cy="291"/>
            </a:xfrm>
            <a:prstGeom prst="rect">
              <a:avLst/>
            </a:prstGeom>
            <a:noFill/>
            <a:ln w="9525">
              <a:noFill/>
              <a:miter lim="800000"/>
              <a:headEnd/>
              <a:tailEnd/>
            </a:ln>
            <a:effectLst/>
          </p:spPr>
          <p:txBody>
            <a:bodyPr wrap="none">
              <a:spAutoFit/>
            </a:bodyPr>
            <a:lstStyle/>
            <a:p>
              <a:pPr algn="ctr">
                <a:defRPr/>
              </a:pPr>
              <a:r>
                <a:rPr lang="en-US" sz="2400" b="1" dirty="0">
                  <a:latin typeface="Inter" panose="020B0502030000000004" pitchFamily="34" charset="0"/>
                  <a:ea typeface="Inter" panose="020B0502030000000004" pitchFamily="34" charset="0"/>
                  <a:cs typeface="Arial" charset="0"/>
                </a:rPr>
                <a:t>Covering</a:t>
              </a:r>
            </a:p>
          </p:txBody>
        </p:sp>
      </p:grpSp>
      <p:grpSp>
        <p:nvGrpSpPr>
          <p:cNvPr id="18" name="Group 22">
            <a:extLst>
              <a:ext uri="{FF2B5EF4-FFF2-40B4-BE49-F238E27FC236}">
                <a16:creationId xmlns:a16="http://schemas.microsoft.com/office/drawing/2014/main" id="{853F31CC-23B5-4A34-8FE0-D801F8FBC6F6}"/>
              </a:ext>
            </a:extLst>
          </p:cNvPr>
          <p:cNvGrpSpPr>
            <a:grpSpLocks/>
          </p:cNvGrpSpPr>
          <p:nvPr/>
        </p:nvGrpSpPr>
        <p:grpSpPr bwMode="auto">
          <a:xfrm>
            <a:off x="7515389" y="2006865"/>
            <a:ext cx="1609724" cy="4476750"/>
            <a:chOff x="4113" y="1176"/>
            <a:chExt cx="1014" cy="2820"/>
          </a:xfrm>
        </p:grpSpPr>
        <p:graphicFrame>
          <p:nvGraphicFramePr>
            <p:cNvPr id="19" name="Object 23">
              <a:extLst>
                <a:ext uri="{FF2B5EF4-FFF2-40B4-BE49-F238E27FC236}">
                  <a16:creationId xmlns:a16="http://schemas.microsoft.com/office/drawing/2014/main" id="{8FC57BAB-A620-4F39-B178-EC8CB724A6E2}"/>
                </a:ext>
              </a:extLst>
            </p:cNvPr>
            <p:cNvGraphicFramePr>
              <a:graphicFrameLocks noChangeAspect="1"/>
            </p:cNvGraphicFramePr>
            <p:nvPr/>
          </p:nvGraphicFramePr>
          <p:xfrm>
            <a:off x="4224" y="1488"/>
            <a:ext cx="834" cy="1776"/>
          </p:xfrm>
          <a:graphic>
            <a:graphicData uri="http://schemas.openxmlformats.org/presentationml/2006/ole">
              <mc:AlternateContent xmlns:mc="http://schemas.openxmlformats.org/markup-compatibility/2006">
                <mc:Choice xmlns:v="urn:schemas-microsoft-com:vml" Requires="v">
                  <p:oleObj name="Drawing" r:id="rId8" imgW="1324080" imgH="2819520" progId="WPDraw30.Drawing">
                    <p:embed/>
                  </p:oleObj>
                </mc:Choice>
                <mc:Fallback>
                  <p:oleObj name="Drawing" r:id="rId8" imgW="1324080" imgH="2819520" progId="WPDraw30.Drawing">
                    <p:embed/>
                    <p:pic>
                      <p:nvPicPr>
                        <p:cNvPr id="1027" name="Object 23">
                          <a:extLst>
                            <a:ext uri="{FF2B5EF4-FFF2-40B4-BE49-F238E27FC236}">
                              <a16:creationId xmlns:a16="http://schemas.microsoft.com/office/drawing/2014/main" id="{96BCD561-DCF2-4253-ACA8-4ED96BAC7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 y="1488"/>
                          <a:ext cx="834"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24">
              <a:extLst>
                <a:ext uri="{FF2B5EF4-FFF2-40B4-BE49-F238E27FC236}">
                  <a16:creationId xmlns:a16="http://schemas.microsoft.com/office/drawing/2014/main" id="{A57EA1EB-2D92-4DD3-AD31-1920EAF2D9F6}"/>
                </a:ext>
              </a:extLst>
            </p:cNvPr>
            <p:cNvGraphicFramePr>
              <a:graphicFrameLocks noChangeAspect="1"/>
            </p:cNvGraphicFramePr>
            <p:nvPr/>
          </p:nvGraphicFramePr>
          <p:xfrm>
            <a:off x="4404" y="1776"/>
            <a:ext cx="492" cy="1104"/>
          </p:xfrm>
          <a:graphic>
            <a:graphicData uri="http://schemas.openxmlformats.org/presentationml/2006/ole">
              <mc:AlternateContent xmlns:mc="http://schemas.openxmlformats.org/markup-compatibility/2006">
                <mc:Choice xmlns:v="urn:schemas-microsoft-com:vml" Requires="v">
                  <p:oleObj name="Drawing" r:id="rId9" imgW="781200" imgH="1714680" progId="WPDraw30.Drawing">
                    <p:embed/>
                  </p:oleObj>
                </mc:Choice>
                <mc:Fallback>
                  <p:oleObj name="Drawing" r:id="rId9" imgW="781200" imgH="1714680" progId="WPDraw30.Drawing">
                    <p:embed/>
                    <p:pic>
                      <p:nvPicPr>
                        <p:cNvPr id="1028" name="Object 24">
                          <a:extLst>
                            <a:ext uri="{FF2B5EF4-FFF2-40B4-BE49-F238E27FC236}">
                              <a16:creationId xmlns:a16="http://schemas.microsoft.com/office/drawing/2014/main" id="{8DE61DEA-F902-447B-94EA-E8571236C2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04" y="1776"/>
                          <a:ext cx="492"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 Box 25">
              <a:extLst>
                <a:ext uri="{FF2B5EF4-FFF2-40B4-BE49-F238E27FC236}">
                  <a16:creationId xmlns:a16="http://schemas.microsoft.com/office/drawing/2014/main" id="{DAE61D90-085C-41F0-AB96-0EEF49D57301}"/>
                </a:ext>
              </a:extLst>
            </p:cNvPr>
            <p:cNvSpPr txBox="1">
              <a:spLocks noChangeArrowheads="1"/>
            </p:cNvSpPr>
            <p:nvPr/>
          </p:nvSpPr>
          <p:spPr bwMode="auto">
            <a:xfrm>
              <a:off x="4358" y="1176"/>
              <a:ext cx="653" cy="291"/>
            </a:xfrm>
            <a:prstGeom prst="rect">
              <a:avLst/>
            </a:prstGeom>
            <a:noFill/>
            <a:ln w="9525">
              <a:noFill/>
              <a:miter lim="800000"/>
              <a:headEnd/>
              <a:tailEnd/>
            </a:ln>
            <a:effectLst/>
          </p:spPr>
          <p:txBody>
            <a:bodyPr wrap="none">
              <a:spAutoFit/>
            </a:bodyPr>
            <a:lstStyle/>
            <a:p>
              <a:pPr>
                <a:defRPr/>
              </a:pPr>
              <a:r>
                <a:rPr lang="en-US" sz="2400" b="1" dirty="0">
                  <a:latin typeface="Inter" panose="020B0502030000000004" pitchFamily="34" charset="0"/>
                  <a:ea typeface="Inter" panose="020B0502030000000004" pitchFamily="34" charset="0"/>
                  <a:cs typeface="Arial" charset="0"/>
                </a:rPr>
                <a:t>Tunic</a:t>
              </a:r>
            </a:p>
          </p:txBody>
        </p:sp>
        <p:sp>
          <p:nvSpPr>
            <p:cNvPr id="22" name="Text Box 26">
              <a:extLst>
                <a:ext uri="{FF2B5EF4-FFF2-40B4-BE49-F238E27FC236}">
                  <a16:creationId xmlns:a16="http://schemas.microsoft.com/office/drawing/2014/main" id="{8F4A84BD-F078-4766-9AB8-BC3471A90CD6}"/>
                </a:ext>
              </a:extLst>
            </p:cNvPr>
            <p:cNvSpPr txBox="1">
              <a:spLocks noChangeArrowheads="1"/>
            </p:cNvSpPr>
            <p:nvPr/>
          </p:nvSpPr>
          <p:spPr bwMode="auto">
            <a:xfrm>
              <a:off x="4113" y="3240"/>
              <a:ext cx="1014" cy="756"/>
            </a:xfrm>
            <a:prstGeom prst="rect">
              <a:avLst/>
            </a:prstGeom>
            <a:noFill/>
            <a:ln w="9525">
              <a:noFill/>
              <a:miter lim="800000"/>
              <a:headEnd/>
              <a:tailEnd/>
            </a:ln>
            <a:effectLst/>
          </p:spPr>
          <p:txBody>
            <a:bodyPr wrap="none">
              <a:spAutoFit/>
            </a:bodyPr>
            <a:lstStyle/>
            <a:p>
              <a:pPr algn="ctr">
                <a:defRPr/>
              </a:pPr>
              <a:r>
                <a:rPr lang="en-US" sz="2400" b="1" dirty="0">
                  <a:latin typeface="Inter" panose="020B0502030000000004" pitchFamily="34" charset="0"/>
                  <a:ea typeface="Inter" panose="020B0502030000000004" pitchFamily="34" charset="0"/>
                  <a:cs typeface="Arial" charset="0"/>
                </a:rPr>
                <a:t>V. 21</a:t>
              </a:r>
            </a:p>
            <a:p>
              <a:pPr algn="ctr">
                <a:defRPr/>
              </a:pPr>
              <a:r>
                <a:rPr lang="en-US" sz="2400" b="1" dirty="0">
                  <a:latin typeface="Inter" panose="020B0502030000000004" pitchFamily="34" charset="0"/>
                  <a:ea typeface="Inter" panose="020B0502030000000004" pitchFamily="34" charset="0"/>
                  <a:cs typeface="Arial" charset="0"/>
                </a:rPr>
                <a:t>Clothed</a:t>
              </a:r>
            </a:p>
            <a:p>
              <a:pPr algn="ctr">
                <a:defRPr/>
              </a:pPr>
              <a:r>
                <a:rPr lang="en-US" sz="2400" b="1" dirty="0">
                  <a:latin typeface="Inter" panose="020B0502030000000004" pitchFamily="34" charset="0"/>
                  <a:ea typeface="Inter" panose="020B0502030000000004" pitchFamily="34" charset="0"/>
                  <a:cs typeface="Arial" charset="0"/>
                </a:rPr>
                <a:t>&amp; Modest</a:t>
              </a:r>
            </a:p>
          </p:txBody>
        </p:sp>
      </p:grpSp>
      <p:graphicFrame>
        <p:nvGraphicFramePr>
          <p:cNvPr id="23" name="Object 28">
            <a:extLst>
              <a:ext uri="{FF2B5EF4-FFF2-40B4-BE49-F238E27FC236}">
                <a16:creationId xmlns:a16="http://schemas.microsoft.com/office/drawing/2014/main" id="{DF304868-FE24-468C-B68D-61EC0D35966D}"/>
              </a:ext>
            </a:extLst>
          </p:cNvPr>
          <p:cNvGraphicFramePr>
            <a:graphicFrameLocks noChangeAspect="1"/>
          </p:cNvGraphicFramePr>
          <p:nvPr>
            <p:extLst>
              <p:ext uri="{D42A27DB-BD31-4B8C-83A1-F6EECF244321}">
                <p14:modId xmlns:p14="http://schemas.microsoft.com/office/powerpoint/2010/main" val="1157418541"/>
              </p:ext>
            </p:extLst>
          </p:nvPr>
        </p:nvGraphicFramePr>
        <p:xfrm>
          <a:off x="8579683" y="2740290"/>
          <a:ext cx="1714500" cy="2190750"/>
        </p:xfrm>
        <a:graphic>
          <a:graphicData uri="http://schemas.openxmlformats.org/presentationml/2006/ole">
            <mc:AlternateContent xmlns:mc="http://schemas.openxmlformats.org/markup-compatibility/2006">
              <mc:Choice xmlns:v="urn:schemas-microsoft-com:vml" Requires="v">
                <p:oleObj name="Drawing" r:id="rId11" imgW="1714680" imgH="2190600" progId="WPDraw30.Drawing">
                  <p:embed/>
                </p:oleObj>
              </mc:Choice>
              <mc:Fallback>
                <p:oleObj name="Drawing" r:id="rId11" imgW="1714680" imgH="2190600" progId="WPDraw30.Drawing">
                  <p:embed/>
                  <p:pic>
                    <p:nvPicPr>
                      <p:cNvPr id="10268" name="Object 28">
                        <a:extLst>
                          <a:ext uri="{FF2B5EF4-FFF2-40B4-BE49-F238E27FC236}">
                            <a16:creationId xmlns:a16="http://schemas.microsoft.com/office/drawing/2014/main" id="{B366D8EE-22A5-47C4-A8EB-EEA7FA3A27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79683" y="2740290"/>
                        <a:ext cx="17145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a:extLst>
              <a:ext uri="{FF2B5EF4-FFF2-40B4-BE49-F238E27FC236}">
                <a16:creationId xmlns:a16="http://schemas.microsoft.com/office/drawing/2014/main" id="{882FEA0D-629E-457C-8B91-5EB149B48A03}"/>
              </a:ext>
            </a:extLst>
          </p:cNvPr>
          <p:cNvSpPr txBox="1"/>
          <p:nvPr/>
        </p:nvSpPr>
        <p:spPr>
          <a:xfrm>
            <a:off x="186607" y="2080726"/>
            <a:ext cx="3265714"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Genesis 3</a:t>
            </a:r>
          </a:p>
        </p:txBody>
      </p:sp>
    </p:spTree>
    <p:extLst>
      <p:ext uri="{BB962C8B-B14F-4D97-AF65-F5344CB8AC3E}">
        <p14:creationId xmlns:p14="http://schemas.microsoft.com/office/powerpoint/2010/main" val="3076276219"/>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ppt_x</p:attrName>
                                        </p:attrNameLst>
                                      </p:cBhvr>
                                      <p:tavLst>
                                        <p:tav tm="0">
                                          <p:val>
                                            <p:strVal val="#ppt_x-.2"/>
                                          </p:val>
                                        </p:tav>
                                        <p:tav tm="100000">
                                          <p:val>
                                            <p:strVal val="#ppt_x"/>
                                          </p:val>
                                        </p:tav>
                                      </p:tavLst>
                                    </p:anim>
                                    <p:anim calcmode="lin" valueType="num">
                                      <p:cBhvr>
                                        <p:cTn id="1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ppt_x</p:attrName>
                                        </p:attrNameLst>
                                      </p:cBhvr>
                                      <p:tavLst>
                                        <p:tav tm="0">
                                          <p:val>
                                            <p:strVal val="#ppt_x-.2"/>
                                          </p:val>
                                        </p:tav>
                                        <p:tav tm="100000">
                                          <p:val>
                                            <p:strVal val="#ppt_x"/>
                                          </p:val>
                                        </p:tav>
                                      </p:tavLst>
                                    </p:anim>
                                    <p:anim calcmode="lin" valueType="num">
                                      <p:cBhvr>
                                        <p:cTn id="22"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6568761" y="753228"/>
            <a:ext cx="3701967" cy="1080938"/>
          </a:xfrm>
        </p:spPr>
        <p:txBody>
          <a:bodyPr>
            <a:normAutofit fontScale="90000"/>
          </a:bodyPr>
          <a:lstStyle/>
          <a:p>
            <a:pPr algn="r"/>
            <a:r>
              <a:rPr lang="en-US" sz="6000" b="1" dirty="0">
                <a:latin typeface="Inter" panose="020B0502030000000004" pitchFamily="34" charset="0"/>
                <a:ea typeface="Inter" panose="020B0502030000000004" pitchFamily="34" charset="0"/>
              </a:rPr>
              <a:t>The Tunic</a:t>
            </a:r>
            <a:endParaRPr lang="en-US" sz="4400" dirty="0">
              <a:latin typeface="Inter" panose="020B0502030000000004" pitchFamily="34" charset="0"/>
              <a:ea typeface="Inter" panose="020B0502030000000004" pitchFamily="34" charset="0"/>
            </a:endParaRPr>
          </a:p>
        </p:txBody>
      </p:sp>
      <p:grpSp>
        <p:nvGrpSpPr>
          <p:cNvPr id="11" name="Group 16">
            <a:extLst>
              <a:ext uri="{FF2B5EF4-FFF2-40B4-BE49-F238E27FC236}">
                <a16:creationId xmlns:a16="http://schemas.microsoft.com/office/drawing/2014/main" id="{84A01DAB-3AEA-4FEA-9558-F9287DD9E0FC}"/>
              </a:ext>
            </a:extLst>
          </p:cNvPr>
          <p:cNvGrpSpPr>
            <a:grpSpLocks/>
          </p:cNvGrpSpPr>
          <p:nvPr/>
        </p:nvGrpSpPr>
        <p:grpSpPr bwMode="auto">
          <a:xfrm>
            <a:off x="111965" y="1968759"/>
            <a:ext cx="4254760" cy="4556451"/>
            <a:chOff x="1662" y="960"/>
            <a:chExt cx="2436" cy="2133"/>
          </a:xfrm>
        </p:grpSpPr>
        <p:graphicFrame>
          <p:nvGraphicFramePr>
            <p:cNvPr id="12" name="Object 17">
              <a:extLst>
                <a:ext uri="{FF2B5EF4-FFF2-40B4-BE49-F238E27FC236}">
                  <a16:creationId xmlns:a16="http://schemas.microsoft.com/office/drawing/2014/main" id="{6AB7F966-D277-4EA5-BCA0-713CE51DA436}"/>
                </a:ext>
              </a:extLst>
            </p:cNvPr>
            <p:cNvGraphicFramePr>
              <a:graphicFrameLocks noChangeAspect="1"/>
            </p:cNvGraphicFramePr>
            <p:nvPr/>
          </p:nvGraphicFramePr>
          <p:xfrm>
            <a:off x="1662" y="1227"/>
            <a:ext cx="2436" cy="1866"/>
          </p:xfrm>
          <a:graphic>
            <a:graphicData uri="http://schemas.openxmlformats.org/presentationml/2006/ole">
              <mc:AlternateContent xmlns:mc="http://schemas.openxmlformats.org/markup-compatibility/2006">
                <mc:Choice xmlns:v="urn:schemas-microsoft-com:vml" Requires="v">
                  <p:oleObj name="Drawing" r:id="rId2" imgW="3867120" imgH="2962440" progId="WPDraw30.Drawing">
                    <p:embed/>
                  </p:oleObj>
                </mc:Choice>
                <mc:Fallback>
                  <p:oleObj name="Drawing" r:id="rId2" imgW="3867120" imgH="2962440" progId="WPDraw30.Drawing">
                    <p:embed/>
                    <p:pic>
                      <p:nvPicPr>
                        <p:cNvPr id="2050" name="Object 17">
                          <a:extLst>
                            <a:ext uri="{FF2B5EF4-FFF2-40B4-BE49-F238E27FC236}">
                              <a16:creationId xmlns:a16="http://schemas.microsoft.com/office/drawing/2014/main" id="{3D429F43-D239-41D6-990E-0D4908720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 y="1227"/>
                          <a:ext cx="2436" cy="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8">
              <a:extLst>
                <a:ext uri="{FF2B5EF4-FFF2-40B4-BE49-F238E27FC236}">
                  <a16:creationId xmlns:a16="http://schemas.microsoft.com/office/drawing/2014/main" id="{C67E16A3-D23B-4AD6-820E-44710584BD13}"/>
                </a:ext>
              </a:extLst>
            </p:cNvPr>
            <p:cNvGraphicFramePr>
              <a:graphicFrameLocks noChangeAspect="1"/>
            </p:cNvGraphicFramePr>
            <p:nvPr/>
          </p:nvGraphicFramePr>
          <p:xfrm>
            <a:off x="2160" y="1014"/>
            <a:ext cx="1464" cy="570"/>
          </p:xfrm>
          <a:graphic>
            <a:graphicData uri="http://schemas.openxmlformats.org/presentationml/2006/ole">
              <mc:AlternateContent xmlns:mc="http://schemas.openxmlformats.org/markup-compatibility/2006">
                <mc:Choice xmlns:v="urn:schemas-microsoft-com:vml" Requires="v">
                  <p:oleObj name="Drawing" r:id="rId4" imgW="2324160" imgH="905040" progId="WPDraw30.Drawing">
                    <p:embed/>
                  </p:oleObj>
                </mc:Choice>
                <mc:Fallback>
                  <p:oleObj name="Drawing" r:id="rId4" imgW="2324160" imgH="905040" progId="WPDraw30.Drawing">
                    <p:embed/>
                    <p:pic>
                      <p:nvPicPr>
                        <p:cNvPr id="2051" name="Object 18">
                          <a:extLst>
                            <a:ext uri="{FF2B5EF4-FFF2-40B4-BE49-F238E27FC236}">
                              <a16:creationId xmlns:a16="http://schemas.microsoft.com/office/drawing/2014/main" id="{7A459AA4-C754-476E-918C-C8EE7CD364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 y="1014"/>
                          <a:ext cx="1464" cy="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9">
              <a:extLst>
                <a:ext uri="{FF2B5EF4-FFF2-40B4-BE49-F238E27FC236}">
                  <a16:creationId xmlns:a16="http://schemas.microsoft.com/office/drawing/2014/main" id="{B5ED1797-D799-4DC2-8FDD-0106F7A3587A}"/>
                </a:ext>
              </a:extLst>
            </p:cNvPr>
            <p:cNvGraphicFramePr>
              <a:graphicFrameLocks noChangeAspect="1"/>
            </p:cNvGraphicFramePr>
            <p:nvPr/>
          </p:nvGraphicFramePr>
          <p:xfrm>
            <a:off x="2628" y="960"/>
            <a:ext cx="504" cy="210"/>
          </p:xfrm>
          <a:graphic>
            <a:graphicData uri="http://schemas.openxmlformats.org/presentationml/2006/ole">
              <mc:AlternateContent xmlns:mc="http://schemas.openxmlformats.org/markup-compatibility/2006">
                <mc:Choice xmlns:v="urn:schemas-microsoft-com:vml" Requires="v">
                  <p:oleObj name="Drawing" r:id="rId6" imgW="800280" imgH="333360" progId="WPDraw30.Drawing">
                    <p:embed/>
                  </p:oleObj>
                </mc:Choice>
                <mc:Fallback>
                  <p:oleObj name="Drawing" r:id="rId6" imgW="800280" imgH="333360" progId="WPDraw30.Drawing">
                    <p:embed/>
                    <p:pic>
                      <p:nvPicPr>
                        <p:cNvPr id="2052" name="Object 19">
                          <a:extLst>
                            <a:ext uri="{FF2B5EF4-FFF2-40B4-BE49-F238E27FC236}">
                              <a16:creationId xmlns:a16="http://schemas.microsoft.com/office/drawing/2014/main" id="{A58883AF-87D0-448D-BDED-14762459D5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8" y="960"/>
                          <a:ext cx="50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5" name="Text Box 20">
            <a:extLst>
              <a:ext uri="{FF2B5EF4-FFF2-40B4-BE49-F238E27FC236}">
                <a16:creationId xmlns:a16="http://schemas.microsoft.com/office/drawing/2014/main" id="{2C929891-1F16-453C-A10C-2186D26283BD}"/>
              </a:ext>
            </a:extLst>
          </p:cNvPr>
          <p:cNvSpPr txBox="1">
            <a:spLocks noChangeArrowheads="1"/>
          </p:cNvSpPr>
          <p:nvPr/>
        </p:nvSpPr>
        <p:spPr bwMode="auto">
          <a:xfrm>
            <a:off x="1408919" y="3232055"/>
            <a:ext cx="151156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dirty="0">
                <a:solidFill>
                  <a:schemeClr val="tx1">
                    <a:lumMod val="95000"/>
                  </a:schemeClr>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Tunic</a:t>
            </a:r>
          </a:p>
        </p:txBody>
      </p:sp>
      <p:sp>
        <p:nvSpPr>
          <p:cNvPr id="16" name="Text Box 21">
            <a:extLst>
              <a:ext uri="{FF2B5EF4-FFF2-40B4-BE49-F238E27FC236}">
                <a16:creationId xmlns:a16="http://schemas.microsoft.com/office/drawing/2014/main" id="{846B57AE-DDDE-439A-88BE-A39771AAC33B}"/>
              </a:ext>
            </a:extLst>
          </p:cNvPr>
          <p:cNvSpPr txBox="1">
            <a:spLocks noChangeArrowheads="1"/>
          </p:cNvSpPr>
          <p:nvPr/>
        </p:nvSpPr>
        <p:spPr bwMode="auto">
          <a:xfrm>
            <a:off x="4991877" y="2755645"/>
            <a:ext cx="5005361"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a:latin typeface="Inter" panose="020B0502030000000004" pitchFamily="34" charset="0"/>
                <a:ea typeface="Inter" panose="020B0502030000000004" pitchFamily="34" charset="0"/>
              </a:rPr>
              <a:t>Hebrew: KUTTONET – “</a:t>
            </a:r>
            <a:r>
              <a:rPr lang="en-US" altLang="en-US" sz="2800" b="1" dirty="0">
                <a:solidFill>
                  <a:srgbClr val="FFFF00"/>
                </a:solidFill>
                <a:latin typeface="Inter" panose="020B0502030000000004" pitchFamily="34" charset="0"/>
                <a:ea typeface="Inter" panose="020B0502030000000004" pitchFamily="34" charset="0"/>
              </a:rPr>
              <a:t>a tunic</a:t>
            </a:r>
            <a:r>
              <a:rPr lang="en-US" altLang="en-US" sz="2800" b="1" dirty="0">
                <a:latin typeface="Inter" panose="020B0502030000000004" pitchFamily="34" charset="0"/>
                <a:ea typeface="Inter" panose="020B0502030000000004" pitchFamily="34" charset="0"/>
              </a:rPr>
              <a:t>...; </a:t>
            </a:r>
            <a:r>
              <a:rPr lang="en-US" altLang="en-US" sz="2800" dirty="0">
                <a:latin typeface="Inter Medium" panose="020B0602030000000004" pitchFamily="34" charset="0"/>
                <a:ea typeface="Inter Medium" panose="020B0602030000000004" pitchFamily="34" charset="0"/>
              </a:rPr>
              <a:t>generally with sleeves, coming down to the knees, rarely to the ankles”</a:t>
            </a:r>
            <a:r>
              <a:rPr lang="en-US" altLang="en-US" sz="2400" dirty="0">
                <a:latin typeface="Inter Medium" panose="020B0602030000000004" pitchFamily="34" charset="0"/>
                <a:ea typeface="Inter Medium" panose="020B0602030000000004" pitchFamily="34" charset="0"/>
              </a:rPr>
              <a:t> </a:t>
            </a:r>
            <a:r>
              <a:rPr lang="en-US" altLang="en-US" sz="2400" dirty="0">
                <a:latin typeface="Inter" panose="020B0502030000000004" pitchFamily="34" charset="0"/>
                <a:ea typeface="Inter" panose="020B0502030000000004" pitchFamily="34" charset="0"/>
              </a:rPr>
              <a:t>(</a:t>
            </a:r>
            <a:r>
              <a:rPr lang="en-US" altLang="en-US" sz="2400" dirty="0" err="1">
                <a:latin typeface="Inter" panose="020B0502030000000004" pitchFamily="34" charset="0"/>
                <a:ea typeface="Inter" panose="020B0502030000000004" pitchFamily="34" charset="0"/>
              </a:rPr>
              <a:t>Gesenius</a:t>
            </a:r>
            <a:r>
              <a:rPr lang="en-US" altLang="en-US" sz="2400" dirty="0">
                <a:latin typeface="Inter" panose="020B0502030000000004" pitchFamily="34" charset="0"/>
                <a:ea typeface="Inter" panose="020B0502030000000004" pitchFamily="34" charset="0"/>
              </a:rPr>
              <a:t>, 420; cf. Harris, 1:459; Brown, Driver, Briggs, 509).</a:t>
            </a:r>
          </a:p>
        </p:txBody>
      </p:sp>
    </p:spTree>
    <p:extLst>
      <p:ext uri="{BB962C8B-B14F-4D97-AF65-F5344CB8AC3E}">
        <p14:creationId xmlns:p14="http://schemas.microsoft.com/office/powerpoint/2010/main" val="4265710171"/>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6568761" y="753228"/>
            <a:ext cx="3701967" cy="1080938"/>
          </a:xfrm>
        </p:spPr>
        <p:txBody>
          <a:bodyPr>
            <a:normAutofit fontScale="90000"/>
          </a:bodyPr>
          <a:lstStyle/>
          <a:p>
            <a:pPr algn="r"/>
            <a:r>
              <a:rPr lang="en-US" sz="6000" b="1" dirty="0">
                <a:latin typeface="Inter" panose="020B0502030000000004" pitchFamily="34" charset="0"/>
                <a:ea typeface="Inter" panose="020B0502030000000004" pitchFamily="34" charset="0"/>
              </a:rPr>
              <a:t>The Tunic</a:t>
            </a:r>
            <a:endParaRPr lang="en-US" sz="4400" dirty="0">
              <a:latin typeface="Inter" panose="020B0502030000000004" pitchFamily="34" charset="0"/>
              <a:ea typeface="Inter" panose="020B0502030000000004" pitchFamily="34" charset="0"/>
            </a:endParaRPr>
          </a:p>
        </p:txBody>
      </p:sp>
      <p:grpSp>
        <p:nvGrpSpPr>
          <p:cNvPr id="11" name="Group 16">
            <a:extLst>
              <a:ext uri="{FF2B5EF4-FFF2-40B4-BE49-F238E27FC236}">
                <a16:creationId xmlns:a16="http://schemas.microsoft.com/office/drawing/2014/main" id="{84A01DAB-3AEA-4FEA-9558-F9287DD9E0FC}"/>
              </a:ext>
            </a:extLst>
          </p:cNvPr>
          <p:cNvGrpSpPr>
            <a:grpSpLocks/>
          </p:cNvGrpSpPr>
          <p:nvPr/>
        </p:nvGrpSpPr>
        <p:grpSpPr bwMode="auto">
          <a:xfrm>
            <a:off x="111970" y="1968759"/>
            <a:ext cx="4254760" cy="4556451"/>
            <a:chOff x="1662" y="960"/>
            <a:chExt cx="2436" cy="2133"/>
          </a:xfrm>
        </p:grpSpPr>
        <p:graphicFrame>
          <p:nvGraphicFramePr>
            <p:cNvPr id="12" name="Object 17">
              <a:extLst>
                <a:ext uri="{FF2B5EF4-FFF2-40B4-BE49-F238E27FC236}">
                  <a16:creationId xmlns:a16="http://schemas.microsoft.com/office/drawing/2014/main" id="{6AB7F966-D277-4EA5-BCA0-713CE51DA436}"/>
                </a:ext>
              </a:extLst>
            </p:cNvPr>
            <p:cNvGraphicFramePr>
              <a:graphicFrameLocks noChangeAspect="1"/>
            </p:cNvGraphicFramePr>
            <p:nvPr/>
          </p:nvGraphicFramePr>
          <p:xfrm>
            <a:off x="1662" y="1227"/>
            <a:ext cx="2436" cy="1866"/>
          </p:xfrm>
          <a:graphic>
            <a:graphicData uri="http://schemas.openxmlformats.org/presentationml/2006/ole">
              <mc:AlternateContent xmlns:mc="http://schemas.openxmlformats.org/markup-compatibility/2006">
                <mc:Choice xmlns:v="urn:schemas-microsoft-com:vml" Requires="v">
                  <p:oleObj name="Drawing" r:id="rId2" imgW="3867120" imgH="2962440" progId="WPDraw30.Drawing">
                    <p:embed/>
                  </p:oleObj>
                </mc:Choice>
                <mc:Fallback>
                  <p:oleObj name="Drawing" r:id="rId2" imgW="3867120" imgH="2962440" progId="WPDraw30.Drawing">
                    <p:embed/>
                    <p:pic>
                      <p:nvPicPr>
                        <p:cNvPr id="12" name="Object 17">
                          <a:extLst>
                            <a:ext uri="{FF2B5EF4-FFF2-40B4-BE49-F238E27FC236}">
                              <a16:creationId xmlns:a16="http://schemas.microsoft.com/office/drawing/2014/main" id="{6AB7F966-D277-4EA5-BCA0-713CE51DA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 y="1227"/>
                          <a:ext cx="2436" cy="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8">
              <a:extLst>
                <a:ext uri="{FF2B5EF4-FFF2-40B4-BE49-F238E27FC236}">
                  <a16:creationId xmlns:a16="http://schemas.microsoft.com/office/drawing/2014/main" id="{C67E16A3-D23B-4AD6-820E-44710584BD13}"/>
                </a:ext>
              </a:extLst>
            </p:cNvPr>
            <p:cNvGraphicFramePr>
              <a:graphicFrameLocks noChangeAspect="1"/>
            </p:cNvGraphicFramePr>
            <p:nvPr/>
          </p:nvGraphicFramePr>
          <p:xfrm>
            <a:off x="2160" y="1014"/>
            <a:ext cx="1464" cy="570"/>
          </p:xfrm>
          <a:graphic>
            <a:graphicData uri="http://schemas.openxmlformats.org/presentationml/2006/ole">
              <mc:AlternateContent xmlns:mc="http://schemas.openxmlformats.org/markup-compatibility/2006">
                <mc:Choice xmlns:v="urn:schemas-microsoft-com:vml" Requires="v">
                  <p:oleObj name="Drawing" r:id="rId4" imgW="2324160" imgH="905040" progId="WPDraw30.Drawing">
                    <p:embed/>
                  </p:oleObj>
                </mc:Choice>
                <mc:Fallback>
                  <p:oleObj name="Drawing" r:id="rId4" imgW="2324160" imgH="905040" progId="WPDraw30.Drawing">
                    <p:embed/>
                    <p:pic>
                      <p:nvPicPr>
                        <p:cNvPr id="13" name="Object 18">
                          <a:extLst>
                            <a:ext uri="{FF2B5EF4-FFF2-40B4-BE49-F238E27FC236}">
                              <a16:creationId xmlns:a16="http://schemas.microsoft.com/office/drawing/2014/main" id="{C67E16A3-D23B-4AD6-820E-44710584BD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 y="1014"/>
                          <a:ext cx="1464" cy="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9">
              <a:extLst>
                <a:ext uri="{FF2B5EF4-FFF2-40B4-BE49-F238E27FC236}">
                  <a16:creationId xmlns:a16="http://schemas.microsoft.com/office/drawing/2014/main" id="{B5ED1797-D799-4DC2-8FDD-0106F7A3587A}"/>
                </a:ext>
              </a:extLst>
            </p:cNvPr>
            <p:cNvGraphicFramePr>
              <a:graphicFrameLocks noChangeAspect="1"/>
            </p:cNvGraphicFramePr>
            <p:nvPr/>
          </p:nvGraphicFramePr>
          <p:xfrm>
            <a:off x="2628" y="960"/>
            <a:ext cx="504" cy="210"/>
          </p:xfrm>
          <a:graphic>
            <a:graphicData uri="http://schemas.openxmlformats.org/presentationml/2006/ole">
              <mc:AlternateContent xmlns:mc="http://schemas.openxmlformats.org/markup-compatibility/2006">
                <mc:Choice xmlns:v="urn:schemas-microsoft-com:vml" Requires="v">
                  <p:oleObj name="Drawing" r:id="rId6" imgW="800280" imgH="333360" progId="WPDraw30.Drawing">
                    <p:embed/>
                  </p:oleObj>
                </mc:Choice>
                <mc:Fallback>
                  <p:oleObj name="Drawing" r:id="rId6" imgW="800280" imgH="333360" progId="WPDraw30.Drawing">
                    <p:embed/>
                    <p:pic>
                      <p:nvPicPr>
                        <p:cNvPr id="14" name="Object 19">
                          <a:extLst>
                            <a:ext uri="{FF2B5EF4-FFF2-40B4-BE49-F238E27FC236}">
                              <a16:creationId xmlns:a16="http://schemas.microsoft.com/office/drawing/2014/main" id="{B5ED1797-D799-4DC2-8FDD-0106F7A358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8" y="960"/>
                          <a:ext cx="50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5" name="Text Box 20">
            <a:extLst>
              <a:ext uri="{FF2B5EF4-FFF2-40B4-BE49-F238E27FC236}">
                <a16:creationId xmlns:a16="http://schemas.microsoft.com/office/drawing/2014/main" id="{2C929891-1F16-453C-A10C-2186D26283BD}"/>
              </a:ext>
            </a:extLst>
          </p:cNvPr>
          <p:cNvSpPr txBox="1">
            <a:spLocks noChangeArrowheads="1"/>
          </p:cNvSpPr>
          <p:nvPr/>
        </p:nvSpPr>
        <p:spPr bwMode="auto">
          <a:xfrm>
            <a:off x="1436917" y="3232055"/>
            <a:ext cx="151156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dirty="0">
                <a:solidFill>
                  <a:schemeClr val="tx1">
                    <a:lumMod val="95000"/>
                  </a:schemeClr>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Tunic</a:t>
            </a:r>
          </a:p>
        </p:txBody>
      </p:sp>
      <p:sp>
        <p:nvSpPr>
          <p:cNvPr id="10" name="Text Box 16">
            <a:extLst>
              <a:ext uri="{FF2B5EF4-FFF2-40B4-BE49-F238E27FC236}">
                <a16:creationId xmlns:a16="http://schemas.microsoft.com/office/drawing/2014/main" id="{73C0AA90-5318-4BB7-8A39-757948243010}"/>
              </a:ext>
            </a:extLst>
          </p:cNvPr>
          <p:cNvSpPr txBox="1">
            <a:spLocks noChangeArrowheads="1"/>
          </p:cNvSpPr>
          <p:nvPr/>
        </p:nvSpPr>
        <p:spPr bwMode="auto">
          <a:xfrm>
            <a:off x="4497355" y="2192898"/>
            <a:ext cx="756712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latin typeface="Inter" panose="020B0502030000000004" pitchFamily="34" charset="0"/>
                <a:ea typeface="Inter" panose="020B0502030000000004" pitchFamily="34" charset="0"/>
              </a:rPr>
              <a:t>Fred H. Wright, Manners and Customs of Bible Lands, 91 says: “</a:t>
            </a:r>
            <a:r>
              <a:rPr lang="en-US" altLang="en-US" sz="2400" b="1" dirty="0">
                <a:solidFill>
                  <a:srgbClr val="FFFF00"/>
                </a:solidFill>
                <a:latin typeface="Inter" panose="020B0502030000000004" pitchFamily="34" charset="0"/>
                <a:ea typeface="Inter" panose="020B0502030000000004" pitchFamily="34" charset="0"/>
              </a:rPr>
              <a:t>The Tunic </a:t>
            </a:r>
            <a:r>
              <a:rPr lang="en-US" altLang="en-US" sz="2400" dirty="0">
                <a:latin typeface="Inter" panose="020B0502030000000004" pitchFamily="34" charset="0"/>
                <a:ea typeface="Inter" panose="020B0502030000000004" pitchFamily="34" charset="0"/>
              </a:rPr>
              <a:t>(inappropriately translated ‘coat’) </a:t>
            </a:r>
            <a:r>
              <a:rPr lang="en-US" altLang="en-US" sz="2400" dirty="0">
                <a:latin typeface="Inter Medium" panose="020B0602030000000004" pitchFamily="34" charset="0"/>
                <a:ea typeface="Inter Medium" panose="020B0602030000000004" pitchFamily="34" charset="0"/>
              </a:rPr>
              <a:t>was a shirt which was worn next to the skin. It was made of leather, hair-cloth, wool, linen, or in modern times, usually of cotton. The simplest form of it was without sleeves and reached to the knees or sometimes to the ankles. The well-to-do wore it with sleeves and extending to the ankles. Women as well as men wore it. Although there was no doubt a difference in style and pattern in what was worn by the two.”</a:t>
            </a:r>
          </a:p>
        </p:txBody>
      </p:sp>
    </p:spTree>
    <p:extLst>
      <p:ext uri="{BB962C8B-B14F-4D97-AF65-F5344CB8AC3E}">
        <p14:creationId xmlns:p14="http://schemas.microsoft.com/office/powerpoint/2010/main" val="3365144754"/>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6568761" y="753228"/>
            <a:ext cx="3701967" cy="1080938"/>
          </a:xfrm>
        </p:spPr>
        <p:txBody>
          <a:bodyPr>
            <a:normAutofit/>
          </a:bodyPr>
          <a:lstStyle/>
          <a:p>
            <a:pPr algn="r"/>
            <a:r>
              <a:rPr lang="en-US" sz="6000" b="1" dirty="0">
                <a:latin typeface="Inter" panose="020B0502030000000004" pitchFamily="34" charset="0"/>
                <a:ea typeface="Inter" panose="020B0502030000000004" pitchFamily="34" charset="0"/>
              </a:rPr>
              <a:t>Modest</a:t>
            </a:r>
            <a:endParaRPr lang="en-US" sz="4400" dirty="0">
              <a:latin typeface="Inter" panose="020B0502030000000004" pitchFamily="34" charset="0"/>
              <a:ea typeface="Inter" panose="020B0502030000000004" pitchFamily="34" charset="0"/>
            </a:endParaRPr>
          </a:p>
        </p:txBody>
      </p:sp>
      <p:sp>
        <p:nvSpPr>
          <p:cNvPr id="2" name="TextBox 1">
            <a:extLst>
              <a:ext uri="{FF2B5EF4-FFF2-40B4-BE49-F238E27FC236}">
                <a16:creationId xmlns:a16="http://schemas.microsoft.com/office/drawing/2014/main" id="{8B7C7A3F-0710-4306-B17A-9698B0C8102A}"/>
              </a:ext>
            </a:extLst>
          </p:cNvPr>
          <p:cNvSpPr txBox="1"/>
          <p:nvPr/>
        </p:nvSpPr>
        <p:spPr>
          <a:xfrm>
            <a:off x="0" y="2202024"/>
            <a:ext cx="10459616" cy="769441"/>
          </a:xfrm>
          <a:prstGeom prst="rect">
            <a:avLst/>
          </a:prstGeom>
          <a:noFill/>
        </p:spPr>
        <p:txBody>
          <a:bodyPr wrap="square" rtlCol="0">
            <a:spAutoFit/>
          </a:bodyPr>
          <a:lstStyle/>
          <a:p>
            <a:pPr algn="ctr"/>
            <a:r>
              <a:rPr lang="en-US" sz="4400" b="1" dirty="0">
                <a:solidFill>
                  <a:srgbClr val="FFFF00"/>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1 Timothy 2:9-10</a:t>
            </a:r>
          </a:p>
        </p:txBody>
      </p:sp>
      <p:sp>
        <p:nvSpPr>
          <p:cNvPr id="3" name="TextBox 2">
            <a:extLst>
              <a:ext uri="{FF2B5EF4-FFF2-40B4-BE49-F238E27FC236}">
                <a16:creationId xmlns:a16="http://schemas.microsoft.com/office/drawing/2014/main" id="{C8DE312E-D16E-4CF5-97B7-166C1E4F60A0}"/>
              </a:ext>
            </a:extLst>
          </p:cNvPr>
          <p:cNvSpPr txBox="1"/>
          <p:nvPr/>
        </p:nvSpPr>
        <p:spPr>
          <a:xfrm>
            <a:off x="1" y="3153744"/>
            <a:ext cx="10459615" cy="2554545"/>
          </a:xfrm>
          <a:prstGeom prst="rect">
            <a:avLst/>
          </a:prstGeom>
          <a:noFill/>
        </p:spPr>
        <p:txBody>
          <a:bodyPr wrap="square" rtlCol="0">
            <a:spAutoFit/>
          </a:bodyPr>
          <a:lstStyle/>
          <a:p>
            <a:pPr algn="ctr"/>
            <a:r>
              <a:rPr lang="en-US" sz="3200" dirty="0">
                <a:latin typeface="Inter" panose="020B0502030000000004" pitchFamily="34" charset="0"/>
                <a:ea typeface="Inter" panose="020B0502030000000004" pitchFamily="34" charset="0"/>
              </a:rPr>
              <a:t>“in like manner also, that the women adorn themselves in modest apparel, with propriety and moderation, not with braided hair or gold or pearls or costly clothing, but, which is proper for women professing godliness, with good works.”</a:t>
            </a:r>
          </a:p>
        </p:txBody>
      </p:sp>
    </p:spTree>
    <p:extLst>
      <p:ext uri="{BB962C8B-B14F-4D97-AF65-F5344CB8AC3E}">
        <p14:creationId xmlns:p14="http://schemas.microsoft.com/office/powerpoint/2010/main" val="3164406927"/>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6568761" y="753228"/>
            <a:ext cx="3701967" cy="1080938"/>
          </a:xfrm>
        </p:spPr>
        <p:txBody>
          <a:bodyPr>
            <a:normAutofit/>
          </a:bodyPr>
          <a:lstStyle/>
          <a:p>
            <a:pPr algn="r"/>
            <a:r>
              <a:rPr lang="en-US" sz="6000" b="1" dirty="0">
                <a:latin typeface="Inter" panose="020B0502030000000004" pitchFamily="34" charset="0"/>
                <a:ea typeface="Inter" panose="020B0502030000000004" pitchFamily="34" charset="0"/>
              </a:rPr>
              <a:t>Modest</a:t>
            </a:r>
            <a:endParaRPr lang="en-US" sz="4400" dirty="0">
              <a:latin typeface="Inter" panose="020B0502030000000004" pitchFamily="34" charset="0"/>
              <a:ea typeface="Inter" panose="020B0502030000000004" pitchFamily="34" charset="0"/>
            </a:endParaRPr>
          </a:p>
        </p:txBody>
      </p:sp>
      <p:sp>
        <p:nvSpPr>
          <p:cNvPr id="2" name="TextBox 1">
            <a:extLst>
              <a:ext uri="{FF2B5EF4-FFF2-40B4-BE49-F238E27FC236}">
                <a16:creationId xmlns:a16="http://schemas.microsoft.com/office/drawing/2014/main" id="{8B7C7A3F-0710-4306-B17A-9698B0C8102A}"/>
              </a:ext>
            </a:extLst>
          </p:cNvPr>
          <p:cNvSpPr txBox="1"/>
          <p:nvPr/>
        </p:nvSpPr>
        <p:spPr>
          <a:xfrm>
            <a:off x="0" y="2202024"/>
            <a:ext cx="10459616" cy="769441"/>
          </a:xfrm>
          <a:prstGeom prst="rect">
            <a:avLst/>
          </a:prstGeom>
          <a:noFill/>
        </p:spPr>
        <p:txBody>
          <a:bodyPr wrap="square" rtlCol="0">
            <a:spAutoFit/>
          </a:bodyPr>
          <a:lstStyle/>
          <a:p>
            <a:pPr algn="ctr"/>
            <a:r>
              <a:rPr lang="en-US" sz="4400" b="1" dirty="0">
                <a:solidFill>
                  <a:srgbClr val="FFFF00"/>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Dictionary</a:t>
            </a:r>
          </a:p>
        </p:txBody>
      </p:sp>
      <p:sp>
        <p:nvSpPr>
          <p:cNvPr id="3" name="TextBox 2">
            <a:extLst>
              <a:ext uri="{FF2B5EF4-FFF2-40B4-BE49-F238E27FC236}">
                <a16:creationId xmlns:a16="http://schemas.microsoft.com/office/drawing/2014/main" id="{C8DE312E-D16E-4CF5-97B7-166C1E4F60A0}"/>
              </a:ext>
            </a:extLst>
          </p:cNvPr>
          <p:cNvSpPr txBox="1"/>
          <p:nvPr/>
        </p:nvSpPr>
        <p:spPr>
          <a:xfrm>
            <a:off x="1" y="3153744"/>
            <a:ext cx="10459615" cy="3539430"/>
          </a:xfrm>
          <a:prstGeom prst="rect">
            <a:avLst/>
          </a:prstGeom>
          <a:noFill/>
        </p:spPr>
        <p:txBody>
          <a:bodyPr wrap="square" rtlCol="0">
            <a:spAutoFit/>
          </a:bodyPr>
          <a:lstStyle/>
          <a:p>
            <a:pPr algn="ctr"/>
            <a:r>
              <a:rPr lang="en-US" sz="2800" dirty="0">
                <a:latin typeface="Inter" panose="020B0502030000000004" pitchFamily="34" charset="0"/>
                <a:ea typeface="Inter" panose="020B0502030000000004" pitchFamily="34" charset="0"/>
              </a:rPr>
              <a:t>1) “having or showing a moderate estimation of one’s own talents, abilities, and value.” 2) “Having a shy or retiring nature; reserved.” 3) “Observing conventional proprieties in speech, behavior, or dress.” 4) “Quiet and humble in appearance; unpretentious; a modest house.” 5) Moderate; not extreme: a modest charge.”</a:t>
            </a:r>
            <a:br>
              <a:rPr lang="en-US" sz="2800" dirty="0">
                <a:latin typeface="Inter" panose="020B0502030000000004" pitchFamily="34" charset="0"/>
                <a:ea typeface="Inter" panose="020B0502030000000004" pitchFamily="34" charset="0"/>
              </a:rPr>
            </a:br>
            <a:r>
              <a:rPr lang="en-US" sz="2800" dirty="0">
                <a:latin typeface="Inter Medium" panose="020B0602030000000004" pitchFamily="34" charset="0"/>
                <a:ea typeface="Inter Medium" panose="020B0602030000000004" pitchFamily="34" charset="0"/>
              </a:rPr>
              <a:t>(American Heritage Dictionary, p. 806)</a:t>
            </a:r>
          </a:p>
          <a:p>
            <a:pPr algn="ctr"/>
            <a:endParaRPr lang="en-US" sz="2800" dirty="0">
              <a:latin typeface="Inter" panose="020B0502030000000004" pitchFamily="34" charset="0"/>
              <a:ea typeface="Inter" panose="020B0502030000000004" pitchFamily="34" charset="0"/>
            </a:endParaRPr>
          </a:p>
        </p:txBody>
      </p:sp>
    </p:spTree>
    <p:extLst>
      <p:ext uri="{BB962C8B-B14F-4D97-AF65-F5344CB8AC3E}">
        <p14:creationId xmlns:p14="http://schemas.microsoft.com/office/powerpoint/2010/main" val="1430314431"/>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5DD1F-FE5A-4CB0-9E10-5B3EEA35089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11A969BF-5E60-411A-9ABA-BDBC523F7847}"/>
              </a:ext>
            </a:extLst>
          </p:cNvPr>
          <p:cNvSpPr>
            <a:spLocks noGrp="1"/>
          </p:cNvSpPr>
          <p:nvPr>
            <p:ph type="title"/>
          </p:nvPr>
        </p:nvSpPr>
        <p:spPr>
          <a:xfrm>
            <a:off x="6568761" y="753228"/>
            <a:ext cx="3701967" cy="1080938"/>
          </a:xfrm>
        </p:spPr>
        <p:txBody>
          <a:bodyPr>
            <a:normAutofit/>
          </a:bodyPr>
          <a:lstStyle/>
          <a:p>
            <a:pPr algn="r"/>
            <a:r>
              <a:rPr lang="en-US" sz="6000" b="1" dirty="0">
                <a:latin typeface="Inter" panose="020B0502030000000004" pitchFamily="34" charset="0"/>
                <a:ea typeface="Inter" panose="020B0502030000000004" pitchFamily="34" charset="0"/>
              </a:rPr>
              <a:t>Modest</a:t>
            </a:r>
            <a:endParaRPr lang="en-US" sz="4400" dirty="0">
              <a:latin typeface="Inter" panose="020B0502030000000004" pitchFamily="34" charset="0"/>
              <a:ea typeface="Inter" panose="020B0502030000000004" pitchFamily="34" charset="0"/>
            </a:endParaRPr>
          </a:p>
        </p:txBody>
      </p:sp>
      <p:sp>
        <p:nvSpPr>
          <p:cNvPr id="2" name="TextBox 1">
            <a:extLst>
              <a:ext uri="{FF2B5EF4-FFF2-40B4-BE49-F238E27FC236}">
                <a16:creationId xmlns:a16="http://schemas.microsoft.com/office/drawing/2014/main" id="{8B7C7A3F-0710-4306-B17A-9698B0C8102A}"/>
              </a:ext>
            </a:extLst>
          </p:cNvPr>
          <p:cNvSpPr txBox="1"/>
          <p:nvPr/>
        </p:nvSpPr>
        <p:spPr>
          <a:xfrm>
            <a:off x="0" y="2202024"/>
            <a:ext cx="10459616" cy="769441"/>
          </a:xfrm>
          <a:prstGeom prst="rect">
            <a:avLst/>
          </a:prstGeom>
          <a:noFill/>
        </p:spPr>
        <p:txBody>
          <a:bodyPr wrap="square" rtlCol="0">
            <a:spAutoFit/>
          </a:bodyPr>
          <a:lstStyle/>
          <a:p>
            <a:pPr algn="ctr"/>
            <a:r>
              <a:rPr lang="en-US" sz="4400" b="1" dirty="0">
                <a:solidFill>
                  <a:srgbClr val="FFFF00"/>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Lexicon</a:t>
            </a:r>
          </a:p>
        </p:txBody>
      </p:sp>
      <p:sp>
        <p:nvSpPr>
          <p:cNvPr id="3" name="TextBox 2">
            <a:extLst>
              <a:ext uri="{FF2B5EF4-FFF2-40B4-BE49-F238E27FC236}">
                <a16:creationId xmlns:a16="http://schemas.microsoft.com/office/drawing/2014/main" id="{C8DE312E-D16E-4CF5-97B7-166C1E4F60A0}"/>
              </a:ext>
            </a:extLst>
          </p:cNvPr>
          <p:cNvSpPr txBox="1"/>
          <p:nvPr/>
        </p:nvSpPr>
        <p:spPr>
          <a:xfrm>
            <a:off x="1" y="3153744"/>
            <a:ext cx="10459615" cy="1815882"/>
          </a:xfrm>
          <a:prstGeom prst="rect">
            <a:avLst/>
          </a:prstGeom>
          <a:noFill/>
        </p:spPr>
        <p:txBody>
          <a:bodyPr wrap="square" rtlCol="0">
            <a:spAutoFit/>
          </a:bodyPr>
          <a:lstStyle/>
          <a:p>
            <a:pPr algn="ctr"/>
            <a:r>
              <a:rPr lang="en-US" sz="2800" b="1" dirty="0">
                <a:latin typeface="Inter" panose="020B0502030000000004" pitchFamily="34" charset="0"/>
                <a:ea typeface="Inter" panose="020B0502030000000004" pitchFamily="34" charset="0"/>
              </a:rPr>
              <a:t>W.E. Vine: </a:t>
            </a:r>
            <a:r>
              <a:rPr lang="en-US" sz="2800" dirty="0">
                <a:latin typeface="Inter" panose="020B0502030000000004" pitchFamily="34" charset="0"/>
                <a:ea typeface="Inter" panose="020B0502030000000004" pitchFamily="34" charset="0"/>
              </a:rPr>
              <a:t>“orderly, well-arranged, decent,...The well-ordering is not of dress and demeanor only, but of the</a:t>
            </a:r>
            <a:br>
              <a:rPr lang="en-US" sz="2800" dirty="0">
                <a:latin typeface="Inter" panose="020B0502030000000004" pitchFamily="34" charset="0"/>
                <a:ea typeface="Inter" panose="020B0502030000000004" pitchFamily="34" charset="0"/>
              </a:rPr>
            </a:br>
            <a:r>
              <a:rPr lang="en-US" sz="2800" dirty="0">
                <a:latin typeface="Inter" panose="020B0502030000000004" pitchFamily="34" charset="0"/>
                <a:ea typeface="Inter" panose="020B0502030000000004" pitchFamily="34" charset="0"/>
              </a:rPr>
              <a:t>inner life, uttering indeed and expressing itself in the outward conversation.” </a:t>
            </a:r>
            <a:r>
              <a:rPr lang="en-US" sz="2800" dirty="0">
                <a:latin typeface="Inter Medium" panose="020B0602030000000004" pitchFamily="34" charset="0"/>
                <a:ea typeface="Inter Medium" panose="020B0602030000000004" pitchFamily="34" charset="0"/>
              </a:rPr>
              <a:t>(Vol. III, p. 79).</a:t>
            </a:r>
          </a:p>
        </p:txBody>
      </p:sp>
    </p:spTree>
    <p:extLst>
      <p:ext uri="{BB962C8B-B14F-4D97-AF65-F5344CB8AC3E}">
        <p14:creationId xmlns:p14="http://schemas.microsoft.com/office/powerpoint/2010/main" val="2389261303"/>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TM04033917[[fn=Berlin]]</Template>
  <TotalTime>300</TotalTime>
  <Words>1737</Words>
  <Application>Microsoft Office PowerPoint</Application>
  <PresentationFormat>Widescreen</PresentationFormat>
  <Paragraphs>172</Paragraphs>
  <Slides>23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Arial Black</vt:lpstr>
      <vt:lpstr>Inter</vt:lpstr>
      <vt:lpstr>Inter Medium</vt:lpstr>
      <vt:lpstr>Trebuchet MS</vt:lpstr>
      <vt:lpstr>Wingdings</vt:lpstr>
      <vt:lpstr>Berlin</vt:lpstr>
      <vt:lpstr>Drawing</vt:lpstr>
      <vt:lpstr>Worldliness Immodesty</vt:lpstr>
      <vt:lpstr>Immodesty</vt:lpstr>
      <vt:lpstr>Reasons People Dress Immodestly</vt:lpstr>
      <vt:lpstr>The First Clothing</vt:lpstr>
      <vt:lpstr>The Tunic</vt:lpstr>
      <vt:lpstr>The Tunic</vt:lpstr>
      <vt:lpstr>Modest</vt:lpstr>
      <vt:lpstr>Modest</vt:lpstr>
      <vt:lpstr>Modest</vt:lpstr>
      <vt:lpstr>Modest</vt:lpstr>
      <vt:lpstr>Modest</vt:lpstr>
      <vt:lpstr>Modest</vt:lpstr>
      <vt:lpstr>Related Principles</vt:lpstr>
      <vt:lpstr>Related Principles</vt:lpstr>
      <vt:lpstr>Related Principles</vt:lpstr>
      <vt:lpstr>Nakedness</vt:lpstr>
      <vt:lpstr>Dress and Actions Affects Others</vt:lpstr>
      <vt:lpstr>Our Clothes Should…</vt:lpstr>
      <vt:lpstr>PowerPoint Presentation</vt:lpstr>
      <vt:lpstr>Modesty versus Immodesty</vt:lpstr>
      <vt:lpstr>Things Considered Immodest</vt:lpstr>
      <vt:lpstr>State Prison Bans Shorts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Worldliness Drinking</dc:title>
  <dc:creator>Richard Thetford</dc:creator>
  <cp:lastModifiedBy>Richard Thetford</cp:lastModifiedBy>
  <cp:revision>45</cp:revision>
  <dcterms:created xsi:type="dcterms:W3CDTF">2020-01-20T16:29:51Z</dcterms:created>
  <dcterms:modified xsi:type="dcterms:W3CDTF">2021-07-25T23:13:41Z</dcterms:modified>
</cp:coreProperties>
</file>