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AB8A-3152-4F06-843C-E040E7D4B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98" y="2733709"/>
            <a:ext cx="8703158" cy="1373070"/>
          </a:xfrm>
        </p:spPr>
        <p:txBody>
          <a:bodyPr/>
          <a:lstStyle/>
          <a:p>
            <a:r>
              <a:rPr lang="en-US" b="1" dirty="0">
                <a:latin typeface="Inter" panose="020B0502030000000004" pitchFamily="34" charset="0"/>
                <a:ea typeface="Inter" panose="020B0502030000000004" pitchFamily="34" charset="0"/>
              </a:rPr>
              <a:t>Worldliness</a:t>
            </a:r>
            <a:br>
              <a:rPr lang="en-US" b="1" dirty="0"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4800" dirty="0">
                <a:latin typeface="Inter" panose="020B0502030000000004" pitchFamily="34" charset="0"/>
                <a:ea typeface="Inter" panose="020B0502030000000004" pitchFamily="34" charset="0"/>
              </a:rPr>
              <a:t>TV, Movies and 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978E7-8D3E-423F-8527-871EED429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309" y="4394039"/>
            <a:ext cx="7920418" cy="201609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The Devil is cunning and is winning the battle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with many Christians in the realm of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TV, Movies and Music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6E62F-5ED1-42EC-B014-CE5E815F6B03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pic>
        <p:nvPicPr>
          <p:cNvPr id="8" name="Picture 7" descr="samsung-tv.jpg">
            <a:extLst>
              <a:ext uri="{FF2B5EF4-FFF2-40B4-BE49-F238E27FC236}">
                <a16:creationId xmlns:a16="http://schemas.microsoft.com/office/drawing/2014/main" id="{1AC1C3B8-F2FB-48DE-9794-DE4052B974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4359927"/>
            <a:ext cx="2856722" cy="212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1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068E-0B34-4235-BDE6-70DAD61D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753228"/>
            <a:ext cx="10154224" cy="1080938"/>
          </a:xfrm>
        </p:spPr>
        <p:txBody>
          <a:bodyPr>
            <a:noAutofit/>
          </a:bodyPr>
          <a:lstStyle/>
          <a:p>
            <a:pPr algn="r"/>
            <a:r>
              <a:rPr lang="en-US" sz="4900" b="1" dirty="0">
                <a:latin typeface="Inter" panose="020B0502030000000004" pitchFamily="34" charset="0"/>
                <a:ea typeface="Inter" panose="020B0502030000000004" pitchFamily="34" charset="0"/>
              </a:rPr>
              <a:t>Conclusion</a:t>
            </a:r>
            <a:endParaRPr lang="en-US" sz="49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ED14-7C6D-4065-A4B1-0AF9B84EE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7" y="2112936"/>
            <a:ext cx="11784562" cy="12460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Close our eyes to evil and open them to God’s word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Psalms 119:18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 Medium" panose="020B0602030000000004" pitchFamily="34" charset="0"/>
              <a:ea typeface="Inter Medium" panose="020B06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10E22-8691-4A65-86B7-FDFE2E838D0F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025636-9DCB-4A2D-8515-80965AE3E8C8}"/>
              </a:ext>
            </a:extLst>
          </p:cNvPr>
          <p:cNvSpPr/>
          <p:nvPr/>
        </p:nvSpPr>
        <p:spPr>
          <a:xfrm>
            <a:off x="373224" y="3610945"/>
            <a:ext cx="11430000" cy="245650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2EB0F-038C-4B35-8D51-F1986886A9B4}"/>
              </a:ext>
            </a:extLst>
          </p:cNvPr>
          <p:cNvSpPr txBox="1"/>
          <p:nvPr/>
        </p:nvSpPr>
        <p:spPr>
          <a:xfrm>
            <a:off x="373224" y="3816219"/>
            <a:ext cx="1143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“AND YOU SHALL LOVE THE LORD YOUR GOD WITH</a:t>
            </a:r>
            <a:br>
              <a:rPr lang="en-US" sz="32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ALL YOUR HEART, WITH ALL YOUR SOUL, WITH</a:t>
            </a:r>
            <a:br>
              <a:rPr lang="en-US" sz="32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ALL YOUR MIND, AND WITH ALL YOUR STRENGTH….”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Mark 12:30 </a:t>
            </a:r>
          </a:p>
        </p:txBody>
      </p:sp>
    </p:spTree>
    <p:extLst>
      <p:ext uri="{BB962C8B-B14F-4D97-AF65-F5344CB8AC3E}">
        <p14:creationId xmlns:p14="http://schemas.microsoft.com/office/powerpoint/2010/main" val="4302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068E-0B34-4235-BDE6-70DAD61D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5400" b="1" dirty="0">
                <a:latin typeface="Inter" panose="020B0502030000000004" pitchFamily="34" charset="0"/>
                <a:ea typeface="Inter" panose="020B0502030000000004" pitchFamily="34" charset="0"/>
              </a:rPr>
              <a:t>TV and Movies </a:t>
            </a:r>
            <a:r>
              <a:rPr lang="en-US" sz="5400" dirty="0">
                <a:latin typeface="Inter" panose="020B0502030000000004" pitchFamily="34" charset="0"/>
                <a:ea typeface="Inter" panose="020B0502030000000004" pitchFamily="34" charset="0"/>
              </a:rPr>
              <a:t>– Rating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ED14-7C6D-4065-A4B1-0AF9B84EE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7" y="2112936"/>
            <a:ext cx="10963468" cy="4063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1930’s to 1960 – very strict TV code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Inter" panose="020B0502030000000004" pitchFamily="34" charset="0"/>
                <a:ea typeface="Inter" panose="020B0502030000000004" pitchFamily="34" charset="0"/>
              </a:rPr>
              <a:t>Brutal killings could not be shown in detail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Inter" panose="020B0502030000000004" pitchFamily="34" charset="0"/>
                <a:ea typeface="Inter" panose="020B0502030000000004" pitchFamily="34" charset="0"/>
              </a:rPr>
              <a:t>Crime could not be glamorized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Inter" panose="020B0502030000000004" pitchFamily="34" charset="0"/>
                <a:ea typeface="Inter" panose="020B0502030000000004" pitchFamily="34" charset="0"/>
              </a:rPr>
              <a:t>Obscenity forbidden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Inter" panose="020B0502030000000004" pitchFamily="34" charset="0"/>
                <a:ea typeface="Inter" panose="020B0502030000000004" pitchFamily="34" charset="0"/>
              </a:rPr>
              <a:t>Reference to deity was not to be irreverent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Inter" panose="020B0502030000000004" pitchFamily="34" charset="0"/>
                <a:ea typeface="Inter" panose="020B0502030000000004" pitchFamily="34" charset="0"/>
              </a:rPr>
              <a:t>Nudity was not permitted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Inter" panose="020B0502030000000004" pitchFamily="34" charset="0"/>
                <a:ea typeface="Inter" panose="020B0502030000000004" pitchFamily="34" charset="0"/>
              </a:rPr>
              <a:t>Sanctity of marriage and the home was to be upheld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10E22-8691-4A65-86B7-FDFE2E838D0F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0122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068E-0B34-4235-BDE6-70DAD61D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5400" b="1" dirty="0">
                <a:latin typeface="Inter" panose="020B0502030000000004" pitchFamily="34" charset="0"/>
                <a:ea typeface="Inter" panose="020B0502030000000004" pitchFamily="34" charset="0"/>
              </a:rPr>
              <a:t>TV and Movies </a:t>
            </a:r>
            <a:r>
              <a:rPr lang="en-US" sz="5400" dirty="0">
                <a:latin typeface="Inter" panose="020B0502030000000004" pitchFamily="34" charset="0"/>
                <a:ea typeface="Inter" panose="020B0502030000000004" pitchFamily="34" charset="0"/>
              </a:rPr>
              <a:t>– Rating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ED14-7C6D-4065-A4B1-0AF9B84EE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7" y="2112936"/>
            <a:ext cx="11262048" cy="42785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Current ratings: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G </a:t>
            </a:r>
            <a:r>
              <a:rPr lang="en-US" sz="3200" dirty="0">
                <a:latin typeface="Inter" panose="020B0502030000000004" pitchFamily="34" charset="0"/>
                <a:ea typeface="Inter" panose="020B0502030000000004" pitchFamily="34" charset="0"/>
              </a:rPr>
              <a:t>– General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PG</a:t>
            </a:r>
            <a:r>
              <a:rPr lang="en-US" sz="3200" dirty="0">
                <a:latin typeface="Inter" panose="020B0502030000000004" pitchFamily="34" charset="0"/>
                <a:ea typeface="Inter" panose="020B0502030000000004" pitchFamily="34" charset="0"/>
              </a:rPr>
              <a:t> – Parental Guidance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PG13</a:t>
            </a:r>
            <a:r>
              <a:rPr lang="en-US" sz="3200" dirty="0">
                <a:latin typeface="Inter" panose="020B0502030000000004" pitchFamily="34" charset="0"/>
                <a:ea typeface="Inter" panose="020B0502030000000004" pitchFamily="34" charset="0"/>
              </a:rPr>
              <a:t> – Under the age of 13 not allowed w/o an adult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R</a:t>
            </a:r>
            <a:r>
              <a:rPr lang="en-US" sz="3200" dirty="0">
                <a:latin typeface="Inter" panose="020B0502030000000004" pitchFamily="34" charset="0"/>
                <a:ea typeface="Inter" panose="020B0502030000000004" pitchFamily="34" charset="0"/>
              </a:rPr>
              <a:t> – Restricted (under 17 must have a parent)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X</a:t>
            </a:r>
            <a:r>
              <a:rPr lang="en-US" sz="3200" dirty="0">
                <a:latin typeface="Inter" panose="020B0502030000000004" pitchFamily="34" charset="0"/>
                <a:ea typeface="Inter" panose="020B0502030000000004" pitchFamily="34" charset="0"/>
              </a:rPr>
              <a:t> – No one under 17 permitted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Most movies today are inappropriate to watch</a:t>
            </a:r>
          </a:p>
          <a:p>
            <a:pPr lvl="1">
              <a:lnSpc>
                <a:spcPct val="100000"/>
              </a:lnSpc>
            </a:pPr>
            <a:endParaRPr lang="en-US" sz="32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10E22-8691-4A65-86B7-FDFE2E838D0F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pic>
        <p:nvPicPr>
          <p:cNvPr id="5" name="Picture 4" descr="600x400_movie1.jpg">
            <a:extLst>
              <a:ext uri="{FF2B5EF4-FFF2-40B4-BE49-F238E27FC236}">
                <a16:creationId xmlns:a16="http://schemas.microsoft.com/office/drawing/2014/main" id="{52E5DFC3-AEE1-4D50-B614-F8C592A9C1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0031" y="2059757"/>
            <a:ext cx="3236906" cy="179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43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068E-0B34-4235-BDE6-70DAD61D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5400" b="1" dirty="0">
                <a:latin typeface="Inter" panose="020B0502030000000004" pitchFamily="34" charset="0"/>
                <a:ea typeface="Inter" panose="020B0502030000000004" pitchFamily="34" charset="0"/>
              </a:rPr>
              <a:t>TV and Movies </a:t>
            </a:r>
            <a:r>
              <a:rPr lang="en-US" sz="5400" dirty="0">
                <a:latin typeface="Inter" panose="020B0502030000000004" pitchFamily="34" charset="0"/>
                <a:ea typeface="Inter" panose="020B0502030000000004" pitchFamily="34" charset="0"/>
              </a:rPr>
              <a:t>– Influence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ED14-7C6D-4065-A4B1-0AF9B84EE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7" y="2112936"/>
            <a:ext cx="11262048" cy="42785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Media has power in reaching billions of people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Inter" panose="020B0502030000000004" pitchFamily="34" charset="0"/>
                <a:ea typeface="Inter" panose="020B0502030000000004" pitchFamily="34" charset="0"/>
              </a:rPr>
              <a:t>Television is the most powerful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Inter" panose="020B0502030000000004" pitchFamily="34" charset="0"/>
                <a:ea typeface="Inter" panose="020B0502030000000004" pitchFamily="34" charset="0"/>
              </a:rPr>
              <a:t>Businesses pay millions to advertise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Inter" panose="020B0502030000000004" pitchFamily="34" charset="0"/>
                <a:ea typeface="Inter" panose="020B0502030000000004" pitchFamily="34" charset="0"/>
              </a:rPr>
              <a:t>Why?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latin typeface="Inter Medium" panose="020B0602030000000004" pitchFamily="34" charset="0"/>
                <a:ea typeface="Inter Medium" panose="020B0602030000000004" pitchFamily="34" charset="0"/>
              </a:rPr>
              <a:t>Billions watch – a great influence!</a:t>
            </a:r>
            <a:endParaRPr lang="en-US" sz="3200" dirty="0">
              <a:latin typeface="Inter Medium" panose="020B0602030000000004" pitchFamily="34" charset="0"/>
              <a:ea typeface="Inter Medium" panose="020B06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10E22-8691-4A65-86B7-FDFE2E838D0F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pic>
        <p:nvPicPr>
          <p:cNvPr id="5" name="Picture 4" descr="6-5-08-family-watching-hdtv.jpg">
            <a:extLst>
              <a:ext uri="{FF2B5EF4-FFF2-40B4-BE49-F238E27FC236}">
                <a16:creationId xmlns:a16="http://schemas.microsoft.com/office/drawing/2014/main" id="{847F9161-63B7-410A-A095-DE707996AF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3982" y="4376058"/>
            <a:ext cx="4348492" cy="209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EFC6ECB-EABF-4EB6-A4FA-C62A42E7771D}"/>
              </a:ext>
            </a:extLst>
          </p:cNvPr>
          <p:cNvSpPr/>
          <p:nvPr/>
        </p:nvSpPr>
        <p:spPr>
          <a:xfrm>
            <a:off x="2295331" y="4814595"/>
            <a:ext cx="5523722" cy="1658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CB1B5-538B-4877-9774-97C810F0083C}"/>
              </a:ext>
            </a:extLst>
          </p:cNvPr>
          <p:cNvSpPr txBox="1"/>
          <p:nvPr/>
        </p:nvSpPr>
        <p:spPr>
          <a:xfrm>
            <a:off x="2388637" y="5225138"/>
            <a:ext cx="5243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How much time do we spend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watching TV and movies?</a:t>
            </a:r>
          </a:p>
        </p:txBody>
      </p:sp>
    </p:spTree>
    <p:extLst>
      <p:ext uri="{BB962C8B-B14F-4D97-AF65-F5344CB8AC3E}">
        <p14:creationId xmlns:p14="http://schemas.microsoft.com/office/powerpoint/2010/main" val="42661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068E-0B34-4235-BDE6-70DAD61D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753228"/>
            <a:ext cx="10154224" cy="1080938"/>
          </a:xfrm>
        </p:spPr>
        <p:txBody>
          <a:bodyPr>
            <a:noAutofit/>
          </a:bodyPr>
          <a:lstStyle/>
          <a:p>
            <a:pPr algn="r"/>
            <a:r>
              <a:rPr lang="en-US" sz="4900" b="1" dirty="0">
                <a:latin typeface="Inter" panose="020B0502030000000004" pitchFamily="34" charset="0"/>
                <a:ea typeface="Inter" panose="020B0502030000000004" pitchFamily="34" charset="0"/>
              </a:rPr>
              <a:t>TV and Movies </a:t>
            </a:r>
            <a:r>
              <a:rPr lang="en-US" sz="4900" dirty="0">
                <a:latin typeface="Inter" panose="020B0502030000000004" pitchFamily="34" charset="0"/>
                <a:ea typeface="Inter" panose="020B0502030000000004" pitchFamily="34" charset="0"/>
              </a:rPr>
              <a:t>– Influence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ED14-7C6D-4065-A4B1-0AF9B84EE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7" y="2112936"/>
            <a:ext cx="11784562" cy="42598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Statistics:</a:t>
            </a:r>
            <a:endParaRPr lang="en-US" sz="32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98% of homes have at TV (most have 2-3)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Typical American views over 5 hours of TV daily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Children (ages 2-5) watch 32 hours of TV per week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One fourth of children’s waking hours are watching TV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Hear more than 400 commercials per week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22 million attend movies each week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Only 4% in the movie business attend any kind of worship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10E22-8691-4A65-86B7-FDFE2E838D0F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16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068E-0B34-4235-BDE6-70DAD61D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753228"/>
            <a:ext cx="10154224" cy="1080938"/>
          </a:xfrm>
        </p:spPr>
        <p:txBody>
          <a:bodyPr>
            <a:noAutofit/>
          </a:bodyPr>
          <a:lstStyle/>
          <a:p>
            <a:pPr algn="r"/>
            <a:r>
              <a:rPr lang="en-US" sz="4600" b="1" dirty="0">
                <a:latin typeface="Inter" panose="020B0502030000000004" pitchFamily="34" charset="0"/>
                <a:ea typeface="Inter" panose="020B0502030000000004" pitchFamily="34" charset="0"/>
              </a:rPr>
              <a:t>TV, Movies, Music </a:t>
            </a:r>
            <a:r>
              <a:rPr lang="en-US" sz="4600" dirty="0">
                <a:latin typeface="Inter" panose="020B0502030000000004" pitchFamily="34" charset="0"/>
                <a:ea typeface="Inter" panose="020B0502030000000004" pitchFamily="34" charset="0"/>
              </a:rPr>
              <a:t>– God’s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ED14-7C6D-4065-A4B1-0AF9B84EE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7" y="2112936"/>
            <a:ext cx="11784562" cy="42598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Evaluate what we allow in our hearts</a:t>
            </a:r>
            <a:endParaRPr lang="en-US" sz="32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Psalms 139:23-24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Immoral language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Exodus 20:7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Ephesians 4:29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Revelation 21:8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Colossians 3:9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Matthew 12:34-37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10E22-8691-4A65-86B7-FDFE2E838D0F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pic>
        <p:nvPicPr>
          <p:cNvPr id="5" name="Picture 4" descr="42-15601357.jpg">
            <a:extLst>
              <a:ext uri="{FF2B5EF4-FFF2-40B4-BE49-F238E27FC236}">
                <a16:creationId xmlns:a16="http://schemas.microsoft.com/office/drawing/2014/main" id="{40C47B66-79C1-4937-B611-1951560187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0896" y="2075613"/>
            <a:ext cx="3803780" cy="444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33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068E-0B34-4235-BDE6-70DAD61D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753228"/>
            <a:ext cx="10154224" cy="1080938"/>
          </a:xfrm>
        </p:spPr>
        <p:txBody>
          <a:bodyPr>
            <a:noAutofit/>
          </a:bodyPr>
          <a:lstStyle/>
          <a:p>
            <a:pPr algn="r"/>
            <a:r>
              <a:rPr lang="en-US" sz="4600" b="1" dirty="0">
                <a:latin typeface="Inter" panose="020B0502030000000004" pitchFamily="34" charset="0"/>
                <a:ea typeface="Inter" panose="020B0502030000000004" pitchFamily="34" charset="0"/>
              </a:rPr>
              <a:t>TV, Movies, Music </a:t>
            </a:r>
            <a:r>
              <a:rPr lang="en-US" sz="4600" dirty="0">
                <a:latin typeface="Inter" panose="020B0502030000000004" pitchFamily="34" charset="0"/>
                <a:ea typeface="Inter" panose="020B0502030000000004" pitchFamily="34" charset="0"/>
              </a:rPr>
              <a:t>– God’s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ED14-7C6D-4065-A4B1-0AF9B84EE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7" y="2112936"/>
            <a:ext cx="11784562" cy="42598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Sexual immorality</a:t>
            </a:r>
            <a:endParaRPr lang="en-US" sz="32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Galatians 5:19-21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1 Corinthians 6:9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10E22-8691-4A65-86B7-FDFE2E838D0F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pic>
        <p:nvPicPr>
          <p:cNvPr id="8" name="Picture 7" descr="A flat screen tv sitting on top of a television&#10;&#10;Description automatically generated">
            <a:extLst>
              <a:ext uri="{FF2B5EF4-FFF2-40B4-BE49-F238E27FC236}">
                <a16:creationId xmlns:a16="http://schemas.microsoft.com/office/drawing/2014/main" id="{73463DD1-5F8E-46BA-BF98-246F2BA8D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184" y="2309552"/>
            <a:ext cx="5997425" cy="4063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7153E4-C2F0-4125-9681-70FE9089F62E}"/>
              </a:ext>
            </a:extLst>
          </p:cNvPr>
          <p:cNvSpPr txBox="1"/>
          <p:nvPr/>
        </p:nvSpPr>
        <p:spPr>
          <a:xfrm>
            <a:off x="5290457" y="2481939"/>
            <a:ext cx="5551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Inter Medium" panose="020B0602030000000004" pitchFamily="34" charset="0"/>
                <a:ea typeface="Inter Medium" panose="020B0602030000000004" pitchFamily="34" charset="0"/>
              </a:rPr>
              <a:t>Profanity</a:t>
            </a:r>
          </a:p>
          <a:p>
            <a:pPr algn="ctr"/>
            <a:r>
              <a:rPr lang="en-US" sz="2400" dirty="0">
                <a:latin typeface="Inter Medium" panose="020B0602030000000004" pitchFamily="34" charset="0"/>
                <a:ea typeface="Inter Medium" panose="020B0602030000000004" pitchFamily="34" charset="0"/>
              </a:rPr>
              <a:t>Extreme Violence</a:t>
            </a:r>
          </a:p>
          <a:p>
            <a:pPr algn="ctr"/>
            <a:r>
              <a:rPr lang="en-US" sz="2400" dirty="0">
                <a:latin typeface="Inter Medium" panose="020B0602030000000004" pitchFamily="34" charset="0"/>
                <a:ea typeface="Inter Medium" panose="020B0602030000000004" pitchFamily="34" charset="0"/>
              </a:rPr>
              <a:t>Sex</a:t>
            </a:r>
          </a:p>
          <a:p>
            <a:pPr algn="ctr"/>
            <a:r>
              <a:rPr lang="en-US" sz="2400" dirty="0">
                <a:latin typeface="Inter Medium" panose="020B0602030000000004" pitchFamily="34" charset="0"/>
                <a:ea typeface="Inter Medium" panose="020B0602030000000004" pitchFamily="34" charset="0"/>
              </a:rPr>
              <a:t>Immodesty</a:t>
            </a:r>
          </a:p>
          <a:p>
            <a:pPr algn="ctr"/>
            <a:r>
              <a:rPr lang="en-US" sz="2400" dirty="0">
                <a:latin typeface="Inter Medium" panose="020B0602030000000004" pitchFamily="34" charset="0"/>
                <a:ea typeface="Inter Medium" panose="020B0602030000000004" pitchFamily="34" charset="0"/>
              </a:rPr>
              <a:t>Nakedness</a:t>
            </a:r>
          </a:p>
          <a:p>
            <a:pPr algn="ctr"/>
            <a:r>
              <a:rPr lang="en-US" sz="2400" dirty="0">
                <a:latin typeface="Inter Medium" panose="020B0602030000000004" pitchFamily="34" charset="0"/>
                <a:ea typeface="Inter Medium" panose="020B0602030000000004" pitchFamily="34" charset="0"/>
              </a:rPr>
              <a:t>Subtle Messages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2258D-6615-4FEC-B432-7A3F96F7871C}"/>
              </a:ext>
            </a:extLst>
          </p:cNvPr>
          <p:cNvSpPr txBox="1"/>
          <p:nvPr/>
        </p:nvSpPr>
        <p:spPr>
          <a:xfrm>
            <a:off x="5299788" y="4889234"/>
            <a:ext cx="555171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Desensitizes us to SIN!</a:t>
            </a:r>
          </a:p>
        </p:txBody>
      </p:sp>
      <p:pic>
        <p:nvPicPr>
          <p:cNvPr id="11" name="Picture 10" descr="boy_reading_bible.jpg">
            <a:extLst>
              <a:ext uri="{FF2B5EF4-FFF2-40B4-BE49-F238E27FC236}">
                <a16:creationId xmlns:a16="http://schemas.microsoft.com/office/drawing/2014/main" id="{884F14DE-0CB4-4360-8003-711B117876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287" y="3862874"/>
            <a:ext cx="4825832" cy="252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21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068E-0B34-4235-BDE6-70DAD61D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753228"/>
            <a:ext cx="10154224" cy="1080938"/>
          </a:xfrm>
        </p:spPr>
        <p:txBody>
          <a:bodyPr>
            <a:noAutofit/>
          </a:bodyPr>
          <a:lstStyle/>
          <a:p>
            <a:pPr algn="r"/>
            <a:r>
              <a:rPr lang="en-US" sz="4900" b="1" dirty="0">
                <a:latin typeface="Inter" panose="020B0502030000000004" pitchFamily="34" charset="0"/>
                <a:ea typeface="Inter" panose="020B0502030000000004" pitchFamily="34" charset="0"/>
              </a:rPr>
              <a:t>Examine Everything</a:t>
            </a:r>
            <a:endParaRPr lang="en-US" sz="49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ED14-7C6D-4065-A4B1-0AF9B84EE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7" y="2112936"/>
            <a:ext cx="11784562" cy="42598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Don’t make excuses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Inter" panose="020B0502030000000004" pitchFamily="34" charset="0"/>
                <a:ea typeface="Inter" panose="020B0502030000000004" pitchFamily="34" charset="0"/>
              </a:rPr>
              <a:t>They are misgiven priorities of life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Doesn’t bother me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Only had a few bad scenes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I’m not actually doing those things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There’s nothing else to watch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My friends watch it – I don’t want to offend them</a:t>
            </a:r>
          </a:p>
          <a:p>
            <a:pPr lvl="3"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2 Corinthians 5:10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10E22-8691-4A65-86B7-FDFE2E838D0F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pic>
        <p:nvPicPr>
          <p:cNvPr id="11" name="Picture 10" descr="plasma-tv-md.jpg">
            <a:extLst>
              <a:ext uri="{FF2B5EF4-FFF2-40B4-BE49-F238E27FC236}">
                <a16:creationId xmlns:a16="http://schemas.microsoft.com/office/drawing/2014/main" id="{2F05FF2C-BA1B-4588-867D-9DB02D0C34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1731" y="2112936"/>
            <a:ext cx="4245428" cy="324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75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068E-0B34-4235-BDE6-70DAD61D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753228"/>
            <a:ext cx="10154224" cy="1080938"/>
          </a:xfrm>
        </p:spPr>
        <p:txBody>
          <a:bodyPr>
            <a:noAutofit/>
          </a:bodyPr>
          <a:lstStyle/>
          <a:p>
            <a:pPr algn="r"/>
            <a:r>
              <a:rPr lang="en-US" sz="4900" b="1" dirty="0">
                <a:latin typeface="Inter" panose="020B0502030000000004" pitchFamily="34" charset="0"/>
                <a:ea typeface="Inter" panose="020B0502030000000004" pitchFamily="34" charset="0"/>
              </a:rPr>
              <a:t>Conclusion</a:t>
            </a:r>
            <a:endParaRPr lang="en-US" sz="49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ED14-7C6D-4065-A4B1-0AF9B84EE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7" y="2112936"/>
            <a:ext cx="11784562" cy="42598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We are influenced by what we expose our mind to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Be aware of how God wants our mind to be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Proverbs 4:23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Proverbs 23:7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Matthew 5:8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Titus 1:15-16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Philippians 4:8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 Medium" panose="020B0602030000000004" pitchFamily="34" charset="0"/>
              <a:ea typeface="Inter Medium" panose="020B06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10E22-8691-4A65-86B7-FDFE2E838D0F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92144F80-7147-43F8-8D2C-AFD228F9C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514" y="3337647"/>
            <a:ext cx="4730621" cy="315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80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229</TotalTime>
  <Words>707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Inter</vt:lpstr>
      <vt:lpstr>Inter Medium</vt:lpstr>
      <vt:lpstr>Trebuchet MS</vt:lpstr>
      <vt:lpstr>Berlin</vt:lpstr>
      <vt:lpstr>Worldliness TV, Movies and Music</vt:lpstr>
      <vt:lpstr>TV and Movies – Rating System</vt:lpstr>
      <vt:lpstr>TV and Movies – Rating System</vt:lpstr>
      <vt:lpstr>TV and Movies – Influence Us</vt:lpstr>
      <vt:lpstr>TV and Movies – Influence Us</vt:lpstr>
      <vt:lpstr>TV, Movies, Music – God’s Warning</vt:lpstr>
      <vt:lpstr>TV, Movies, Music – God’s Warning</vt:lpstr>
      <vt:lpstr>Examine Everything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Worldliness An Introduction to the Series</dc:title>
  <dc:creator>Richard Thetford</dc:creator>
  <cp:lastModifiedBy>Richard Thetford</cp:lastModifiedBy>
  <cp:revision>34</cp:revision>
  <dcterms:created xsi:type="dcterms:W3CDTF">2020-01-14T20:32:49Z</dcterms:created>
  <dcterms:modified xsi:type="dcterms:W3CDTF">2021-07-11T21:57:09Z</dcterms:modified>
</cp:coreProperties>
</file>