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7/4/2021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7/4/2021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7/4/2021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7/4/2021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7/4/2021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7/4/2021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7/4/2021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7/4/2021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7/4/2021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7/4/2021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7/4/2021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7/4/2021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7/4/2021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7/4/2021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7/4/2021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7/4/2021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7/4/2021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7/4/2021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0000"/>
            </a:gs>
            <a:gs pos="50000">
              <a:srgbClr val="C00000"/>
            </a:gs>
            <a:gs pos="100000">
              <a:srgbClr val="FF000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BC01734-40DD-422F-9DB3-974BD14D0C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298" y="2677891"/>
            <a:ext cx="8703158" cy="1512869"/>
          </a:xfrm>
        </p:spPr>
        <p:txBody>
          <a:bodyPr/>
          <a:lstStyle/>
          <a:p>
            <a:r>
              <a:rPr lang="en-US" b="1" dirty="0">
                <a:latin typeface="Inter" panose="020B0502030000000004" pitchFamily="34" charset="0"/>
                <a:ea typeface="Inter" panose="020B0502030000000004" pitchFamily="34" charset="0"/>
              </a:rPr>
              <a:t>Worldliness</a:t>
            </a:r>
            <a:br>
              <a:rPr lang="en-US" b="1" dirty="0">
                <a:latin typeface="Inter" panose="020B0502030000000004" pitchFamily="34" charset="0"/>
                <a:ea typeface="Inter" panose="020B0502030000000004" pitchFamily="34" charset="0"/>
              </a:rPr>
            </a:br>
            <a:r>
              <a:rPr lang="en-US" sz="4800" dirty="0">
                <a:latin typeface="Inter" panose="020B0502030000000004" pitchFamily="34" charset="0"/>
                <a:ea typeface="Inter" panose="020B0502030000000004" pitchFamily="34" charset="0"/>
              </a:rPr>
              <a:t>The Tongue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FDD415-837B-4B8C-9E9D-4D826567BFAC}"/>
              </a:ext>
            </a:extLst>
          </p:cNvPr>
          <p:cNvSpPr txBox="1"/>
          <p:nvPr/>
        </p:nvSpPr>
        <p:spPr>
          <a:xfrm>
            <a:off x="0" y="6553994"/>
            <a:ext cx="12192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												   www.thetfordcountry.com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5D5ACD7B-AC86-4C31-B8D5-950A4233CA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25" y="4394039"/>
            <a:ext cx="8976049" cy="1117687"/>
          </a:xfrm>
        </p:spPr>
        <p:txBody>
          <a:bodyPr>
            <a:norm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Being a Christian affects the way one talks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Psalms 39:1</a:t>
            </a:r>
          </a:p>
        </p:txBody>
      </p:sp>
      <p:pic>
        <p:nvPicPr>
          <p:cNvPr id="7" name="Picture 6" descr="gossiping_76181515_400.jpg">
            <a:extLst>
              <a:ext uri="{FF2B5EF4-FFF2-40B4-BE49-F238E27FC236}">
                <a16:creationId xmlns:a16="http://schemas.microsoft.com/office/drawing/2014/main" id="{C85CD15F-D761-4168-9B62-B46BF1FB31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5078" y="4328724"/>
            <a:ext cx="2048687" cy="21560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04281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0000"/>
            </a:gs>
            <a:gs pos="50000">
              <a:srgbClr val="C00000"/>
            </a:gs>
            <a:gs pos="100000">
              <a:srgbClr val="FF000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86550-A615-4370-8CD1-133105D6B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282" y="2099385"/>
            <a:ext cx="11821885" cy="438539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Matthew 12:34-37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ter Medium" panose="020B0602030000000004" pitchFamily="34" charset="0"/>
              <a:ea typeface="Inter Medium" panose="020B06020300000000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C90CCC-6157-4353-A17C-442BC9544FB4}"/>
              </a:ext>
            </a:extLst>
          </p:cNvPr>
          <p:cNvSpPr txBox="1"/>
          <p:nvPr/>
        </p:nvSpPr>
        <p:spPr>
          <a:xfrm>
            <a:off x="0" y="6553994"/>
            <a:ext cx="12192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												   www.thetfordcountry.com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7EC58FE-33E2-4C4D-B792-9E5C143D8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615820"/>
            <a:ext cx="9613861" cy="1362270"/>
          </a:xfrm>
        </p:spPr>
        <p:txBody>
          <a:bodyPr>
            <a:normAutofit/>
          </a:bodyPr>
          <a:lstStyle/>
          <a:p>
            <a:pPr algn="r"/>
            <a:r>
              <a:rPr lang="en-US" sz="5400" b="1" dirty="0">
                <a:latin typeface="Inter" panose="020B0502030000000004" pitchFamily="34" charset="0"/>
                <a:ea typeface="Inter" panose="020B0502030000000004" pitchFamily="34" charset="0"/>
              </a:rPr>
              <a:t>Cursing or Euphemisms</a:t>
            </a:r>
            <a:endParaRPr lang="en-US" sz="5400" dirty="0">
              <a:solidFill>
                <a:srgbClr val="FFFF00"/>
              </a:solidFill>
              <a:latin typeface="Inter" panose="020B0502030000000004" pitchFamily="34" charset="0"/>
              <a:ea typeface="Inter" panose="020B0502030000000004" pitchFamily="34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D20CC1A-E575-4D19-8F29-713CA7AECD50}"/>
              </a:ext>
            </a:extLst>
          </p:cNvPr>
          <p:cNvSpPr/>
          <p:nvPr/>
        </p:nvSpPr>
        <p:spPr>
          <a:xfrm>
            <a:off x="382555" y="2845837"/>
            <a:ext cx="8789437" cy="3470987"/>
          </a:xfrm>
          <a:prstGeom prst="roundRect">
            <a:avLst/>
          </a:pr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6F2787-FD69-4102-B833-9C8521A66E5B}"/>
              </a:ext>
            </a:extLst>
          </p:cNvPr>
          <p:cNvSpPr txBox="1"/>
          <p:nvPr/>
        </p:nvSpPr>
        <p:spPr>
          <a:xfrm>
            <a:off x="382555" y="3060446"/>
            <a:ext cx="878943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“We are the only Bible the careless world will read. We are the sinner's gospel.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</a:b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We are the scoffer's creed. We are the Lord's last message given in deed and word. What if the type is crooked?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</a:b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What if the print is blurred?”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ter" panose="020B0502030000000004" pitchFamily="34" charset="0"/>
              <a:ea typeface="Inter" panose="020B0502030000000004" pitchFamily="34" charset="0"/>
            </a:endParaRPr>
          </a:p>
        </p:txBody>
      </p:sp>
      <p:pic>
        <p:nvPicPr>
          <p:cNvPr id="9" name="Picture 8" descr="anger-1a.jpg">
            <a:extLst>
              <a:ext uri="{FF2B5EF4-FFF2-40B4-BE49-F238E27FC236}">
                <a16:creationId xmlns:a16="http://schemas.microsoft.com/office/drawing/2014/main" id="{0C62E890-9C2E-4D45-A8BE-642512E0E8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6106" y="2989914"/>
            <a:ext cx="2765267" cy="32615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48111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0000"/>
            </a:gs>
            <a:gs pos="50000">
              <a:srgbClr val="C00000"/>
            </a:gs>
            <a:gs pos="100000">
              <a:srgbClr val="FF000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86550-A615-4370-8CD1-133105D6B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282" y="2099385"/>
            <a:ext cx="11821885" cy="438539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Must make the best “imprint” on the world</a:t>
            </a:r>
          </a:p>
          <a:p>
            <a:pPr>
              <a:lnSpc>
                <a:spcPct val="11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Improper speaking</a:t>
            </a:r>
          </a:p>
          <a:p>
            <a:pPr lvl="1">
              <a:lnSpc>
                <a:spcPct val="11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1 Timothy 4:12</a:t>
            </a:r>
          </a:p>
          <a:p>
            <a:pPr>
              <a:lnSpc>
                <a:spcPct val="11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Vulgar speech is condemned</a:t>
            </a:r>
            <a:endParaRPr lang="en-US" sz="3400" dirty="0">
              <a:latin typeface="Inter Medium" panose="020B0602030000000004" pitchFamily="34" charset="0"/>
              <a:ea typeface="Inter Medium" panose="020B06020300000000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C90CCC-6157-4353-A17C-442BC9544FB4}"/>
              </a:ext>
            </a:extLst>
          </p:cNvPr>
          <p:cNvSpPr txBox="1"/>
          <p:nvPr/>
        </p:nvSpPr>
        <p:spPr>
          <a:xfrm>
            <a:off x="0" y="6553994"/>
            <a:ext cx="12192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												   www.thetfordcountry.com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7EC58FE-33E2-4C4D-B792-9E5C143D8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615820"/>
            <a:ext cx="9613861" cy="1362270"/>
          </a:xfrm>
        </p:spPr>
        <p:txBody>
          <a:bodyPr>
            <a:normAutofit/>
          </a:bodyPr>
          <a:lstStyle/>
          <a:p>
            <a:pPr algn="r"/>
            <a:r>
              <a:rPr lang="en-US" sz="5400" b="1" dirty="0">
                <a:latin typeface="Inter" panose="020B0502030000000004" pitchFamily="34" charset="0"/>
                <a:ea typeface="Inter" panose="020B0502030000000004" pitchFamily="34" charset="0"/>
              </a:rPr>
              <a:t>Cursing or Euphemisms</a:t>
            </a:r>
            <a:endParaRPr lang="en-US" sz="5400" dirty="0">
              <a:solidFill>
                <a:srgbClr val="FFFF00"/>
              </a:solidFill>
              <a:latin typeface="Inter" panose="020B0502030000000004" pitchFamily="34" charset="0"/>
              <a:ea typeface="Inter" panose="020B0502030000000004" pitchFamily="34" charset="0"/>
            </a:endParaRPr>
          </a:p>
        </p:txBody>
      </p:sp>
      <p:pic>
        <p:nvPicPr>
          <p:cNvPr id="10" name="Picture 9" descr="ManHoldingQuestionMarkSmallCropped.jpg">
            <a:extLst>
              <a:ext uri="{FF2B5EF4-FFF2-40B4-BE49-F238E27FC236}">
                <a16:creationId xmlns:a16="http://schemas.microsoft.com/office/drawing/2014/main" id="{72BAE6EF-61A3-49BC-B57C-6AE3269B74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4163" y="2713542"/>
            <a:ext cx="3430555" cy="37329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7481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0000"/>
            </a:gs>
            <a:gs pos="50000">
              <a:srgbClr val="C00000"/>
            </a:gs>
            <a:gs pos="100000">
              <a:srgbClr val="FF000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86550-A615-4370-8CD1-133105D6B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282" y="2099385"/>
            <a:ext cx="11821885" cy="438539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Defined:</a:t>
            </a:r>
          </a:p>
          <a:p>
            <a:pPr>
              <a:lnSpc>
                <a:spcPct val="110000"/>
              </a:lnSpc>
            </a:pPr>
            <a:endParaRPr lang="en-US" sz="3400" b="1" dirty="0">
              <a:latin typeface="Inter" panose="020B0502030000000004" pitchFamily="34" charset="0"/>
              <a:ea typeface="Inter" panose="020B0502030000000004" pitchFamily="34" charset="0"/>
            </a:endParaRPr>
          </a:p>
          <a:p>
            <a:pPr>
              <a:lnSpc>
                <a:spcPct val="110000"/>
              </a:lnSpc>
            </a:pPr>
            <a:endParaRPr lang="en-US" sz="3400" b="1" dirty="0">
              <a:latin typeface="Inter" panose="020B0502030000000004" pitchFamily="34" charset="0"/>
              <a:ea typeface="Inter" panose="020B05020300000000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Bad or Good?</a:t>
            </a:r>
          </a:p>
          <a:p>
            <a:pPr lvl="1">
              <a:lnSpc>
                <a:spcPct val="110000"/>
              </a:lnSpc>
            </a:pPr>
            <a:r>
              <a:rPr lang="en-US" sz="3000" dirty="0">
                <a:latin typeface="Inter Medium" panose="020B0602030000000004" pitchFamily="34" charset="0"/>
                <a:ea typeface="Inter Medium" panose="020B0602030000000004" pitchFamily="34" charset="0"/>
              </a:rPr>
              <a:t>Depends on what word it replaces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C90CCC-6157-4353-A17C-442BC9544FB4}"/>
              </a:ext>
            </a:extLst>
          </p:cNvPr>
          <p:cNvSpPr txBox="1"/>
          <p:nvPr/>
        </p:nvSpPr>
        <p:spPr>
          <a:xfrm>
            <a:off x="0" y="6553994"/>
            <a:ext cx="12192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												   www.thetfordcountry.com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7EC58FE-33E2-4C4D-B792-9E5C143D8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615820"/>
            <a:ext cx="9613861" cy="1362270"/>
          </a:xfrm>
        </p:spPr>
        <p:txBody>
          <a:bodyPr>
            <a:normAutofit/>
          </a:bodyPr>
          <a:lstStyle/>
          <a:p>
            <a:pPr algn="r"/>
            <a:r>
              <a:rPr lang="en-US" sz="5400" b="1" dirty="0">
                <a:latin typeface="Inter" panose="020B0502030000000004" pitchFamily="34" charset="0"/>
                <a:ea typeface="Inter" panose="020B0502030000000004" pitchFamily="34" charset="0"/>
              </a:rPr>
              <a:t>Euphemisms</a:t>
            </a:r>
            <a:endParaRPr lang="en-US" sz="5400" dirty="0">
              <a:solidFill>
                <a:srgbClr val="FFFF00"/>
              </a:solidFill>
              <a:latin typeface="Inter" panose="020B0502030000000004" pitchFamily="34" charset="0"/>
              <a:ea typeface="Inter" panose="020B0502030000000004" pitchFamily="34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50BFFB7-4BD1-4A71-876E-D98C67913F0D}"/>
              </a:ext>
            </a:extLst>
          </p:cNvPr>
          <p:cNvSpPr/>
          <p:nvPr/>
        </p:nvSpPr>
        <p:spPr>
          <a:xfrm>
            <a:off x="177282" y="2873829"/>
            <a:ext cx="10273004" cy="1231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D9A2FE-9F96-42A5-AF0C-18B8F10E03FA}"/>
              </a:ext>
            </a:extLst>
          </p:cNvPr>
          <p:cNvSpPr txBox="1"/>
          <p:nvPr/>
        </p:nvSpPr>
        <p:spPr>
          <a:xfrm>
            <a:off x="192833" y="3013787"/>
            <a:ext cx="102574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“the substitution of a mild, indirect, or vague expression</a:t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for one thought to be offensive, harsh, or blunt.”</a:t>
            </a:r>
          </a:p>
        </p:txBody>
      </p:sp>
    </p:spTree>
    <p:extLst>
      <p:ext uri="{BB962C8B-B14F-4D97-AF65-F5344CB8AC3E}">
        <p14:creationId xmlns:p14="http://schemas.microsoft.com/office/powerpoint/2010/main" val="720517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0000"/>
            </a:gs>
            <a:gs pos="50000">
              <a:srgbClr val="C00000"/>
            </a:gs>
            <a:gs pos="100000">
              <a:srgbClr val="FF000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86550-A615-4370-8CD1-133105D6B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282" y="2099385"/>
            <a:ext cx="11821885" cy="438539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Terms such as “Jesus,” “God,” and “Hell” are found in the Bible – but never irreverently</a:t>
            </a:r>
          </a:p>
          <a:p>
            <a:pPr lvl="1">
              <a:lnSpc>
                <a:spcPct val="110000"/>
              </a:lnSpc>
            </a:pPr>
            <a:r>
              <a:rPr lang="en-US" sz="3200" dirty="0">
                <a:latin typeface="Inter Medium" panose="020B0602030000000004" pitchFamily="34" charset="0"/>
                <a:ea typeface="Inter Medium" panose="020B0602030000000004" pitchFamily="34" charset="0"/>
              </a:rPr>
              <a:t>Choose words carefully</a:t>
            </a:r>
          </a:p>
          <a:p>
            <a:pPr>
              <a:lnSpc>
                <a:spcPct val="11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We are known by the “fruit of our lips”</a:t>
            </a:r>
          </a:p>
          <a:p>
            <a:pPr lvl="1">
              <a:lnSpc>
                <a:spcPct val="11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2 Corinthians 10:4-5</a:t>
            </a:r>
          </a:p>
          <a:p>
            <a:pPr lvl="2">
              <a:lnSpc>
                <a:spcPct val="110000"/>
              </a:lnSpc>
            </a:pPr>
            <a:endParaRPr lang="en-US" sz="2800" dirty="0">
              <a:latin typeface="Inter Medium" panose="020B0602030000000004" pitchFamily="34" charset="0"/>
              <a:ea typeface="Inter Medium" panose="020B06020300000000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C90CCC-6157-4353-A17C-442BC9544FB4}"/>
              </a:ext>
            </a:extLst>
          </p:cNvPr>
          <p:cNvSpPr txBox="1"/>
          <p:nvPr/>
        </p:nvSpPr>
        <p:spPr>
          <a:xfrm>
            <a:off x="0" y="6553994"/>
            <a:ext cx="12192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												   www.thetfordcountry.com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7EC58FE-33E2-4C4D-B792-9E5C143D8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615820"/>
            <a:ext cx="9613861" cy="1362270"/>
          </a:xfrm>
        </p:spPr>
        <p:txBody>
          <a:bodyPr>
            <a:normAutofit/>
          </a:bodyPr>
          <a:lstStyle/>
          <a:p>
            <a:pPr algn="r"/>
            <a:r>
              <a:rPr lang="en-US" sz="5400" b="1" dirty="0">
                <a:latin typeface="Inter" panose="020B0502030000000004" pitchFamily="34" charset="0"/>
                <a:ea typeface="Inter" panose="020B0502030000000004" pitchFamily="34" charset="0"/>
              </a:rPr>
              <a:t>Euphemisms</a:t>
            </a:r>
            <a:endParaRPr lang="en-US" sz="5400" dirty="0">
              <a:solidFill>
                <a:srgbClr val="FFFF00"/>
              </a:solidFill>
              <a:latin typeface="Inter" panose="020B0502030000000004" pitchFamily="34" charset="0"/>
              <a:ea typeface="Inter" panose="020B0502030000000004" pitchFamily="34" charset="0"/>
            </a:endParaRPr>
          </a:p>
        </p:txBody>
      </p:sp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A9F427AA-129E-4CD3-9540-FD77311BFE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0415" y="3732244"/>
            <a:ext cx="3436076" cy="27012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87264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0000"/>
            </a:gs>
            <a:gs pos="50000">
              <a:srgbClr val="C00000"/>
            </a:gs>
            <a:gs pos="100000">
              <a:srgbClr val="FF000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86550-A615-4370-8CD1-133105D6B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282" y="2099385"/>
            <a:ext cx="11821885" cy="72779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Strive to control our tongue</a:t>
            </a:r>
            <a:endParaRPr lang="en-US" sz="2800" dirty="0">
              <a:latin typeface="Inter Medium" panose="020B0602030000000004" pitchFamily="34" charset="0"/>
              <a:ea typeface="Inter Medium" panose="020B06020300000000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C90CCC-6157-4353-A17C-442BC9544FB4}"/>
              </a:ext>
            </a:extLst>
          </p:cNvPr>
          <p:cNvSpPr txBox="1"/>
          <p:nvPr/>
        </p:nvSpPr>
        <p:spPr>
          <a:xfrm>
            <a:off x="0" y="6553994"/>
            <a:ext cx="12192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												   www.thetfordcountry.com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7EC58FE-33E2-4C4D-B792-9E5C143D8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615820"/>
            <a:ext cx="9613861" cy="1362270"/>
          </a:xfrm>
        </p:spPr>
        <p:txBody>
          <a:bodyPr>
            <a:normAutofit/>
          </a:bodyPr>
          <a:lstStyle/>
          <a:p>
            <a:pPr algn="r"/>
            <a:r>
              <a:rPr lang="en-US" sz="5400" b="1" dirty="0">
                <a:latin typeface="Inter" panose="020B0502030000000004" pitchFamily="34" charset="0"/>
                <a:ea typeface="Inter" panose="020B0502030000000004" pitchFamily="34" charset="0"/>
              </a:rPr>
              <a:t>Conclusion</a:t>
            </a:r>
            <a:endParaRPr lang="en-US" sz="5400" dirty="0">
              <a:solidFill>
                <a:srgbClr val="FFFF00"/>
              </a:solidFill>
              <a:latin typeface="Inter" panose="020B0502030000000004" pitchFamily="34" charset="0"/>
              <a:ea typeface="Inter" panose="020B0502030000000004" pitchFamily="34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F7DA7917-E53F-4236-899A-54F31451A90D}"/>
              </a:ext>
            </a:extLst>
          </p:cNvPr>
          <p:cNvSpPr/>
          <p:nvPr/>
        </p:nvSpPr>
        <p:spPr>
          <a:xfrm>
            <a:off x="107301" y="2848435"/>
            <a:ext cx="7609116" cy="313248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B9D602-580F-4904-B78A-8BF1B55095B5}"/>
              </a:ext>
            </a:extLst>
          </p:cNvPr>
          <p:cNvSpPr txBox="1"/>
          <p:nvPr/>
        </p:nvSpPr>
        <p:spPr>
          <a:xfrm>
            <a:off x="107301" y="3097760"/>
            <a:ext cx="76091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Semi Bold" panose="020B0702030000000004" pitchFamily="34" charset="0"/>
                <a:ea typeface="Inter Semi Bold" panose="020B0702030000000004" pitchFamily="34" charset="0"/>
              </a:rPr>
              <a:t>“But I say to you that for every idle word</a:t>
            </a:r>
            <a:br>
              <a:rPr 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Semi Bold" panose="020B0702030000000004" pitchFamily="34" charset="0"/>
                <a:ea typeface="Inter Semi Bold" panose="020B0702030000000004" pitchFamily="34" charset="0"/>
              </a:rPr>
            </a:br>
            <a:r>
              <a:rPr 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Semi Bold" panose="020B0702030000000004" pitchFamily="34" charset="0"/>
                <a:ea typeface="Inter Semi Bold" panose="020B0702030000000004" pitchFamily="34" charset="0"/>
              </a:rPr>
              <a:t>men may speak, they will give account of it</a:t>
            </a:r>
            <a:br>
              <a:rPr 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Semi Bold" panose="020B0702030000000004" pitchFamily="34" charset="0"/>
                <a:ea typeface="Inter Semi Bold" panose="020B0702030000000004" pitchFamily="34" charset="0"/>
              </a:rPr>
            </a:br>
            <a:r>
              <a:rPr 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Semi Bold" panose="020B0702030000000004" pitchFamily="34" charset="0"/>
                <a:ea typeface="Inter Semi Bold" panose="020B0702030000000004" pitchFamily="34" charset="0"/>
              </a:rPr>
              <a:t>in the day of judgment. For by your words</a:t>
            </a:r>
            <a:br>
              <a:rPr 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Semi Bold" panose="020B0702030000000004" pitchFamily="34" charset="0"/>
                <a:ea typeface="Inter Semi Bold" panose="020B0702030000000004" pitchFamily="34" charset="0"/>
              </a:rPr>
            </a:br>
            <a:r>
              <a:rPr 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Semi Bold" panose="020B0702030000000004" pitchFamily="34" charset="0"/>
                <a:ea typeface="Inter Semi Bold" panose="020B0702030000000004" pitchFamily="34" charset="0"/>
              </a:rPr>
              <a:t>you will be justified, and by your words</a:t>
            </a:r>
            <a:br>
              <a:rPr 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Semi Bold" panose="020B0702030000000004" pitchFamily="34" charset="0"/>
                <a:ea typeface="Inter Semi Bold" panose="020B0702030000000004" pitchFamily="34" charset="0"/>
              </a:rPr>
            </a:br>
            <a:r>
              <a:rPr 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Semi Bold" panose="020B0702030000000004" pitchFamily="34" charset="0"/>
                <a:ea typeface="Inter Semi Bold" panose="020B0702030000000004" pitchFamily="34" charset="0"/>
              </a:rPr>
              <a:t>you will be condemned.”</a:t>
            </a:r>
          </a:p>
          <a:p>
            <a:pPr algn="ctr"/>
            <a:r>
              <a:rPr lang="en-US" sz="2400" b="1" dirty="0">
                <a:solidFill>
                  <a:srgbClr val="C00000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Matthew 12:36-37</a:t>
            </a:r>
          </a:p>
        </p:txBody>
      </p:sp>
      <p:pic>
        <p:nvPicPr>
          <p:cNvPr id="7" name="Picture 6" descr="phGossipGirls.jpg">
            <a:extLst>
              <a:ext uri="{FF2B5EF4-FFF2-40B4-BE49-F238E27FC236}">
                <a16:creationId xmlns:a16="http://schemas.microsoft.com/office/drawing/2014/main" id="{7CD338D2-2BCE-4959-BEC1-A9FC21C636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6338" y="2843792"/>
            <a:ext cx="4098379" cy="31324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4147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0000"/>
            </a:gs>
            <a:gs pos="50000">
              <a:srgbClr val="C00000"/>
            </a:gs>
            <a:gs pos="100000">
              <a:srgbClr val="FF000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AC90CCC-6157-4353-A17C-442BC9544FB4}"/>
              </a:ext>
            </a:extLst>
          </p:cNvPr>
          <p:cNvSpPr txBox="1"/>
          <p:nvPr/>
        </p:nvSpPr>
        <p:spPr>
          <a:xfrm>
            <a:off x="0" y="6553994"/>
            <a:ext cx="12192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												   www.thetfordcountry.com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7EC58FE-33E2-4C4D-B792-9E5C143D8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 fontScale="90000"/>
          </a:bodyPr>
          <a:lstStyle/>
          <a:p>
            <a:pPr algn="r"/>
            <a:r>
              <a:rPr lang="en-US" sz="5400" b="1" dirty="0">
                <a:latin typeface="Inter" panose="020B0502030000000004" pitchFamily="34" charset="0"/>
                <a:ea typeface="Inter" panose="020B0502030000000004" pitchFamily="34" charset="0"/>
              </a:rPr>
              <a:t>Many Misuses of the Tongue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8270B3-C7B3-4103-9C76-589502A4DCF6}"/>
              </a:ext>
            </a:extLst>
          </p:cNvPr>
          <p:cNvSpPr txBox="1"/>
          <p:nvPr/>
        </p:nvSpPr>
        <p:spPr>
          <a:xfrm>
            <a:off x="223935" y="2174033"/>
            <a:ext cx="1020768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Lying</a:t>
            </a:r>
          </a:p>
          <a:p>
            <a:pPr algn="ct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Cursing</a:t>
            </a:r>
          </a:p>
          <a:p>
            <a:pPr algn="ct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Making casual oaths</a:t>
            </a:r>
          </a:p>
          <a:p>
            <a:pPr algn="ct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Angry words</a:t>
            </a:r>
          </a:p>
          <a:p>
            <a:pPr algn="ct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Gossip</a:t>
            </a:r>
          </a:p>
          <a:p>
            <a:pPr algn="ct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Flattery</a:t>
            </a:r>
          </a:p>
          <a:p>
            <a:pPr algn="ct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Grumbling</a:t>
            </a:r>
          </a:p>
          <a:p>
            <a:pPr algn="ct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Complaining</a:t>
            </a:r>
          </a:p>
        </p:txBody>
      </p:sp>
      <p:pic>
        <p:nvPicPr>
          <p:cNvPr id="7" name="Picture 6" descr="gossiping.jpg">
            <a:extLst>
              <a:ext uri="{FF2B5EF4-FFF2-40B4-BE49-F238E27FC236}">
                <a16:creationId xmlns:a16="http://schemas.microsoft.com/office/drawing/2014/main" id="{B7450DA3-21A9-453C-B455-FF03A1F56A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2482" y="2486792"/>
            <a:ext cx="4512097" cy="30114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7" descr="gossiping2.jpg">
            <a:extLst>
              <a:ext uri="{FF2B5EF4-FFF2-40B4-BE49-F238E27FC236}">
                <a16:creationId xmlns:a16="http://schemas.microsoft.com/office/drawing/2014/main" id="{BCAEB245-FFBF-4559-9A6B-D57EE59F2D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942" y="2993689"/>
            <a:ext cx="2968625" cy="1981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42996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0000"/>
            </a:gs>
            <a:gs pos="50000">
              <a:srgbClr val="C00000"/>
            </a:gs>
            <a:gs pos="100000">
              <a:srgbClr val="FF000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86550-A615-4370-8CD1-133105D6B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935" y="2146041"/>
            <a:ext cx="10189028" cy="3790148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3200" dirty="0">
                <a:latin typeface="Inter" panose="020B0502030000000004" pitchFamily="34" charset="0"/>
                <a:ea typeface="Inter" panose="020B0502030000000004" pitchFamily="34" charset="0"/>
              </a:rPr>
              <a:t>“Now the purpose of the commandment is love from a pure heart, </a:t>
            </a:r>
            <a:r>
              <a:rPr lang="en-US" sz="3200" i="1" dirty="0">
                <a:latin typeface="Inter" panose="020B0502030000000004" pitchFamily="34" charset="0"/>
                <a:ea typeface="Inter" panose="020B0502030000000004" pitchFamily="34" charset="0"/>
              </a:rPr>
              <a:t>from</a:t>
            </a:r>
            <a:r>
              <a:rPr lang="en-US" sz="3200" dirty="0">
                <a:latin typeface="Inter" panose="020B0502030000000004" pitchFamily="34" charset="0"/>
                <a:ea typeface="Inter" panose="020B0502030000000004" pitchFamily="34" charset="0"/>
              </a:rPr>
              <a:t> a good conscience, and </a:t>
            </a:r>
            <a:r>
              <a:rPr lang="en-US" sz="3200" i="1" dirty="0">
                <a:latin typeface="Inter" panose="020B0502030000000004" pitchFamily="34" charset="0"/>
                <a:ea typeface="Inter" panose="020B0502030000000004" pitchFamily="34" charset="0"/>
              </a:rPr>
              <a:t>from</a:t>
            </a:r>
            <a:r>
              <a:rPr lang="en-US" sz="3200" dirty="0">
                <a:latin typeface="Inter" panose="020B0502030000000004" pitchFamily="34" charset="0"/>
                <a:ea typeface="Inter" panose="020B0502030000000004" pitchFamily="34" charset="0"/>
              </a:rPr>
              <a:t> sincere faith, from which some, having strayed, </a:t>
            </a:r>
            <a:r>
              <a:rPr lang="en-US" sz="3200" dirty="0">
                <a:solidFill>
                  <a:srgbClr val="FFFF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have turned aside to idle talk</a:t>
            </a:r>
            <a:r>
              <a:rPr lang="en-US" sz="3200" dirty="0">
                <a:latin typeface="Inter" panose="020B0502030000000004" pitchFamily="34" charset="0"/>
                <a:ea typeface="Inter" panose="020B0502030000000004" pitchFamily="34" charset="0"/>
              </a:rPr>
              <a:t>, desiring to be teachers of the law, understanding neither what they say nor the things which they affirm.”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000" b="1" dirty="0">
                <a:latin typeface="Inter" panose="020B0502030000000004" pitchFamily="34" charset="0"/>
                <a:ea typeface="Inter" panose="020B0502030000000004" pitchFamily="34" charset="0"/>
              </a:rPr>
              <a:t>1 Timothy 1:5-7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C90CCC-6157-4353-A17C-442BC9544FB4}"/>
              </a:ext>
            </a:extLst>
          </p:cNvPr>
          <p:cNvSpPr txBox="1"/>
          <p:nvPr/>
        </p:nvSpPr>
        <p:spPr>
          <a:xfrm>
            <a:off x="0" y="6553994"/>
            <a:ext cx="12192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												   www.thetfordcountry.com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7EC58FE-33E2-4C4D-B792-9E5C143D8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pPr algn="r"/>
            <a:r>
              <a:rPr lang="en-US" sz="5400" b="1" dirty="0">
                <a:latin typeface="Inter" panose="020B0502030000000004" pitchFamily="34" charset="0"/>
                <a:ea typeface="Inter" panose="020B0502030000000004" pitchFamily="34" charset="0"/>
              </a:rPr>
              <a:t>Gossip </a:t>
            </a:r>
            <a:r>
              <a:rPr lang="en-US" sz="5400" dirty="0">
                <a:latin typeface="Inter" panose="020B0502030000000004" pitchFamily="34" charset="0"/>
                <a:ea typeface="Inter" panose="020B0502030000000004" pitchFamily="34" charset="0"/>
              </a:rPr>
              <a:t>(idle talk)</a:t>
            </a:r>
          </a:p>
        </p:txBody>
      </p:sp>
    </p:spTree>
    <p:extLst>
      <p:ext uri="{BB962C8B-B14F-4D97-AF65-F5344CB8AC3E}">
        <p14:creationId xmlns:p14="http://schemas.microsoft.com/office/powerpoint/2010/main" val="3859374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0000"/>
            </a:gs>
            <a:gs pos="50000">
              <a:srgbClr val="C00000"/>
            </a:gs>
            <a:gs pos="100000">
              <a:srgbClr val="FF000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86550-A615-4370-8CD1-133105D6B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282" y="2099385"/>
            <a:ext cx="10235681" cy="438539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Good</a:t>
            </a:r>
          </a:p>
          <a:p>
            <a:pPr lvl="1">
              <a:lnSpc>
                <a:spcPct val="110000"/>
              </a:lnSpc>
            </a:pPr>
            <a:r>
              <a:rPr lang="en-US" sz="3200" dirty="0">
                <a:latin typeface="Inter" panose="020B0502030000000004" pitchFamily="34" charset="0"/>
                <a:ea typeface="Inter" panose="020B0502030000000004" pitchFamily="34" charset="0"/>
              </a:rPr>
              <a:t>Good news of Christ</a:t>
            </a:r>
          </a:p>
          <a:p>
            <a:pPr lvl="1">
              <a:lnSpc>
                <a:spcPct val="110000"/>
              </a:lnSpc>
            </a:pPr>
            <a:r>
              <a:rPr lang="en-US" sz="3200" dirty="0">
                <a:latin typeface="Inter" panose="020B0502030000000004" pitchFamily="34" charset="0"/>
                <a:ea typeface="Inter" panose="020B0502030000000004" pitchFamily="34" charset="0"/>
              </a:rPr>
              <a:t>Joyful news about others</a:t>
            </a:r>
          </a:p>
          <a:p>
            <a:pPr lvl="1">
              <a:lnSpc>
                <a:spcPct val="110000"/>
              </a:lnSpc>
            </a:pPr>
            <a:r>
              <a:rPr lang="en-US" sz="3200" dirty="0">
                <a:latin typeface="Inter" panose="020B0502030000000004" pitchFamily="34" charset="0"/>
                <a:ea typeface="Inter" panose="020B0502030000000004" pitchFamily="34" charset="0"/>
              </a:rPr>
              <a:t>Sad news when helpful</a:t>
            </a:r>
          </a:p>
          <a:p>
            <a:pPr>
              <a:lnSpc>
                <a:spcPct val="11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Bad</a:t>
            </a:r>
          </a:p>
          <a:p>
            <a:pPr lvl="1">
              <a:lnSpc>
                <a:spcPct val="110000"/>
              </a:lnSpc>
            </a:pPr>
            <a:r>
              <a:rPr lang="en-US" sz="3200" dirty="0">
                <a:latin typeface="Inter" panose="020B0502030000000004" pitchFamily="34" charset="0"/>
                <a:ea typeface="Inter" panose="020B0502030000000004" pitchFamily="34" charset="0"/>
              </a:rPr>
              <a:t>News of a personal nature</a:t>
            </a:r>
          </a:p>
          <a:p>
            <a:pPr lvl="1">
              <a:lnSpc>
                <a:spcPct val="110000"/>
              </a:lnSpc>
            </a:pPr>
            <a:r>
              <a:rPr lang="en-US" sz="3200" dirty="0">
                <a:latin typeface="Inter" panose="020B0502030000000004" pitchFamily="34" charset="0"/>
                <a:ea typeface="Inter" panose="020B0502030000000004" pitchFamily="34" charset="0"/>
              </a:rPr>
              <a:t>Not validated or does not have a need to know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C90CCC-6157-4353-A17C-442BC9544FB4}"/>
              </a:ext>
            </a:extLst>
          </p:cNvPr>
          <p:cNvSpPr txBox="1"/>
          <p:nvPr/>
        </p:nvSpPr>
        <p:spPr>
          <a:xfrm>
            <a:off x="0" y="6553994"/>
            <a:ext cx="12192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												   www.thetfordcountry.com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7EC58FE-33E2-4C4D-B792-9E5C143D8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615820"/>
            <a:ext cx="9613861" cy="1362270"/>
          </a:xfrm>
        </p:spPr>
        <p:txBody>
          <a:bodyPr>
            <a:normAutofit fontScale="90000"/>
          </a:bodyPr>
          <a:lstStyle/>
          <a:p>
            <a:pPr algn="r"/>
            <a:r>
              <a:rPr lang="en-US" sz="5400" b="1" dirty="0">
                <a:latin typeface="Inter" panose="020B0502030000000004" pitchFamily="34" charset="0"/>
                <a:ea typeface="Inter" panose="020B0502030000000004" pitchFamily="34" charset="0"/>
              </a:rPr>
              <a:t>Telling or Hearing Something NEW can be </a:t>
            </a:r>
            <a:r>
              <a:rPr lang="en-US" sz="5400" b="1" dirty="0">
                <a:solidFill>
                  <a:srgbClr val="FFFF00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GOOD</a:t>
            </a:r>
            <a:r>
              <a:rPr lang="en-US" sz="5400" b="1" dirty="0">
                <a:latin typeface="Inter" panose="020B0502030000000004" pitchFamily="34" charset="0"/>
                <a:ea typeface="Inter" panose="020B0502030000000004" pitchFamily="34" charset="0"/>
              </a:rPr>
              <a:t> or </a:t>
            </a:r>
            <a:r>
              <a:rPr lang="en-US" sz="5400" b="1" dirty="0">
                <a:solidFill>
                  <a:srgbClr val="FFFF00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BAD</a:t>
            </a:r>
            <a:endParaRPr lang="en-US" sz="5400" dirty="0">
              <a:solidFill>
                <a:srgbClr val="FFFF00"/>
              </a:solidFill>
              <a:latin typeface="Inter" panose="020B0502030000000004" pitchFamily="34" charset="0"/>
              <a:ea typeface="Inter" panose="020B0502030000000004" pitchFamily="34" charset="0"/>
            </a:endParaRP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FFB52F23-9ABA-477E-A367-3E28B3B553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094" y="3077542"/>
            <a:ext cx="708025" cy="990600"/>
          </a:xfrm>
          <a:prstGeom prst="rect">
            <a:avLst/>
          </a:prstGeom>
          <a:noFill/>
        </p:spPr>
      </p:pic>
      <p:pic>
        <p:nvPicPr>
          <p:cNvPr id="7" name="Picture 5">
            <a:extLst>
              <a:ext uri="{FF2B5EF4-FFF2-40B4-BE49-F238E27FC236}">
                <a16:creationId xmlns:a16="http://schemas.microsoft.com/office/drawing/2014/main" id="{A6297BDA-7D56-464C-9C7E-2C100F25AF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094" y="5438192"/>
            <a:ext cx="715962" cy="914400"/>
          </a:xfrm>
          <a:prstGeom prst="rect">
            <a:avLst/>
          </a:prstGeom>
          <a:noFill/>
        </p:spPr>
      </p:pic>
      <p:pic>
        <p:nvPicPr>
          <p:cNvPr id="9" name="Picture 8" descr="A picture containing food&#10;&#10;Description automatically generated">
            <a:extLst>
              <a:ext uri="{FF2B5EF4-FFF2-40B4-BE49-F238E27FC236}">
                <a16:creationId xmlns:a16="http://schemas.microsoft.com/office/drawing/2014/main" id="{AE38690E-2E28-4ECB-A3B5-2045A9D173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2264" y="2099384"/>
            <a:ext cx="6117771" cy="31965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30190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0000"/>
            </a:gs>
            <a:gs pos="50000">
              <a:srgbClr val="C00000"/>
            </a:gs>
            <a:gs pos="100000">
              <a:srgbClr val="FF000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86550-A615-4370-8CD1-133105D6B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282" y="2099385"/>
            <a:ext cx="11821885" cy="438539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Gossip defined:</a:t>
            </a:r>
          </a:p>
          <a:p>
            <a:pPr lvl="1">
              <a:lnSpc>
                <a:spcPct val="110000"/>
              </a:lnSpc>
            </a:pPr>
            <a:r>
              <a:rPr lang="en-US" sz="3200" dirty="0">
                <a:latin typeface="Inter" panose="020B0502030000000004" pitchFamily="34" charset="0"/>
                <a:ea typeface="Inter" panose="020B0502030000000004" pitchFamily="34" charset="0"/>
              </a:rPr>
              <a:t>“idle talk, not always true about</a:t>
            </a:r>
            <a:br>
              <a:rPr lang="en-US" sz="3200" dirty="0">
                <a:latin typeface="Inter" panose="020B0502030000000004" pitchFamily="34" charset="0"/>
                <a:ea typeface="Inter" panose="020B0502030000000004" pitchFamily="34" charset="0"/>
              </a:rPr>
            </a:br>
            <a:r>
              <a:rPr lang="en-US" sz="3200" dirty="0">
                <a:latin typeface="Inter" panose="020B0502030000000004" pitchFamily="34" charset="0"/>
                <a:ea typeface="Inter" panose="020B0502030000000004" pitchFamily="34" charset="0"/>
              </a:rPr>
              <a:t>people and their affairs”</a:t>
            </a:r>
          </a:p>
          <a:p>
            <a:pPr>
              <a:lnSpc>
                <a:spcPct val="11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Gossip is a sin</a:t>
            </a:r>
          </a:p>
          <a:p>
            <a:pPr lvl="1">
              <a:lnSpc>
                <a:spcPct val="11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Romans 1:29-32</a:t>
            </a:r>
          </a:p>
          <a:p>
            <a:pPr lvl="1">
              <a:lnSpc>
                <a:spcPct val="11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2 Corinthians 12:20</a:t>
            </a:r>
          </a:p>
          <a:p>
            <a:pPr lvl="1">
              <a:lnSpc>
                <a:spcPct val="11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1 Timothy 5:13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C90CCC-6157-4353-A17C-442BC9544FB4}"/>
              </a:ext>
            </a:extLst>
          </p:cNvPr>
          <p:cNvSpPr txBox="1"/>
          <p:nvPr/>
        </p:nvSpPr>
        <p:spPr>
          <a:xfrm>
            <a:off x="0" y="6553994"/>
            <a:ext cx="12192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												   www.thetfordcountry.com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7EC58FE-33E2-4C4D-B792-9E5C143D8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615820"/>
            <a:ext cx="9613861" cy="1362270"/>
          </a:xfrm>
        </p:spPr>
        <p:txBody>
          <a:bodyPr>
            <a:normAutofit/>
          </a:bodyPr>
          <a:lstStyle/>
          <a:p>
            <a:pPr algn="r"/>
            <a:r>
              <a:rPr lang="en-US" sz="5400" b="1" dirty="0">
                <a:latin typeface="Inter" panose="020B0502030000000004" pitchFamily="34" charset="0"/>
                <a:ea typeface="Inter" panose="020B0502030000000004" pitchFamily="34" charset="0"/>
              </a:rPr>
              <a:t>Sin of Gossip</a:t>
            </a:r>
            <a:endParaRPr lang="en-US" sz="5400" dirty="0">
              <a:solidFill>
                <a:srgbClr val="FFFF00"/>
              </a:solidFill>
              <a:latin typeface="Inter" panose="020B0502030000000004" pitchFamily="34" charset="0"/>
              <a:ea typeface="Inter" panose="020B0502030000000004" pitchFamily="34" charset="0"/>
            </a:endParaRPr>
          </a:p>
        </p:txBody>
      </p:sp>
      <p:pic>
        <p:nvPicPr>
          <p:cNvPr id="8" name="Picture 7" descr="health_20070914_gossip_banner.jpg">
            <a:extLst>
              <a:ext uri="{FF2B5EF4-FFF2-40B4-BE49-F238E27FC236}">
                <a16:creationId xmlns:a16="http://schemas.microsoft.com/office/drawing/2014/main" id="{3A1B3A9F-5B22-45CD-B442-7CE1CDECB9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4996" y="2134375"/>
            <a:ext cx="4068147" cy="43224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99041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0000"/>
            </a:gs>
            <a:gs pos="50000">
              <a:srgbClr val="C00000"/>
            </a:gs>
            <a:gs pos="100000">
              <a:srgbClr val="FF000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86550-A615-4370-8CD1-133105D6B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282" y="2099385"/>
            <a:ext cx="11821885" cy="438539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Participating in gossip is easy to do</a:t>
            </a:r>
          </a:p>
          <a:p>
            <a:pPr lvl="1">
              <a:lnSpc>
                <a:spcPct val="110000"/>
              </a:lnSpc>
            </a:pPr>
            <a:r>
              <a:rPr lang="en-US" sz="3200" dirty="0">
                <a:latin typeface="Inter Medium" panose="020B0602030000000004" pitchFamily="34" charset="0"/>
                <a:ea typeface="Inter Medium" panose="020B0602030000000004" pitchFamily="34" charset="0"/>
              </a:rPr>
              <a:t>Before relating news to others, ask:</a:t>
            </a:r>
          </a:p>
          <a:p>
            <a:pPr lvl="2">
              <a:lnSpc>
                <a:spcPct val="110000"/>
              </a:lnSpc>
            </a:pPr>
            <a:r>
              <a:rPr lang="en-US" sz="3000" dirty="0">
                <a:solidFill>
                  <a:srgbClr val="FFFF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Will it build up the body of Christ?</a:t>
            </a:r>
          </a:p>
          <a:p>
            <a:pPr lvl="2">
              <a:lnSpc>
                <a:spcPct val="110000"/>
              </a:lnSpc>
            </a:pPr>
            <a:r>
              <a:rPr lang="en-US" sz="3000" dirty="0">
                <a:solidFill>
                  <a:srgbClr val="FFFF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Will it promote peace and harmony in the church?</a:t>
            </a:r>
          </a:p>
          <a:p>
            <a:pPr lvl="2">
              <a:lnSpc>
                <a:spcPct val="110000"/>
              </a:lnSpc>
            </a:pPr>
            <a:r>
              <a:rPr lang="en-US" sz="3000" dirty="0">
                <a:solidFill>
                  <a:srgbClr val="FFFF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Is it necessary to tell?</a:t>
            </a:r>
          </a:p>
          <a:p>
            <a:pPr lvl="2">
              <a:lnSpc>
                <a:spcPct val="110000"/>
              </a:lnSpc>
            </a:pPr>
            <a:r>
              <a:rPr lang="en-US" sz="3000" dirty="0">
                <a:solidFill>
                  <a:srgbClr val="FFFF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Will it help?</a:t>
            </a:r>
          </a:p>
          <a:p>
            <a:pPr lvl="2">
              <a:lnSpc>
                <a:spcPct val="110000"/>
              </a:lnSpc>
            </a:pPr>
            <a:r>
              <a:rPr lang="en-US" sz="3000" dirty="0">
                <a:solidFill>
                  <a:srgbClr val="FFFF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Are we sure it is the truth?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C90CCC-6157-4353-A17C-442BC9544FB4}"/>
              </a:ext>
            </a:extLst>
          </p:cNvPr>
          <p:cNvSpPr txBox="1"/>
          <p:nvPr/>
        </p:nvSpPr>
        <p:spPr>
          <a:xfrm>
            <a:off x="0" y="6553994"/>
            <a:ext cx="12192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												   www.thetfordcountry.com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7EC58FE-33E2-4C4D-B792-9E5C143D8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615820"/>
            <a:ext cx="9613861" cy="1362270"/>
          </a:xfrm>
        </p:spPr>
        <p:txBody>
          <a:bodyPr>
            <a:normAutofit/>
          </a:bodyPr>
          <a:lstStyle/>
          <a:p>
            <a:pPr algn="r"/>
            <a:r>
              <a:rPr lang="en-US" sz="5400" b="1" dirty="0">
                <a:latin typeface="Inter" panose="020B0502030000000004" pitchFamily="34" charset="0"/>
                <a:ea typeface="Inter" panose="020B0502030000000004" pitchFamily="34" charset="0"/>
              </a:rPr>
              <a:t>Sin of Gossip</a:t>
            </a:r>
            <a:endParaRPr lang="en-US" sz="5400" dirty="0">
              <a:solidFill>
                <a:srgbClr val="FFFF00"/>
              </a:solidFill>
              <a:latin typeface="Inter" panose="020B0502030000000004" pitchFamily="34" charset="0"/>
              <a:ea typeface="Inter" panose="020B050203000000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084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0000"/>
            </a:gs>
            <a:gs pos="50000">
              <a:srgbClr val="C00000"/>
            </a:gs>
            <a:gs pos="100000">
              <a:srgbClr val="FF000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86550-A615-4370-8CD1-133105D6B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282" y="2099385"/>
            <a:ext cx="11821885" cy="438539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We’re responsible for our words</a:t>
            </a:r>
          </a:p>
          <a:p>
            <a:pPr lvl="1">
              <a:lnSpc>
                <a:spcPct val="11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Matthew 12:36-37</a:t>
            </a:r>
          </a:p>
          <a:p>
            <a:pPr>
              <a:lnSpc>
                <a:spcPct val="11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Reason explained:</a:t>
            </a:r>
          </a:p>
          <a:p>
            <a:pPr lvl="1">
              <a:lnSpc>
                <a:spcPct val="11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Matthew 12:34-35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C90CCC-6157-4353-A17C-442BC9544FB4}"/>
              </a:ext>
            </a:extLst>
          </p:cNvPr>
          <p:cNvSpPr txBox="1"/>
          <p:nvPr/>
        </p:nvSpPr>
        <p:spPr>
          <a:xfrm>
            <a:off x="0" y="6553994"/>
            <a:ext cx="12192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												   www.thetfordcountry.com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7EC58FE-33E2-4C4D-B792-9E5C143D8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615820"/>
            <a:ext cx="9613861" cy="1362270"/>
          </a:xfrm>
        </p:spPr>
        <p:txBody>
          <a:bodyPr>
            <a:normAutofit/>
          </a:bodyPr>
          <a:lstStyle/>
          <a:p>
            <a:pPr algn="r"/>
            <a:r>
              <a:rPr lang="en-US" sz="5400" b="1" dirty="0">
                <a:latin typeface="Inter" panose="020B0502030000000004" pitchFamily="34" charset="0"/>
                <a:ea typeface="Inter" panose="020B0502030000000004" pitchFamily="34" charset="0"/>
              </a:rPr>
              <a:t>Sin of Gossip</a:t>
            </a:r>
            <a:endParaRPr lang="en-US" sz="5400" dirty="0">
              <a:solidFill>
                <a:srgbClr val="FFFF00"/>
              </a:solidFill>
              <a:latin typeface="Inter" panose="020B0502030000000004" pitchFamily="34" charset="0"/>
              <a:ea typeface="Inter" panose="020B0502030000000004" pitchFamily="34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4FEC691-C550-4979-A800-51540F566A44}"/>
              </a:ext>
            </a:extLst>
          </p:cNvPr>
          <p:cNvSpPr/>
          <p:nvPr/>
        </p:nvSpPr>
        <p:spPr>
          <a:xfrm>
            <a:off x="177282" y="4926561"/>
            <a:ext cx="11837436" cy="110101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A240AE-AE10-4A75-A2D2-0B4AC98381B7}"/>
              </a:ext>
            </a:extLst>
          </p:cNvPr>
          <p:cNvSpPr txBox="1"/>
          <p:nvPr/>
        </p:nvSpPr>
        <p:spPr>
          <a:xfrm>
            <a:off x="177282" y="4926556"/>
            <a:ext cx="1182188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The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consequences of gossip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can be as far reaching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</a:b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as a forest destroyed by fire by one match!</a:t>
            </a:r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257D5652-0E12-4CD0-927E-0BA1056F86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209383" y="2144523"/>
            <a:ext cx="3797559" cy="26445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77471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0000"/>
            </a:gs>
            <a:gs pos="50000">
              <a:srgbClr val="C00000"/>
            </a:gs>
            <a:gs pos="100000">
              <a:srgbClr val="FF000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86550-A615-4370-8CD1-133105D6B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282" y="2099385"/>
            <a:ext cx="11821885" cy="438539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Striving for peace is required of Christians</a:t>
            </a:r>
          </a:p>
          <a:p>
            <a:pPr lvl="1">
              <a:lnSpc>
                <a:spcPct val="11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Philippians 2:1-2</a:t>
            </a:r>
          </a:p>
          <a:p>
            <a:pPr lvl="1">
              <a:lnSpc>
                <a:spcPct val="11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Ephesians 4:1-3</a:t>
            </a:r>
          </a:p>
          <a:p>
            <a:pPr>
              <a:lnSpc>
                <a:spcPct val="11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Think before speaking</a:t>
            </a:r>
          </a:p>
          <a:p>
            <a:pPr lvl="1">
              <a:lnSpc>
                <a:spcPct val="11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James 1:26</a:t>
            </a:r>
          </a:p>
          <a:p>
            <a:pPr lvl="1">
              <a:lnSpc>
                <a:spcPct val="11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Proverbs 4:23-24</a:t>
            </a:r>
          </a:p>
          <a:p>
            <a:pPr lvl="1">
              <a:lnSpc>
                <a:spcPct val="11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Matthew 7:12; Philippians 2:3-4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C90CCC-6157-4353-A17C-442BC9544FB4}"/>
              </a:ext>
            </a:extLst>
          </p:cNvPr>
          <p:cNvSpPr txBox="1"/>
          <p:nvPr/>
        </p:nvSpPr>
        <p:spPr>
          <a:xfrm>
            <a:off x="0" y="6553994"/>
            <a:ext cx="12192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												   www.thetfordcountry.com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7EC58FE-33E2-4C4D-B792-9E5C143D8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615820"/>
            <a:ext cx="9613861" cy="1362270"/>
          </a:xfrm>
        </p:spPr>
        <p:txBody>
          <a:bodyPr>
            <a:normAutofit/>
          </a:bodyPr>
          <a:lstStyle/>
          <a:p>
            <a:pPr algn="r"/>
            <a:r>
              <a:rPr lang="en-US" sz="5400" b="1" dirty="0">
                <a:latin typeface="Inter" panose="020B0502030000000004" pitchFamily="34" charset="0"/>
                <a:ea typeface="Inter" panose="020B0502030000000004" pitchFamily="34" charset="0"/>
              </a:rPr>
              <a:t>Strive to Build Up</a:t>
            </a:r>
            <a:endParaRPr lang="en-US" sz="5400" dirty="0">
              <a:solidFill>
                <a:srgbClr val="FFFF00"/>
              </a:solidFill>
              <a:latin typeface="Inter" panose="020B0502030000000004" pitchFamily="34" charset="0"/>
              <a:ea typeface="Inter" panose="020B0502030000000004" pitchFamily="34" charset="0"/>
            </a:endParaRPr>
          </a:p>
        </p:txBody>
      </p:sp>
      <p:pic>
        <p:nvPicPr>
          <p:cNvPr id="7" name="Picture 6" descr="Boy Reading Bible.jpg">
            <a:extLst>
              <a:ext uri="{FF2B5EF4-FFF2-40B4-BE49-F238E27FC236}">
                <a16:creationId xmlns:a16="http://schemas.microsoft.com/office/drawing/2014/main" id="{C6047C5D-7D9E-46DB-B8BC-23A5CE63DA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8548" y="2687216"/>
            <a:ext cx="4838396" cy="37975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27093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0000"/>
            </a:gs>
            <a:gs pos="50000">
              <a:srgbClr val="C00000"/>
            </a:gs>
            <a:gs pos="100000">
              <a:srgbClr val="FF000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86550-A615-4370-8CD1-133105D6B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282" y="2099385"/>
            <a:ext cx="11821885" cy="438539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Gossip can come upon one suddenly</a:t>
            </a:r>
          </a:p>
          <a:p>
            <a:pPr>
              <a:lnSpc>
                <a:spcPct val="11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Heed the words of Paul</a:t>
            </a:r>
          </a:p>
          <a:p>
            <a:pPr lvl="1">
              <a:lnSpc>
                <a:spcPct val="11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1 Thessalonians 4:11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C90CCC-6157-4353-A17C-442BC9544FB4}"/>
              </a:ext>
            </a:extLst>
          </p:cNvPr>
          <p:cNvSpPr txBox="1"/>
          <p:nvPr/>
        </p:nvSpPr>
        <p:spPr>
          <a:xfrm>
            <a:off x="0" y="6553994"/>
            <a:ext cx="12192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												   www.thetfordcountry.com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7EC58FE-33E2-4C4D-B792-9E5C143D8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615820"/>
            <a:ext cx="9613861" cy="1362270"/>
          </a:xfrm>
        </p:spPr>
        <p:txBody>
          <a:bodyPr>
            <a:normAutofit/>
          </a:bodyPr>
          <a:lstStyle/>
          <a:p>
            <a:pPr algn="r"/>
            <a:r>
              <a:rPr lang="en-US" sz="5400" b="1" dirty="0">
                <a:latin typeface="Inter" panose="020B0502030000000004" pitchFamily="34" charset="0"/>
                <a:ea typeface="Inter" panose="020B0502030000000004" pitchFamily="34" charset="0"/>
              </a:rPr>
              <a:t>Strive to Build Up</a:t>
            </a:r>
            <a:endParaRPr lang="en-US" sz="5400" dirty="0">
              <a:solidFill>
                <a:srgbClr val="FFFF00"/>
              </a:solidFill>
              <a:latin typeface="Inter" panose="020B0502030000000004" pitchFamily="34" charset="0"/>
              <a:ea typeface="Inter" panose="020B0502030000000004" pitchFamily="34" charset="0"/>
            </a:endParaRPr>
          </a:p>
        </p:txBody>
      </p:sp>
      <p:sp>
        <p:nvSpPr>
          <p:cNvPr id="2" name="Scroll: Vertical 1">
            <a:extLst>
              <a:ext uri="{FF2B5EF4-FFF2-40B4-BE49-F238E27FC236}">
                <a16:creationId xmlns:a16="http://schemas.microsoft.com/office/drawing/2014/main" id="{C8737221-AC36-48F6-9CC2-8AAAF84EEBC9}"/>
              </a:ext>
            </a:extLst>
          </p:cNvPr>
          <p:cNvSpPr/>
          <p:nvPr/>
        </p:nvSpPr>
        <p:spPr>
          <a:xfrm>
            <a:off x="802433" y="4198776"/>
            <a:ext cx="3536302" cy="216470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620BC6-FD9E-45EF-A83D-6A9F8DA49625}"/>
              </a:ext>
            </a:extLst>
          </p:cNvPr>
          <p:cNvSpPr txBox="1"/>
          <p:nvPr/>
        </p:nvSpPr>
        <p:spPr>
          <a:xfrm>
            <a:off x="1212980" y="4562664"/>
            <a:ext cx="27245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No one benefits from gossip!</a:t>
            </a:r>
          </a:p>
        </p:txBody>
      </p:sp>
      <p:pic>
        <p:nvPicPr>
          <p:cNvPr id="8" name="Picture 7" descr="A group of people around each other&#10;&#10;Description automatically generated">
            <a:extLst>
              <a:ext uri="{FF2B5EF4-FFF2-40B4-BE49-F238E27FC236}">
                <a16:creationId xmlns:a16="http://schemas.microsoft.com/office/drawing/2014/main" id="{D9131211-B54B-462F-8C2F-55C3348B15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8446" y="2827176"/>
            <a:ext cx="6476272" cy="35363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136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261</TotalTime>
  <Words>900</Words>
  <Application>Microsoft Office PowerPoint</Application>
  <PresentationFormat>Widescreen</PresentationFormat>
  <Paragraphs>95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Inter</vt:lpstr>
      <vt:lpstr>Inter Medium</vt:lpstr>
      <vt:lpstr>Inter Semi Bold</vt:lpstr>
      <vt:lpstr>Trebuchet MS</vt:lpstr>
      <vt:lpstr>Berlin</vt:lpstr>
      <vt:lpstr>Worldliness The Tongue</vt:lpstr>
      <vt:lpstr>Many Misuses of the Tongue</vt:lpstr>
      <vt:lpstr>Gossip (idle talk)</vt:lpstr>
      <vt:lpstr>Telling or Hearing Something NEW can be GOOD or BAD</vt:lpstr>
      <vt:lpstr>Sin of Gossip</vt:lpstr>
      <vt:lpstr>Sin of Gossip</vt:lpstr>
      <vt:lpstr>Sin of Gossip</vt:lpstr>
      <vt:lpstr>Strive to Build Up</vt:lpstr>
      <vt:lpstr>Strive to Build Up</vt:lpstr>
      <vt:lpstr>Cursing or Euphemisms</vt:lpstr>
      <vt:lpstr>Cursing or Euphemisms</vt:lpstr>
      <vt:lpstr>Euphemisms</vt:lpstr>
      <vt:lpstr>Euphemisms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Thetford</dc:creator>
  <cp:lastModifiedBy>Richard Thetford</cp:lastModifiedBy>
  <cp:revision>22</cp:revision>
  <dcterms:created xsi:type="dcterms:W3CDTF">2020-01-24T19:05:52Z</dcterms:created>
  <dcterms:modified xsi:type="dcterms:W3CDTF">2021-07-05T03:47:05Z</dcterms:modified>
</cp:coreProperties>
</file>