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6/27/2021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6/27/2021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6/27/2021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6/27/2021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6/27/2021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6/27/2021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chemeClr val="bg2">
                <a:lumMod val="75000"/>
              </a:schemeClr>
            </a:gs>
            <a:gs pos="64000">
              <a:schemeClr val="bg2">
                <a:shade val="100000"/>
                <a:hueMod val="100000"/>
                <a:satMod val="110000"/>
                <a:lumMod val="130000"/>
              </a:schemeClr>
            </a:gs>
            <a:gs pos="100000">
              <a:schemeClr val="bg2">
                <a:shade val="78000"/>
                <a:hueMod val="106000"/>
                <a:satMod val="120000"/>
                <a:lumMod val="7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6/27/2021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FBEC98-156D-4B12-92BC-1C1EF02B85DF}"/>
              </a:ext>
            </a:extLst>
          </p:cNvPr>
          <p:cNvSpPr>
            <a:spLocks noGrp="1"/>
          </p:cNvSpPr>
          <p:nvPr>
            <p:ph type="subTitle" idx="1"/>
          </p:nvPr>
        </p:nvSpPr>
        <p:spPr>
          <a:xfrm>
            <a:off x="9325" y="4394039"/>
            <a:ext cx="8976049" cy="1117687"/>
          </a:xfrm>
        </p:spPr>
        <p:txBody>
          <a:bodyPr>
            <a:normAutofit/>
          </a:bodyPr>
          <a:lstStyle/>
          <a:p>
            <a:r>
              <a:rPr lang="en-US" sz="28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Gambling in America is bigger than it has ever been</a:t>
            </a:r>
          </a:p>
        </p:txBody>
      </p:sp>
      <p:sp>
        <p:nvSpPr>
          <p:cNvPr id="4" name="Title 1">
            <a:extLst>
              <a:ext uri="{FF2B5EF4-FFF2-40B4-BE49-F238E27FC236}">
                <a16:creationId xmlns:a16="http://schemas.microsoft.com/office/drawing/2014/main" id="{CE1D2429-EA91-49BB-A6C0-FFAEE8A2BC04}"/>
              </a:ext>
            </a:extLst>
          </p:cNvPr>
          <p:cNvSpPr>
            <a:spLocks noGrp="1"/>
          </p:cNvSpPr>
          <p:nvPr>
            <p:ph type="ctrTitle"/>
          </p:nvPr>
        </p:nvSpPr>
        <p:spPr>
          <a:xfrm>
            <a:off x="121298" y="2677891"/>
            <a:ext cx="8703158" cy="1512869"/>
          </a:xfrm>
        </p:spPr>
        <p:txBody>
          <a:bodyPr/>
          <a:lstStyle/>
          <a:p>
            <a:r>
              <a:rPr lang="en-US" b="1" dirty="0">
                <a:latin typeface="Inter" panose="020B0502030000000004" pitchFamily="34" charset="0"/>
                <a:ea typeface="Inter" panose="020B0502030000000004" pitchFamily="34" charset="0"/>
              </a:rPr>
              <a:t>Worldliness</a:t>
            </a:r>
            <a:br>
              <a:rPr lang="en-US" b="1" dirty="0">
                <a:latin typeface="Inter" panose="020B0502030000000004" pitchFamily="34" charset="0"/>
                <a:ea typeface="Inter" panose="020B0502030000000004" pitchFamily="34" charset="0"/>
              </a:rPr>
            </a:br>
            <a:r>
              <a:rPr lang="en-US" sz="4800" dirty="0">
                <a:latin typeface="Inter" panose="020B0502030000000004" pitchFamily="34" charset="0"/>
                <a:ea typeface="Inter" panose="020B0502030000000004" pitchFamily="34" charset="0"/>
              </a:rPr>
              <a:t>Gambling</a:t>
            </a:r>
          </a:p>
        </p:txBody>
      </p:sp>
      <p:sp>
        <p:nvSpPr>
          <p:cNvPr id="5" name="TextBox 4">
            <a:extLst>
              <a:ext uri="{FF2B5EF4-FFF2-40B4-BE49-F238E27FC236}">
                <a16:creationId xmlns:a16="http://schemas.microsoft.com/office/drawing/2014/main" id="{21D30012-57AE-446F-8B39-5CB209FFEF7A}"/>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Tree>
    <p:extLst>
      <p:ext uri="{BB962C8B-B14F-4D97-AF65-F5344CB8AC3E}">
        <p14:creationId xmlns:p14="http://schemas.microsoft.com/office/powerpoint/2010/main" val="4150560308"/>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12935"/>
            <a:ext cx="10516412" cy="4334518"/>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Gambling is a product of worldliness</a:t>
            </a:r>
          </a:p>
          <a:p>
            <a:pPr lvl="1">
              <a:lnSpc>
                <a:spcPct val="100000"/>
              </a:lnSpc>
            </a:pPr>
            <a:r>
              <a:rPr lang="en-US" sz="3200" dirty="0">
                <a:latin typeface="Inter Medium" panose="020B0602030000000004" pitchFamily="34" charset="0"/>
                <a:ea typeface="Inter Medium" panose="020B0602030000000004" pitchFamily="34" charset="0"/>
              </a:rPr>
              <a:t>Effort to lay up treasure on earth</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It is a deceiver, mocker, destroyer</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Lives, families, souls</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Put away covetousness</a:t>
            </a:r>
            <a:endParaRPr lang="en-US" sz="34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Conclusion</a:t>
            </a:r>
          </a:p>
        </p:txBody>
      </p:sp>
      <p:sp>
        <p:nvSpPr>
          <p:cNvPr id="2" name="Rectangle: Rounded Corners 1">
            <a:extLst>
              <a:ext uri="{FF2B5EF4-FFF2-40B4-BE49-F238E27FC236}">
                <a16:creationId xmlns:a16="http://schemas.microsoft.com/office/drawing/2014/main" id="{500D37C5-FB12-47C7-94A7-AAA54D4686E3}"/>
              </a:ext>
            </a:extLst>
          </p:cNvPr>
          <p:cNvSpPr/>
          <p:nvPr/>
        </p:nvSpPr>
        <p:spPr>
          <a:xfrm>
            <a:off x="195131" y="5271797"/>
            <a:ext cx="8081122" cy="9983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01A2C9E-964B-4B2A-8EFF-523A5EFD3D6A}"/>
              </a:ext>
            </a:extLst>
          </p:cNvPr>
          <p:cNvSpPr txBox="1"/>
          <p:nvPr/>
        </p:nvSpPr>
        <p:spPr>
          <a:xfrm>
            <a:off x="195131" y="5458408"/>
            <a:ext cx="8081122" cy="584775"/>
          </a:xfrm>
          <a:prstGeom prst="rect">
            <a:avLst/>
          </a:prstGeom>
          <a:noFill/>
        </p:spPr>
        <p:txBody>
          <a:bodyPr wrap="square" rtlCol="0">
            <a:spAutoFit/>
          </a:bodyPr>
          <a:lstStyle/>
          <a:p>
            <a:pPr algn="ctr"/>
            <a:r>
              <a:rPr lang="en-US" sz="3200" dirty="0">
                <a:latin typeface="Inter Medium" panose="020B0602030000000004" pitchFamily="34" charset="0"/>
                <a:ea typeface="Inter Medium" panose="020B0602030000000004" pitchFamily="34" charset="0"/>
              </a:rPr>
              <a:t>Could any of us picture Jesus gambling?</a:t>
            </a:r>
          </a:p>
        </p:txBody>
      </p:sp>
      <p:sp>
        <p:nvSpPr>
          <p:cNvPr id="7" name="Rectangle: Rounded Corners 6">
            <a:extLst>
              <a:ext uri="{FF2B5EF4-FFF2-40B4-BE49-F238E27FC236}">
                <a16:creationId xmlns:a16="http://schemas.microsoft.com/office/drawing/2014/main" id="{B692C42D-D8F0-43EB-8E1F-67FE426D99F7}"/>
              </a:ext>
            </a:extLst>
          </p:cNvPr>
          <p:cNvSpPr/>
          <p:nvPr/>
        </p:nvSpPr>
        <p:spPr>
          <a:xfrm>
            <a:off x="8472196" y="2239347"/>
            <a:ext cx="3524673" cy="403082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CDE2D1A-937E-45A2-80E8-F0637EFCED2A}"/>
              </a:ext>
            </a:extLst>
          </p:cNvPr>
          <p:cNvSpPr txBox="1"/>
          <p:nvPr/>
        </p:nvSpPr>
        <p:spPr>
          <a:xfrm>
            <a:off x="8472196" y="2659222"/>
            <a:ext cx="3524673" cy="3231654"/>
          </a:xfrm>
          <a:prstGeom prst="rect">
            <a:avLst/>
          </a:prstGeom>
          <a:noFill/>
        </p:spPr>
        <p:txBody>
          <a:bodyPr wrap="square" rtlCol="0">
            <a:spAutoFit/>
          </a:bodyPr>
          <a:lstStyle/>
          <a:p>
            <a:pPr algn="ctr"/>
            <a:r>
              <a:rPr lang="en-US" sz="3600" b="1" dirty="0">
                <a:solidFill>
                  <a:schemeClr val="bg1"/>
                </a:solidFill>
                <a:latin typeface="Inter" panose="020B0502030000000004" pitchFamily="34" charset="0"/>
                <a:ea typeface="Inter" panose="020B0502030000000004" pitchFamily="34" charset="0"/>
              </a:rPr>
              <a:t>Learn to be content with our life</a:t>
            </a:r>
          </a:p>
          <a:p>
            <a:pPr algn="ctr"/>
            <a:endParaRPr lang="en-US" sz="3600" b="1" dirty="0">
              <a:solidFill>
                <a:schemeClr val="bg1"/>
              </a:solidFill>
              <a:latin typeface="Inter" panose="020B0502030000000004" pitchFamily="34" charset="0"/>
              <a:ea typeface="Inter" panose="020B0502030000000004" pitchFamily="34" charset="0"/>
            </a:endParaRPr>
          </a:p>
          <a:p>
            <a:pPr algn="ctr"/>
            <a:r>
              <a:rPr lang="en-US" sz="3000" dirty="0">
                <a:solidFill>
                  <a:schemeClr val="bg1"/>
                </a:solidFill>
                <a:latin typeface="Inter Medium" panose="020B0602030000000004" pitchFamily="34" charset="0"/>
                <a:ea typeface="Inter Medium" panose="020B0602030000000004" pitchFamily="34" charset="0"/>
              </a:rPr>
              <a:t>Hebrews 13:5</a:t>
            </a:r>
          </a:p>
          <a:p>
            <a:pPr algn="ctr"/>
            <a:r>
              <a:rPr lang="en-US" sz="3000" dirty="0">
                <a:solidFill>
                  <a:schemeClr val="bg1"/>
                </a:solidFill>
                <a:latin typeface="Inter Medium" panose="020B0602030000000004" pitchFamily="34" charset="0"/>
                <a:ea typeface="Inter Medium" panose="020B0602030000000004" pitchFamily="34" charset="0"/>
              </a:rPr>
              <a:t>Philippians 3:12</a:t>
            </a:r>
          </a:p>
        </p:txBody>
      </p:sp>
      <p:cxnSp>
        <p:nvCxnSpPr>
          <p:cNvPr id="10" name="Straight Connector 9">
            <a:extLst>
              <a:ext uri="{FF2B5EF4-FFF2-40B4-BE49-F238E27FC236}">
                <a16:creationId xmlns:a16="http://schemas.microsoft.com/office/drawing/2014/main" id="{4A5070A6-98B0-48A3-8D2F-A623A1E5B847}"/>
              </a:ext>
            </a:extLst>
          </p:cNvPr>
          <p:cNvCxnSpPr/>
          <p:nvPr/>
        </p:nvCxnSpPr>
        <p:spPr>
          <a:xfrm>
            <a:off x="8761445" y="4627984"/>
            <a:ext cx="3023118"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317922"/>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D34135EB-354E-456E-A024-5F2D5A35BF95}"/>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Takes on Different Forms</a:t>
            </a:r>
          </a:p>
        </p:txBody>
      </p:sp>
      <p:sp>
        <p:nvSpPr>
          <p:cNvPr id="6" name="TextBox 5">
            <a:extLst>
              <a:ext uri="{FF2B5EF4-FFF2-40B4-BE49-F238E27FC236}">
                <a16:creationId xmlns:a16="http://schemas.microsoft.com/office/drawing/2014/main" id="{F6B50B1F-3CEE-4A5D-B77A-762053EDC09E}"/>
              </a:ext>
            </a:extLst>
          </p:cNvPr>
          <p:cNvSpPr txBox="1"/>
          <p:nvPr/>
        </p:nvSpPr>
        <p:spPr>
          <a:xfrm>
            <a:off x="0" y="2099388"/>
            <a:ext cx="10608906" cy="4247317"/>
          </a:xfrm>
          <a:prstGeom prst="rect">
            <a:avLst/>
          </a:prstGeom>
          <a:noFill/>
        </p:spPr>
        <p:txBody>
          <a:bodyPr wrap="square" rtlCol="0">
            <a:spAutoFit/>
          </a:bodyPr>
          <a:lstStyle/>
          <a:p>
            <a:pPr algn="ct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Cards (Poker)</a:t>
            </a:r>
          </a:p>
          <a:p>
            <a:pPr algn="ct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Horse and Dog Racing</a:t>
            </a:r>
          </a:p>
          <a:p>
            <a:pPr algn="ct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Lottery</a:t>
            </a:r>
          </a:p>
          <a:p>
            <a:pPr algn="ct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Bingo</a:t>
            </a:r>
          </a:p>
          <a:p>
            <a:pPr algn="ct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Raffle Tickets</a:t>
            </a:r>
          </a:p>
          <a:p>
            <a:pPr algn="ct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Slot Machines</a:t>
            </a:r>
          </a:p>
          <a:p>
            <a:pPr algn="ct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Roulette</a:t>
            </a:r>
          </a:p>
          <a:p>
            <a:pPr algn="ct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Pitching Coins</a:t>
            </a:r>
          </a:p>
          <a:p>
            <a:pPr algn="ct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Betting on Sports</a:t>
            </a:r>
          </a:p>
        </p:txBody>
      </p:sp>
      <p:pic>
        <p:nvPicPr>
          <p:cNvPr id="8" name="Picture 7" descr="A picture containing building, room, scene, person&#10;&#10;Description automatically generated">
            <a:extLst>
              <a:ext uri="{FF2B5EF4-FFF2-40B4-BE49-F238E27FC236}">
                <a16:creationId xmlns:a16="http://schemas.microsoft.com/office/drawing/2014/main" id="{BC355E26-C0D7-480E-9470-3308FFA437AA}"/>
              </a:ext>
            </a:extLst>
          </p:cNvPr>
          <p:cNvPicPr>
            <a:picLocks noChangeAspect="1"/>
          </p:cNvPicPr>
          <p:nvPr/>
        </p:nvPicPr>
        <p:blipFill>
          <a:blip r:embed="rId2"/>
          <a:stretch>
            <a:fillRect/>
          </a:stretch>
        </p:blipFill>
        <p:spPr>
          <a:xfrm>
            <a:off x="130629" y="3107094"/>
            <a:ext cx="3740020" cy="2631233"/>
          </a:xfrm>
          <a:prstGeom prst="rect">
            <a:avLst/>
          </a:prstGeom>
          <a:ln>
            <a:noFill/>
          </a:ln>
          <a:effectLst>
            <a:softEdge rad="112500"/>
          </a:effectLst>
        </p:spPr>
      </p:pic>
      <p:pic>
        <p:nvPicPr>
          <p:cNvPr id="10" name="Picture 9" descr="A person riding a horse&#10;&#10;Description automatically generated">
            <a:extLst>
              <a:ext uri="{FF2B5EF4-FFF2-40B4-BE49-F238E27FC236}">
                <a16:creationId xmlns:a16="http://schemas.microsoft.com/office/drawing/2014/main" id="{E9A234BB-A236-4C54-B589-00CDE5BAE654}"/>
              </a:ext>
            </a:extLst>
          </p:cNvPr>
          <p:cNvPicPr>
            <a:picLocks noChangeAspect="1"/>
          </p:cNvPicPr>
          <p:nvPr/>
        </p:nvPicPr>
        <p:blipFill>
          <a:blip r:embed="rId3"/>
          <a:stretch>
            <a:fillRect/>
          </a:stretch>
        </p:blipFill>
        <p:spPr>
          <a:xfrm>
            <a:off x="6820678" y="3161488"/>
            <a:ext cx="5240693" cy="2704289"/>
          </a:xfrm>
          <a:prstGeom prst="rect">
            <a:avLst/>
          </a:prstGeom>
          <a:ln>
            <a:noFill/>
          </a:ln>
          <a:effectLst>
            <a:softEdge rad="112500"/>
          </a:effectLst>
        </p:spPr>
      </p:pic>
    </p:spTree>
    <p:extLst>
      <p:ext uri="{BB962C8B-B14F-4D97-AF65-F5344CB8AC3E}">
        <p14:creationId xmlns:p14="http://schemas.microsoft.com/office/powerpoint/2010/main" val="267167403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12935"/>
            <a:ext cx="10516412" cy="760894"/>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What gambling is:</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Defining Gambling</a:t>
            </a:r>
          </a:p>
        </p:txBody>
      </p:sp>
      <p:sp>
        <p:nvSpPr>
          <p:cNvPr id="6" name="TextBox 5">
            <a:extLst>
              <a:ext uri="{FF2B5EF4-FFF2-40B4-BE49-F238E27FC236}">
                <a16:creationId xmlns:a16="http://schemas.microsoft.com/office/drawing/2014/main" id="{E8819C2F-3C8B-40E7-A463-09E9A4A79BAF}"/>
              </a:ext>
            </a:extLst>
          </p:cNvPr>
          <p:cNvSpPr txBox="1"/>
          <p:nvPr/>
        </p:nvSpPr>
        <p:spPr>
          <a:xfrm>
            <a:off x="111967" y="2873829"/>
            <a:ext cx="11971176" cy="1815882"/>
          </a:xfrm>
          <a:prstGeom prst="rect">
            <a:avLst/>
          </a:prstGeom>
          <a:solidFill>
            <a:schemeClr val="bg1"/>
          </a:solidFill>
        </p:spPr>
        <p:txBody>
          <a:bodyPr wrap="square" rtlCol="0">
            <a:spAutoFit/>
          </a:bodyPr>
          <a:lstStyle/>
          <a:p>
            <a:r>
              <a:rPr lang="en-US" sz="2800"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“wagering money or other items of value on an uncertain event that is dependent either wholly on chance, as in roulette, or partly on chance and partly on skill, as in certain card games and in sporting contests.” </a:t>
            </a:r>
            <a:r>
              <a:rPr lang="en-US" sz="2400" dirty="0">
                <a:latin typeface="Inter" panose="020B0502030000000004" pitchFamily="34" charset="0"/>
                <a:ea typeface="Inter" panose="020B0502030000000004" pitchFamily="34" charset="0"/>
              </a:rPr>
              <a:t>(Microsoft Encarta)</a:t>
            </a:r>
          </a:p>
        </p:txBody>
      </p:sp>
      <p:sp>
        <p:nvSpPr>
          <p:cNvPr id="7" name="TextBox 6">
            <a:extLst>
              <a:ext uri="{FF2B5EF4-FFF2-40B4-BE49-F238E27FC236}">
                <a16:creationId xmlns:a16="http://schemas.microsoft.com/office/drawing/2014/main" id="{79E6097B-D3BE-4FE3-96CD-E206DBF9A422}"/>
              </a:ext>
            </a:extLst>
          </p:cNvPr>
          <p:cNvSpPr txBox="1"/>
          <p:nvPr/>
        </p:nvSpPr>
        <p:spPr>
          <a:xfrm>
            <a:off x="111967" y="4945220"/>
            <a:ext cx="11971176" cy="1384995"/>
          </a:xfrm>
          <a:prstGeom prst="rect">
            <a:avLst/>
          </a:prstGeom>
          <a:solidFill>
            <a:schemeClr val="bg1"/>
          </a:solidFill>
        </p:spPr>
        <p:txBody>
          <a:bodyPr wrap="square" rtlCol="0">
            <a:spAutoFit/>
          </a:bodyPr>
          <a:lstStyle/>
          <a:p>
            <a:r>
              <a:rPr lang="en-US" sz="2800" dirty="0">
                <a:latin typeface="Inter" panose="020B0502030000000004" pitchFamily="34" charset="0"/>
                <a:ea typeface="Inter" panose="020B0502030000000004" pitchFamily="34" charset="0"/>
              </a:rPr>
              <a:t>“to play any game of chance for stakes…to stake or risk money, or anything of value, on the outcome of something involving chance…bet; wager” </a:t>
            </a:r>
            <a:r>
              <a:rPr lang="en-US" sz="2400" dirty="0">
                <a:latin typeface="Inter" panose="020B0502030000000004" pitchFamily="34" charset="0"/>
                <a:ea typeface="Inter" panose="020B0502030000000004" pitchFamily="34" charset="0"/>
              </a:rPr>
              <a:t>(Random House College Dictionary)</a:t>
            </a:r>
          </a:p>
        </p:txBody>
      </p:sp>
    </p:spTree>
    <p:extLst>
      <p:ext uri="{BB962C8B-B14F-4D97-AF65-F5344CB8AC3E}">
        <p14:creationId xmlns:p14="http://schemas.microsoft.com/office/powerpoint/2010/main" val="137646873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21">
            <a:extLst>
              <a:ext uri="{FF2B5EF4-FFF2-40B4-BE49-F238E27FC236}">
                <a16:creationId xmlns:a16="http://schemas.microsoft.com/office/drawing/2014/main" id="{27102EDC-5EE2-4841-A7EF-71F213D4B7D3}"/>
              </a:ext>
            </a:extLst>
          </p:cNvPr>
          <p:cNvSpPr>
            <a:spLocks noChangeShapeType="1"/>
          </p:cNvSpPr>
          <p:nvPr/>
        </p:nvSpPr>
        <p:spPr bwMode="auto">
          <a:xfrm>
            <a:off x="5673013" y="3041785"/>
            <a:ext cx="0" cy="5143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Defining Gambling</a:t>
            </a:r>
          </a:p>
        </p:txBody>
      </p:sp>
      <p:sp>
        <p:nvSpPr>
          <p:cNvPr id="9" name="Line 13">
            <a:extLst>
              <a:ext uri="{FF2B5EF4-FFF2-40B4-BE49-F238E27FC236}">
                <a16:creationId xmlns:a16="http://schemas.microsoft.com/office/drawing/2014/main" id="{112023CC-7F57-4D0A-9B7C-ACC00D6997D9}"/>
              </a:ext>
            </a:extLst>
          </p:cNvPr>
          <p:cNvSpPr>
            <a:spLocks noChangeShapeType="1"/>
          </p:cNvSpPr>
          <p:nvPr/>
        </p:nvSpPr>
        <p:spPr bwMode="auto">
          <a:xfrm flipV="1">
            <a:off x="7849993" y="4693297"/>
            <a:ext cx="1265238" cy="933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a:extLst>
              <a:ext uri="{FF2B5EF4-FFF2-40B4-BE49-F238E27FC236}">
                <a16:creationId xmlns:a16="http://schemas.microsoft.com/office/drawing/2014/main" id="{F743997D-1862-428D-AA2A-E7926CA95678}"/>
              </a:ext>
            </a:extLst>
          </p:cNvPr>
          <p:cNvSpPr>
            <a:spLocks noChangeShapeType="1"/>
          </p:cNvSpPr>
          <p:nvPr/>
        </p:nvSpPr>
        <p:spPr bwMode="auto">
          <a:xfrm flipH="1">
            <a:off x="2052734" y="4730615"/>
            <a:ext cx="1443296"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5">
            <a:extLst>
              <a:ext uri="{FF2B5EF4-FFF2-40B4-BE49-F238E27FC236}">
                <a16:creationId xmlns:a16="http://schemas.microsoft.com/office/drawing/2014/main" id="{7C7BD845-8DF4-4828-A73C-7DD99A460B08}"/>
              </a:ext>
            </a:extLst>
          </p:cNvPr>
          <p:cNvSpPr>
            <a:spLocks noChangeArrowheads="1"/>
          </p:cNvSpPr>
          <p:nvPr/>
        </p:nvSpPr>
        <p:spPr bwMode="auto">
          <a:xfrm>
            <a:off x="3742613" y="2127385"/>
            <a:ext cx="3860800" cy="914400"/>
          </a:xfrm>
          <a:prstGeom prst="rect">
            <a:avLst/>
          </a:prstGeom>
          <a:solidFill>
            <a:srgbClr val="336600"/>
          </a:solidFill>
          <a:ln w="57150">
            <a:solidFill>
              <a:srgbClr val="CC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00"/>
                </a:solidFill>
                <a:latin typeface="Seagull Md BT" panose="0209060304050A020404" pitchFamily="18" charset="0"/>
              </a:rPr>
              <a:t>Event</a:t>
            </a:r>
          </a:p>
          <a:p>
            <a:pPr algn="ctr"/>
            <a:r>
              <a:rPr lang="en-US" altLang="en-US" sz="2800" i="1" dirty="0">
                <a:solidFill>
                  <a:srgbClr val="FFFF00"/>
                </a:solidFill>
                <a:latin typeface="Times New Roman" panose="02020603050405020304" pitchFamily="18" charset="0"/>
              </a:rPr>
              <a:t>(uncertain)</a:t>
            </a:r>
            <a:endParaRPr lang="en-US" altLang="en-US" sz="2400" dirty="0">
              <a:solidFill>
                <a:srgbClr val="FFFF00"/>
              </a:solidFill>
              <a:latin typeface="Times New Roman" panose="02020603050405020304" pitchFamily="18" charset="0"/>
            </a:endParaRPr>
          </a:p>
        </p:txBody>
      </p:sp>
      <p:sp>
        <p:nvSpPr>
          <p:cNvPr id="12" name="Rectangle 16">
            <a:extLst>
              <a:ext uri="{FF2B5EF4-FFF2-40B4-BE49-F238E27FC236}">
                <a16:creationId xmlns:a16="http://schemas.microsoft.com/office/drawing/2014/main" id="{8A65B7E7-B2FC-4D3D-BAEF-8C7C27EF54F1}"/>
              </a:ext>
            </a:extLst>
          </p:cNvPr>
          <p:cNvSpPr>
            <a:spLocks noChangeArrowheads="1"/>
          </p:cNvSpPr>
          <p:nvPr/>
        </p:nvSpPr>
        <p:spPr bwMode="auto">
          <a:xfrm>
            <a:off x="3336213" y="3556135"/>
            <a:ext cx="4673600" cy="2152650"/>
          </a:xfrm>
          <a:prstGeom prst="rect">
            <a:avLst/>
          </a:prstGeom>
          <a:solidFill>
            <a:srgbClr val="CC3300"/>
          </a:solidFill>
          <a:ln w="57150">
            <a:solidFill>
              <a:srgbClr val="0033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chemeClr val="bg1"/>
                </a:solidFill>
                <a:latin typeface="Seagull Md BT" panose="0209060304050A020404" pitchFamily="18" charset="0"/>
              </a:rPr>
              <a:t>Stake / Wager</a:t>
            </a:r>
          </a:p>
          <a:p>
            <a:pPr algn="ctr"/>
            <a:endParaRPr lang="en-US" altLang="en-US" sz="2800" b="1" dirty="0">
              <a:solidFill>
                <a:schemeClr val="bg1"/>
              </a:solidFill>
              <a:latin typeface="Seagull Md BT" panose="0209060304050A020404" pitchFamily="18" charset="0"/>
            </a:endParaRPr>
          </a:p>
          <a:p>
            <a:pPr algn="ctr"/>
            <a:endParaRPr lang="en-US" altLang="en-US" sz="2800" b="1" dirty="0">
              <a:solidFill>
                <a:schemeClr val="bg1"/>
              </a:solidFill>
              <a:latin typeface="Times New Roman" panose="02020603050405020304" pitchFamily="18" charset="0"/>
            </a:endParaRPr>
          </a:p>
          <a:p>
            <a:pPr algn="ctr"/>
            <a:r>
              <a:rPr lang="en-US" altLang="en-US" sz="2000" i="1" dirty="0">
                <a:solidFill>
                  <a:schemeClr val="bg1"/>
                </a:solidFill>
                <a:latin typeface="Times New Roman" panose="02020603050405020304" pitchFamily="18" charset="0"/>
              </a:rPr>
              <a:t>Money or anything of value</a:t>
            </a:r>
          </a:p>
          <a:p>
            <a:pPr algn="ctr"/>
            <a:r>
              <a:rPr lang="en-US" altLang="en-US" sz="2000" i="1" dirty="0">
                <a:solidFill>
                  <a:schemeClr val="bg1"/>
                </a:solidFill>
                <a:latin typeface="Times New Roman" panose="02020603050405020304" pitchFamily="18" charset="0"/>
              </a:rPr>
              <a:t>Agreed upon before</a:t>
            </a:r>
            <a:endParaRPr lang="en-US" altLang="en-US" sz="2400" dirty="0">
              <a:solidFill>
                <a:schemeClr val="bg1"/>
              </a:solidFill>
              <a:latin typeface="Times New Roman" panose="02020603050405020304" pitchFamily="18" charset="0"/>
            </a:endParaRPr>
          </a:p>
        </p:txBody>
      </p:sp>
      <p:graphicFrame>
        <p:nvGraphicFramePr>
          <p:cNvPr id="16" name="Object 23">
            <a:extLst>
              <a:ext uri="{FF2B5EF4-FFF2-40B4-BE49-F238E27FC236}">
                <a16:creationId xmlns:a16="http://schemas.microsoft.com/office/drawing/2014/main" id="{EDA65DA6-9839-449A-A653-0AE124E6C012}"/>
              </a:ext>
            </a:extLst>
          </p:cNvPr>
          <p:cNvGraphicFramePr>
            <a:graphicFrameLocks noChangeAspect="1"/>
          </p:cNvGraphicFramePr>
          <p:nvPr>
            <p:extLst>
              <p:ext uri="{D42A27DB-BD31-4B8C-83A1-F6EECF244321}">
                <p14:modId xmlns:p14="http://schemas.microsoft.com/office/powerpoint/2010/main" val="4195258069"/>
              </p:ext>
            </p:extLst>
          </p:nvPr>
        </p:nvGraphicFramePr>
        <p:xfrm>
          <a:off x="5021619" y="4070485"/>
          <a:ext cx="1302787" cy="1025806"/>
        </p:xfrm>
        <a:graphic>
          <a:graphicData uri="http://schemas.openxmlformats.org/presentationml/2006/ole">
            <mc:AlternateContent xmlns:mc="http://schemas.openxmlformats.org/markup-compatibility/2006">
              <mc:Choice xmlns:v="urn:schemas-microsoft-com:vml" Requires="v">
                <p:oleObj name="Drawing" r:id="rId2" imgW="2514600" imgH="1981080" progId="WPDraw30.Drawing">
                  <p:embed/>
                </p:oleObj>
              </mc:Choice>
              <mc:Fallback>
                <p:oleObj name="Drawing" r:id="rId2" imgW="2514600" imgH="1981080" progId="WPDraw30.Drawing">
                  <p:embed/>
                  <p:pic>
                    <p:nvPicPr>
                      <p:cNvPr id="1028" name="Object 23">
                        <a:extLst>
                          <a:ext uri="{FF2B5EF4-FFF2-40B4-BE49-F238E27FC236}">
                            <a16:creationId xmlns:a16="http://schemas.microsoft.com/office/drawing/2014/main" id="{A4B95800-A797-4410-A326-668871289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619" y="4070485"/>
                        <a:ext cx="1302787" cy="1025806"/>
                      </a:xfrm>
                      <a:prstGeom prst="rect">
                        <a:avLst/>
                      </a:prstGeom>
                      <a:noFill/>
                      <a:ln>
                        <a:noFill/>
                      </a:ln>
                      <a:effectLst/>
                    </p:spPr>
                  </p:pic>
                </p:oleObj>
              </mc:Fallback>
            </mc:AlternateContent>
          </a:graphicData>
        </a:graphic>
      </p:graphicFrame>
      <p:graphicFrame>
        <p:nvGraphicFramePr>
          <p:cNvPr id="17" name="Object 17">
            <a:extLst>
              <a:ext uri="{FF2B5EF4-FFF2-40B4-BE49-F238E27FC236}">
                <a16:creationId xmlns:a16="http://schemas.microsoft.com/office/drawing/2014/main" id="{887265F6-4B4D-4C35-9A97-E802AAFDA33D}"/>
              </a:ext>
            </a:extLst>
          </p:cNvPr>
          <p:cNvGraphicFramePr>
            <a:graphicFrameLocks noChangeAspect="1"/>
          </p:cNvGraphicFramePr>
          <p:nvPr>
            <p:extLst>
              <p:ext uri="{D42A27DB-BD31-4B8C-83A1-F6EECF244321}">
                <p14:modId xmlns:p14="http://schemas.microsoft.com/office/powerpoint/2010/main" val="826028540"/>
              </p:ext>
            </p:extLst>
          </p:nvPr>
        </p:nvGraphicFramePr>
        <p:xfrm>
          <a:off x="967889" y="3692591"/>
          <a:ext cx="1317625" cy="1487488"/>
        </p:xfrm>
        <a:graphic>
          <a:graphicData uri="http://schemas.openxmlformats.org/presentationml/2006/ole">
            <mc:AlternateContent xmlns:mc="http://schemas.openxmlformats.org/markup-compatibility/2006">
              <mc:Choice xmlns:v="urn:schemas-microsoft-com:vml" Requires="v">
                <p:oleObj name="GALLERY" r:id="rId4" imgW="6213240" imgH="7012440" progId="GALLERYClipart">
                  <p:embed/>
                </p:oleObj>
              </mc:Choice>
              <mc:Fallback>
                <p:oleObj name="GALLERY" r:id="rId4" imgW="6213240" imgH="7012440" progId="GALLERYClipart">
                  <p:embed/>
                  <p:pic>
                    <p:nvPicPr>
                      <p:cNvPr id="1026" name="Object 17">
                        <a:extLst>
                          <a:ext uri="{FF2B5EF4-FFF2-40B4-BE49-F238E27FC236}">
                            <a16:creationId xmlns:a16="http://schemas.microsoft.com/office/drawing/2014/main" id="{312FA3E7-D667-4E6C-9FF0-A0BF4795D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889" y="3692591"/>
                        <a:ext cx="1317625"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8">
            <a:extLst>
              <a:ext uri="{FF2B5EF4-FFF2-40B4-BE49-F238E27FC236}">
                <a16:creationId xmlns:a16="http://schemas.microsoft.com/office/drawing/2014/main" id="{E83DA619-B474-4117-8E1E-63BED3C97041}"/>
              </a:ext>
            </a:extLst>
          </p:cNvPr>
          <p:cNvGraphicFramePr>
            <a:graphicFrameLocks noChangeAspect="1"/>
          </p:cNvGraphicFramePr>
          <p:nvPr>
            <p:extLst>
              <p:ext uri="{D42A27DB-BD31-4B8C-83A1-F6EECF244321}">
                <p14:modId xmlns:p14="http://schemas.microsoft.com/office/powerpoint/2010/main" val="3488739617"/>
              </p:ext>
            </p:extLst>
          </p:nvPr>
        </p:nvGraphicFramePr>
        <p:xfrm>
          <a:off x="9166487" y="3617946"/>
          <a:ext cx="1265238" cy="1428750"/>
        </p:xfrm>
        <a:graphic>
          <a:graphicData uri="http://schemas.openxmlformats.org/presentationml/2006/ole">
            <mc:AlternateContent xmlns:mc="http://schemas.openxmlformats.org/markup-compatibility/2006">
              <mc:Choice xmlns:v="urn:schemas-microsoft-com:vml" Requires="v">
                <p:oleObj name="GALLERY" r:id="rId6" imgW="6845040" imgH="7726680" progId="GALLERYClipart">
                  <p:embed/>
                </p:oleObj>
              </mc:Choice>
              <mc:Fallback>
                <p:oleObj name="GALLERY" r:id="rId6" imgW="6845040" imgH="7726680" progId="GALLERYClipart">
                  <p:embed/>
                  <p:pic>
                    <p:nvPicPr>
                      <p:cNvPr id="1027" name="Object 18">
                        <a:extLst>
                          <a:ext uri="{FF2B5EF4-FFF2-40B4-BE49-F238E27FC236}">
                            <a16:creationId xmlns:a16="http://schemas.microsoft.com/office/drawing/2014/main" id="{E0CDB45C-D528-4803-BBC2-A5CBE1880B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6487" y="3617946"/>
                        <a:ext cx="1265238"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9">
            <a:extLst>
              <a:ext uri="{FF2B5EF4-FFF2-40B4-BE49-F238E27FC236}">
                <a16:creationId xmlns:a16="http://schemas.microsoft.com/office/drawing/2014/main" id="{32DA1C10-CB0A-45B2-A5AF-523A4C9567F9}"/>
              </a:ext>
            </a:extLst>
          </p:cNvPr>
          <p:cNvSpPr txBox="1">
            <a:spLocks noChangeArrowheads="1"/>
          </p:cNvSpPr>
          <p:nvPr/>
        </p:nvSpPr>
        <p:spPr bwMode="auto">
          <a:xfrm>
            <a:off x="150326" y="5178491"/>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Gambler # 1</a:t>
            </a:r>
          </a:p>
        </p:txBody>
      </p:sp>
      <p:sp>
        <p:nvSpPr>
          <p:cNvPr id="20" name="Rectangle 20">
            <a:extLst>
              <a:ext uri="{FF2B5EF4-FFF2-40B4-BE49-F238E27FC236}">
                <a16:creationId xmlns:a16="http://schemas.microsoft.com/office/drawing/2014/main" id="{DD85C6B5-1D6B-4952-B08E-F30D6463C2EE}"/>
              </a:ext>
            </a:extLst>
          </p:cNvPr>
          <p:cNvSpPr>
            <a:spLocks noChangeArrowheads="1"/>
          </p:cNvSpPr>
          <p:nvPr/>
        </p:nvSpPr>
        <p:spPr bwMode="auto">
          <a:xfrm>
            <a:off x="8923600" y="5065192"/>
            <a:ext cx="1949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Gambler # 2</a:t>
            </a:r>
          </a:p>
        </p:txBody>
      </p:sp>
    </p:spTree>
    <p:extLst>
      <p:ext uri="{BB962C8B-B14F-4D97-AF65-F5344CB8AC3E}">
        <p14:creationId xmlns:p14="http://schemas.microsoft.com/office/powerpoint/2010/main" val="2005417472"/>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12935"/>
            <a:ext cx="10516412" cy="4334518"/>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What gambling is not:</a:t>
            </a:r>
          </a:p>
          <a:p>
            <a:pPr lvl="1">
              <a:lnSpc>
                <a:spcPct val="100000"/>
              </a:lnSpc>
            </a:pPr>
            <a:r>
              <a:rPr lang="en-US" sz="32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Taking the normal risks of life</a:t>
            </a:r>
          </a:p>
          <a:p>
            <a:pPr lvl="2">
              <a:lnSpc>
                <a:spcPct val="100000"/>
              </a:lnSpc>
            </a:pPr>
            <a:r>
              <a:rPr lang="en-US" sz="30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Farming, driving, etc.</a:t>
            </a:r>
          </a:p>
          <a:p>
            <a:pPr lvl="1">
              <a:lnSpc>
                <a:spcPct val="100000"/>
              </a:lnSpc>
            </a:pPr>
            <a:r>
              <a:rPr lang="en-US" sz="32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In gambling:</a:t>
            </a:r>
          </a:p>
          <a:p>
            <a:pPr lvl="2">
              <a:lnSpc>
                <a:spcPct val="100000"/>
              </a:lnSpc>
            </a:pPr>
            <a:r>
              <a:rPr lang="en-US" sz="30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One stands to gain at the loss of others</a:t>
            </a:r>
          </a:p>
          <a:p>
            <a:pPr lvl="1">
              <a:lnSpc>
                <a:spcPct val="100000"/>
              </a:lnSpc>
            </a:pPr>
            <a:r>
              <a:rPr lang="en-US" sz="32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In Farming:</a:t>
            </a:r>
          </a:p>
          <a:p>
            <a:pPr lvl="2">
              <a:lnSpc>
                <a:spcPct val="100000"/>
              </a:lnSpc>
            </a:pPr>
            <a:r>
              <a:rPr lang="en-US" sz="3000" b="1"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Profit is not sought at the loss of others</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Defining Gambling</a:t>
            </a:r>
          </a:p>
        </p:txBody>
      </p:sp>
      <p:pic>
        <p:nvPicPr>
          <p:cNvPr id="8" name="Picture 7" descr="A picture containing building, room&#10;&#10;Description automatically generated">
            <a:extLst>
              <a:ext uri="{FF2B5EF4-FFF2-40B4-BE49-F238E27FC236}">
                <a16:creationId xmlns:a16="http://schemas.microsoft.com/office/drawing/2014/main" id="{66FD71E5-7CBA-45DD-B2B3-0CE298445FCE}"/>
              </a:ext>
            </a:extLst>
          </p:cNvPr>
          <p:cNvPicPr>
            <a:picLocks noChangeAspect="1"/>
          </p:cNvPicPr>
          <p:nvPr/>
        </p:nvPicPr>
        <p:blipFill>
          <a:blip r:embed="rId2"/>
          <a:stretch>
            <a:fillRect/>
          </a:stretch>
        </p:blipFill>
        <p:spPr>
          <a:xfrm>
            <a:off x="6828819" y="2074023"/>
            <a:ext cx="5206962" cy="2274241"/>
          </a:xfrm>
          <a:prstGeom prst="rect">
            <a:avLst/>
          </a:prstGeom>
          <a:ln>
            <a:noFill/>
          </a:ln>
          <a:effectLst>
            <a:softEdge rad="112500"/>
          </a:effectLst>
        </p:spPr>
      </p:pic>
    </p:spTree>
    <p:extLst>
      <p:ext uri="{BB962C8B-B14F-4D97-AF65-F5344CB8AC3E}">
        <p14:creationId xmlns:p14="http://schemas.microsoft.com/office/powerpoint/2010/main" val="124854172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12935"/>
            <a:ext cx="10516412" cy="4334518"/>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Essential motive is covetousness</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Ephesians 5:5</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Colossians 3:5</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Timothy 6:10</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The remedy:</a:t>
            </a:r>
          </a:p>
          <a:p>
            <a:pPr lvl="1">
              <a:lnSpc>
                <a:spcPct val="100000"/>
              </a:lnSpc>
            </a:pPr>
            <a:r>
              <a:rPr lang="en-US" sz="32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Colossians 3:1-4</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Sinful Problems of Gambling</a:t>
            </a:r>
          </a:p>
        </p:txBody>
      </p:sp>
      <p:pic>
        <p:nvPicPr>
          <p:cNvPr id="6" name="Picture 5" descr="A picture containing object, person, man, holding&#10;&#10;Description automatically generated">
            <a:extLst>
              <a:ext uri="{FF2B5EF4-FFF2-40B4-BE49-F238E27FC236}">
                <a16:creationId xmlns:a16="http://schemas.microsoft.com/office/drawing/2014/main" id="{2D1C07AF-572B-4E4A-9B85-1E81A238DF8C}"/>
              </a:ext>
            </a:extLst>
          </p:cNvPr>
          <p:cNvPicPr>
            <a:picLocks noChangeAspect="1"/>
          </p:cNvPicPr>
          <p:nvPr/>
        </p:nvPicPr>
        <p:blipFill>
          <a:blip r:embed="rId2"/>
          <a:stretch>
            <a:fillRect/>
          </a:stretch>
        </p:blipFill>
        <p:spPr>
          <a:xfrm>
            <a:off x="5048655" y="2736655"/>
            <a:ext cx="7044447" cy="3710798"/>
          </a:xfrm>
          <a:prstGeom prst="rect">
            <a:avLst/>
          </a:prstGeom>
          <a:ln>
            <a:noFill/>
          </a:ln>
          <a:effectLst>
            <a:softEdge rad="112500"/>
          </a:effectLst>
        </p:spPr>
      </p:pic>
    </p:spTree>
    <p:extLst>
      <p:ext uri="{BB962C8B-B14F-4D97-AF65-F5344CB8AC3E}">
        <p14:creationId xmlns:p14="http://schemas.microsoft.com/office/powerpoint/2010/main" val="162020616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12935"/>
            <a:ext cx="10516412" cy="4334518"/>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Violates the principle of honest labor</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Thessalonians 4:11-12</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2 Thessalonians 3:10-12</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Matthew 7:12</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Accompanied by other evils</a:t>
            </a:r>
          </a:p>
          <a:p>
            <a:pPr lvl="1">
              <a:lnSpc>
                <a:spcPct val="100000"/>
              </a:lnSpc>
            </a:pPr>
            <a:r>
              <a:rPr lang="en-US" sz="32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Matthew 7:16</a:t>
            </a:r>
          </a:p>
          <a:p>
            <a:pPr lvl="1">
              <a:lnSpc>
                <a:spcPct val="100000"/>
              </a:lnSpc>
            </a:pPr>
            <a:r>
              <a:rPr lang="en-US" sz="32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Proverbs 15:16</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Sinful Problems of Gambling</a:t>
            </a:r>
          </a:p>
        </p:txBody>
      </p:sp>
      <p:pic>
        <p:nvPicPr>
          <p:cNvPr id="6" name="Picture 5" descr="A picture containing room, building, scene, sitting&#10;&#10;Description automatically generated">
            <a:extLst>
              <a:ext uri="{FF2B5EF4-FFF2-40B4-BE49-F238E27FC236}">
                <a16:creationId xmlns:a16="http://schemas.microsoft.com/office/drawing/2014/main" id="{93700C82-D60F-49AA-A211-6C415F7F6B9D}"/>
              </a:ext>
            </a:extLst>
          </p:cNvPr>
          <p:cNvPicPr>
            <a:picLocks noChangeAspect="1"/>
          </p:cNvPicPr>
          <p:nvPr/>
        </p:nvPicPr>
        <p:blipFill>
          <a:blip r:embed="rId2"/>
          <a:stretch>
            <a:fillRect/>
          </a:stretch>
        </p:blipFill>
        <p:spPr>
          <a:xfrm>
            <a:off x="6557523" y="2889116"/>
            <a:ext cx="5516123" cy="3558338"/>
          </a:xfrm>
          <a:prstGeom prst="rect">
            <a:avLst/>
          </a:prstGeom>
          <a:ln>
            <a:noFill/>
          </a:ln>
          <a:effectLst>
            <a:softEdge rad="112500"/>
          </a:effectLst>
        </p:spPr>
      </p:pic>
    </p:spTree>
    <p:extLst>
      <p:ext uri="{BB962C8B-B14F-4D97-AF65-F5344CB8AC3E}">
        <p14:creationId xmlns:p14="http://schemas.microsoft.com/office/powerpoint/2010/main" val="407337341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12935"/>
            <a:ext cx="10516412" cy="4334518"/>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Does not promote godliness</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Philippians 4:8</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Thessalonians 5:21-22</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Matthew 5:16</a:t>
            </a:r>
          </a:p>
          <a:p>
            <a:pPr lvl="1">
              <a:lnSpc>
                <a:spcPct val="100000"/>
              </a:lnSpc>
            </a:pPr>
            <a:r>
              <a:rPr lang="en-US" sz="32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James 4:4</a:t>
            </a:r>
          </a:p>
          <a:p>
            <a:pPr lvl="1">
              <a:lnSpc>
                <a:spcPct val="100000"/>
              </a:lnSpc>
            </a:pPr>
            <a:r>
              <a:rPr lang="en-US" sz="32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Timothy 6:17-19</a:t>
            </a: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Sinful Problems of Gambling</a:t>
            </a:r>
          </a:p>
        </p:txBody>
      </p:sp>
      <p:pic>
        <p:nvPicPr>
          <p:cNvPr id="6" name="Picture 5" descr="A person sitting at a table&#10;&#10;Description automatically generated">
            <a:extLst>
              <a:ext uri="{FF2B5EF4-FFF2-40B4-BE49-F238E27FC236}">
                <a16:creationId xmlns:a16="http://schemas.microsoft.com/office/drawing/2014/main" id="{68CF18C2-55E1-485C-9766-3E1A71395206}"/>
              </a:ext>
            </a:extLst>
          </p:cNvPr>
          <p:cNvPicPr>
            <a:picLocks noChangeAspect="1"/>
          </p:cNvPicPr>
          <p:nvPr/>
        </p:nvPicPr>
        <p:blipFill>
          <a:blip r:embed="rId2"/>
          <a:stretch>
            <a:fillRect/>
          </a:stretch>
        </p:blipFill>
        <p:spPr>
          <a:xfrm>
            <a:off x="6641445" y="2217906"/>
            <a:ext cx="5355424" cy="4133749"/>
          </a:xfrm>
          <a:prstGeom prst="rect">
            <a:avLst/>
          </a:prstGeom>
          <a:ln>
            <a:noFill/>
          </a:ln>
          <a:effectLst>
            <a:softEdge rad="112500"/>
          </a:effectLst>
        </p:spPr>
      </p:pic>
    </p:spTree>
    <p:extLst>
      <p:ext uri="{BB962C8B-B14F-4D97-AF65-F5344CB8AC3E}">
        <p14:creationId xmlns:p14="http://schemas.microsoft.com/office/powerpoint/2010/main" val="338110302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9088-4FDF-4CA3-BCF6-25343A88BFFC}"/>
              </a:ext>
            </a:extLst>
          </p:cNvPr>
          <p:cNvSpPr>
            <a:spLocks noGrp="1"/>
          </p:cNvSpPr>
          <p:nvPr>
            <p:ph idx="1"/>
          </p:nvPr>
        </p:nvSpPr>
        <p:spPr>
          <a:xfrm>
            <a:off x="195131" y="2112935"/>
            <a:ext cx="10516412" cy="4334518"/>
          </a:xfrm>
        </p:spPr>
        <p:txBody>
          <a:bodyPr>
            <a:normAutofit/>
          </a:bodyPr>
          <a:lstStyle/>
          <a:p>
            <a:pPr>
              <a:lnSpc>
                <a:spcPct val="100000"/>
              </a:lnSpc>
            </a:pPr>
            <a:r>
              <a:rPr lang="en-US" sz="3400" b="1" dirty="0">
                <a:latin typeface="Inter" panose="020B0502030000000004" pitchFamily="34" charset="0"/>
                <a:ea typeface="Inter" panose="020B0502030000000004" pitchFamily="34" charset="0"/>
              </a:rPr>
              <a:t>It is deceptive</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1 Corinthians 15:33</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Proverbs 22:16</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2 Peter 2:19</a:t>
            </a:r>
            <a:endParaRPr lang="en-US" sz="3200" b="1"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99944AB0-E736-4435-AE5A-BAD7336B927B}"/>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23C4817D-E0A3-49BF-A959-41E5D7D4A31D}"/>
              </a:ext>
            </a:extLst>
          </p:cNvPr>
          <p:cNvSpPr>
            <a:spLocks noGrp="1"/>
          </p:cNvSpPr>
          <p:nvPr>
            <p:ph type="title"/>
          </p:nvPr>
        </p:nvSpPr>
        <p:spPr>
          <a:xfrm>
            <a:off x="680321" y="753228"/>
            <a:ext cx="9613861" cy="1080938"/>
          </a:xfrm>
        </p:spPr>
        <p:txBody>
          <a:bodyPr>
            <a:normAutofit fontScale="90000"/>
          </a:bodyPr>
          <a:lstStyle/>
          <a:p>
            <a:pPr algn="r"/>
            <a:r>
              <a:rPr lang="en-US" sz="5400" b="1" dirty="0">
                <a:latin typeface="Inter" panose="020B0502030000000004" pitchFamily="34" charset="0"/>
                <a:ea typeface="Inter" panose="020B0502030000000004" pitchFamily="34" charset="0"/>
              </a:rPr>
              <a:t>Sinful Problems of Gambling</a:t>
            </a:r>
          </a:p>
        </p:txBody>
      </p:sp>
      <p:sp>
        <p:nvSpPr>
          <p:cNvPr id="2" name="Rectangle: Rounded Corners 1">
            <a:extLst>
              <a:ext uri="{FF2B5EF4-FFF2-40B4-BE49-F238E27FC236}">
                <a16:creationId xmlns:a16="http://schemas.microsoft.com/office/drawing/2014/main" id="{8BB90037-2D9A-4528-B9B8-452B5AE140B2}"/>
              </a:ext>
            </a:extLst>
          </p:cNvPr>
          <p:cNvSpPr/>
          <p:nvPr/>
        </p:nvSpPr>
        <p:spPr>
          <a:xfrm>
            <a:off x="5075852" y="2192694"/>
            <a:ext cx="6755363" cy="4180114"/>
          </a:xfrm>
          <a:prstGeom prst="round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C6B21E-EEBA-428E-AD85-CD02232DC927}"/>
              </a:ext>
            </a:extLst>
          </p:cNvPr>
          <p:cNvSpPr txBox="1"/>
          <p:nvPr/>
        </p:nvSpPr>
        <p:spPr>
          <a:xfrm>
            <a:off x="5346441" y="2733868"/>
            <a:ext cx="6242180" cy="3108543"/>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Inter" panose="020B0502030000000004" pitchFamily="34" charset="0"/>
                <a:ea typeface="Inter" panose="020B0502030000000004" pitchFamily="34" charset="0"/>
              </a:rPr>
              <a:t>Consumes innocent souls</a:t>
            </a:r>
          </a:p>
          <a:p>
            <a:pPr marL="457200" indent="-457200">
              <a:buFont typeface="Wingdings" panose="05000000000000000000" pitchFamily="2" charset="2"/>
              <a:buChar char="ü"/>
            </a:pPr>
            <a:r>
              <a:rPr lang="en-US" sz="2800" dirty="0">
                <a:latin typeface="Inter" panose="020B0502030000000004" pitchFamily="34" charset="0"/>
                <a:ea typeface="Inter" panose="020B0502030000000004" pitchFamily="34" charset="0"/>
              </a:rPr>
              <a:t>Constant appeal to raw greed</a:t>
            </a:r>
          </a:p>
          <a:p>
            <a:pPr marL="457200" indent="-457200">
              <a:buFont typeface="Wingdings" panose="05000000000000000000" pitchFamily="2" charset="2"/>
              <a:buChar char="ü"/>
            </a:pPr>
            <a:r>
              <a:rPr lang="en-US" sz="2800" dirty="0">
                <a:latin typeface="Inter" panose="020B0502030000000004" pitchFamily="34" charset="0"/>
                <a:ea typeface="Inter" panose="020B0502030000000004" pitchFamily="34" charset="0"/>
              </a:rPr>
              <a:t>Crafted fantasy of getting rich</a:t>
            </a:r>
          </a:p>
          <a:p>
            <a:pPr marL="457200" indent="-457200">
              <a:buFont typeface="Wingdings" panose="05000000000000000000" pitchFamily="2" charset="2"/>
              <a:buChar char="ü"/>
            </a:pPr>
            <a:r>
              <a:rPr lang="en-US" sz="2800" dirty="0">
                <a:latin typeface="Inter" panose="020B0502030000000004" pitchFamily="34" charset="0"/>
                <a:ea typeface="Inter" panose="020B0502030000000004" pitchFamily="34" charset="0"/>
              </a:rPr>
              <a:t>Deception that winning is easy</a:t>
            </a:r>
          </a:p>
          <a:p>
            <a:pPr marL="457200" indent="-457200">
              <a:buFont typeface="Wingdings" panose="05000000000000000000" pitchFamily="2" charset="2"/>
              <a:buChar char="ü"/>
            </a:pPr>
            <a:r>
              <a:rPr lang="en-US" sz="2800" dirty="0">
                <a:latin typeface="Inter" panose="020B0502030000000004" pitchFamily="34" charset="0"/>
                <a:ea typeface="Inter" panose="020B0502030000000004" pitchFamily="34" charset="0"/>
              </a:rPr>
              <a:t>Trap of devastating addiction</a:t>
            </a:r>
          </a:p>
          <a:p>
            <a:pPr marL="457200" indent="-457200">
              <a:buFont typeface="Wingdings" panose="05000000000000000000" pitchFamily="2" charset="2"/>
              <a:buChar char="ü"/>
            </a:pPr>
            <a:r>
              <a:rPr lang="en-US" sz="2800" dirty="0">
                <a:latin typeface="Inter" panose="020B0502030000000004" pitchFamily="34" charset="0"/>
                <a:ea typeface="Inter" panose="020B0502030000000004" pitchFamily="34" charset="0"/>
              </a:rPr>
              <a:t>Victimization of the poor</a:t>
            </a:r>
          </a:p>
          <a:p>
            <a:pPr marL="457200" indent="-457200">
              <a:buFont typeface="Wingdings" panose="05000000000000000000" pitchFamily="2" charset="2"/>
              <a:buChar char="ü"/>
            </a:pPr>
            <a:r>
              <a:rPr lang="en-US" sz="2800" dirty="0">
                <a:latin typeface="Inter" panose="020B0502030000000004" pitchFamily="34" charset="0"/>
                <a:ea typeface="Inter" panose="020B0502030000000004" pitchFamily="34" charset="0"/>
              </a:rPr>
              <a:t>Offers success and freedom</a:t>
            </a:r>
          </a:p>
        </p:txBody>
      </p:sp>
    </p:spTree>
    <p:extLst>
      <p:ext uri="{BB962C8B-B14F-4D97-AF65-F5344CB8AC3E}">
        <p14:creationId xmlns:p14="http://schemas.microsoft.com/office/powerpoint/2010/main" val="3037548312"/>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135</TotalTime>
  <Words>625</Words>
  <Application>Microsoft Office PowerPoint</Application>
  <PresentationFormat>Widescreen</PresentationFormat>
  <Paragraphs>89</Paragraphs>
  <Slides>10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20" baseType="lpstr">
      <vt:lpstr>Arial</vt:lpstr>
      <vt:lpstr>Inter</vt:lpstr>
      <vt:lpstr>Inter Medium</vt:lpstr>
      <vt:lpstr>Seagull Md BT</vt:lpstr>
      <vt:lpstr>Times New Roman</vt:lpstr>
      <vt:lpstr>Trebuchet MS</vt:lpstr>
      <vt:lpstr>Wingdings</vt:lpstr>
      <vt:lpstr>Berlin</vt:lpstr>
      <vt:lpstr>Drawing</vt:lpstr>
      <vt:lpstr>GALLERY</vt:lpstr>
      <vt:lpstr>Worldliness Gambling</vt:lpstr>
      <vt:lpstr>Takes on Different Forms</vt:lpstr>
      <vt:lpstr>Defining Gambling</vt:lpstr>
      <vt:lpstr>Defining Gambling</vt:lpstr>
      <vt:lpstr>Defining Gambling</vt:lpstr>
      <vt:lpstr>Sinful Problems of Gambling</vt:lpstr>
      <vt:lpstr>Sinful Problems of Gambling</vt:lpstr>
      <vt:lpstr>Sinful Problems of Gambling</vt:lpstr>
      <vt:lpstr>Sinful Problems of Gambling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Worldliness Gambling</dc:title>
  <dc:creator>Richard Thetford</dc:creator>
  <cp:lastModifiedBy>Richard Thetford</cp:lastModifiedBy>
  <cp:revision>15</cp:revision>
  <dcterms:created xsi:type="dcterms:W3CDTF">2020-01-20T20:09:07Z</dcterms:created>
  <dcterms:modified xsi:type="dcterms:W3CDTF">2021-06-27T20:27:44Z</dcterms:modified>
</cp:coreProperties>
</file>