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EE3F6B7-85E0-44D2-80DA-670BF3CA8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98" y="2677891"/>
            <a:ext cx="8703158" cy="1512869"/>
          </a:xfrm>
        </p:spPr>
        <p:txBody>
          <a:bodyPr/>
          <a:lstStyle/>
          <a:p>
            <a:r>
              <a:rPr lang="en-US" b="1" dirty="0">
                <a:latin typeface="Inter" panose="020B0502030000000004" pitchFamily="34" charset="0"/>
                <a:ea typeface="Inter" panose="020B0502030000000004" pitchFamily="34" charset="0"/>
              </a:rPr>
              <a:t>Worldliness</a:t>
            </a:r>
            <a:br>
              <a:rPr lang="en-US" b="1" dirty="0"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4800" dirty="0">
                <a:latin typeface="Inter" panose="020B0502030000000004" pitchFamily="34" charset="0"/>
                <a:ea typeface="Inter" panose="020B0502030000000004" pitchFamily="34" charset="0"/>
              </a:rPr>
              <a:t>Drinking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433DE6-F394-4C29-93A7-8244C0503823}"/>
              </a:ext>
            </a:extLst>
          </p:cNvPr>
          <p:cNvSpPr txBox="1"/>
          <p:nvPr/>
        </p:nvSpPr>
        <p:spPr>
          <a:xfrm>
            <a:off x="9134668" y="3144421"/>
            <a:ext cx="2936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1 Peter 4:3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565E21F-A586-4F42-BF42-0BA42BDB6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1" y="4394039"/>
            <a:ext cx="8287033" cy="20160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Social Drinking?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Moderate Drinking?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Responsible Drinking?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 Medium" panose="020B0602030000000004" pitchFamily="34" charset="0"/>
              <a:ea typeface="Inter Medium" panose="020B060203000000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8DA6D-11CB-4A32-916A-6AC69D65DBD4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pic>
        <p:nvPicPr>
          <p:cNvPr id="10" name="Picture 9" descr="bible-study.jpg">
            <a:extLst>
              <a:ext uri="{FF2B5EF4-FFF2-40B4-BE49-F238E27FC236}">
                <a16:creationId xmlns:a16="http://schemas.microsoft.com/office/drawing/2014/main" id="{5B469927-98F4-4073-B93A-E40D34C31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668" y="4339685"/>
            <a:ext cx="3057332" cy="214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59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55D89-AC2A-4650-ABF4-4D4B1C6D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85" y="2150255"/>
            <a:ext cx="10786999" cy="43251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“Social drinker” can’t be an influence for good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Matthew 5:13-16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1 Thessalonians 5:21-22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Can’t convince the “drunkard”</a:t>
            </a:r>
            <a:b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to stop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Romans 13:14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Romans 14:21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5DD1F-FE5A-4CB0-9E10-5B3EEA35089A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A969BF-5E60-411A-9ABA-BDBC523F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Inter" panose="020B0502030000000004" pitchFamily="34" charset="0"/>
                <a:ea typeface="Inter" panose="020B0502030000000004" pitchFamily="34" charset="0"/>
              </a:rPr>
              <a:t>Principles Violated</a:t>
            </a:r>
          </a:p>
        </p:txBody>
      </p: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82AF5D93-567C-4027-BC77-E9424E8F1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620" y="2810345"/>
            <a:ext cx="5072374" cy="366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23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55D89-AC2A-4650-ABF4-4D4B1C6D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85" y="2150255"/>
            <a:ext cx="10786999" cy="43251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Drinker is destroying mind and body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1 Corinthians 6:19-20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Can’t abstain from fleshly lusts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1 Peter 2:11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5DD1F-FE5A-4CB0-9E10-5B3EEA35089A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A969BF-5E60-411A-9ABA-BDBC523F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Inter" panose="020B0502030000000004" pitchFamily="34" charset="0"/>
                <a:ea typeface="Inter" panose="020B0502030000000004" pitchFamily="34" charset="0"/>
              </a:rPr>
              <a:t>Principles Violated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FA7F5A9-0BFF-4A59-A8AE-590E76C49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91" y="3992023"/>
            <a:ext cx="8680578" cy="2408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83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55D89-AC2A-4650-ABF4-4D4B1C6D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85" y="2150255"/>
            <a:ext cx="10786999" cy="43251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Avoid the use of alcohol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Alcohol leads to unhappiness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Millions of homes stand as living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</a:b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monuments to the effects of liquor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 Medium" panose="020B0602030000000004" pitchFamily="34" charset="0"/>
              <a:ea typeface="Inter Medium" panose="020B06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5DD1F-FE5A-4CB0-9E10-5B3EEA35089A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A969BF-5E60-411A-9ABA-BDBC523F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Inter" panose="020B0502030000000004" pitchFamily="34" charset="0"/>
                <a:ea typeface="Inter" panose="020B0502030000000004" pitchFamily="34" charset="0"/>
              </a:rPr>
              <a:t>Conclusion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3814BC-D0B6-49BA-BAAA-5C0273BCCE9F}"/>
              </a:ext>
            </a:extLst>
          </p:cNvPr>
          <p:cNvSpPr/>
          <p:nvPr/>
        </p:nvSpPr>
        <p:spPr>
          <a:xfrm>
            <a:off x="241785" y="4469366"/>
            <a:ext cx="10171178" cy="11383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0F71B-D2D3-4453-BF4A-BBF947A279F2}"/>
              </a:ext>
            </a:extLst>
          </p:cNvPr>
          <p:cNvSpPr txBox="1"/>
          <p:nvPr/>
        </p:nvSpPr>
        <p:spPr>
          <a:xfrm>
            <a:off x="241785" y="4571999"/>
            <a:ext cx="10171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Inter Medium" panose="020B0602030000000004" pitchFamily="34" charset="0"/>
                <a:ea typeface="Inter Medium" panose="020B0602030000000004" pitchFamily="34" charset="0"/>
              </a:rPr>
              <a:t>Alcohol kills everything that lives.</a:t>
            </a:r>
          </a:p>
          <a:p>
            <a:pPr algn="ctr"/>
            <a:r>
              <a:rPr lang="en-US" sz="2800" dirty="0">
                <a:latin typeface="Inter Medium" panose="020B0602030000000004" pitchFamily="34" charset="0"/>
                <a:ea typeface="Inter Medium" panose="020B0602030000000004" pitchFamily="34" charset="0"/>
              </a:rPr>
              <a:t>Alcohol preserves everything that is dead. </a:t>
            </a:r>
          </a:p>
        </p:txBody>
      </p:sp>
    </p:spTree>
    <p:extLst>
      <p:ext uri="{BB962C8B-B14F-4D97-AF65-F5344CB8AC3E}">
        <p14:creationId xmlns:p14="http://schemas.microsoft.com/office/powerpoint/2010/main" val="5247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55D89-AC2A-4650-ABF4-4D4B1C6D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85" y="2150254"/>
            <a:ext cx="10982942" cy="440373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One who never drinks at all WILL NEVER: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Get drunk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Become an alcoholic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Be responsible for the damage drinking causes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Become enslaved to that controlling habit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Influence another person to drink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Destroy their body by drinking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Hurt Jesus and His church </a:t>
            </a:r>
          </a:p>
          <a:p>
            <a:pPr lvl="1">
              <a:lnSpc>
                <a:spcPct val="100000"/>
              </a:lnSpc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 Medium" panose="020B0602030000000004" pitchFamily="34" charset="0"/>
              <a:ea typeface="Inter Medium" panose="020B06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5DD1F-FE5A-4CB0-9E10-5B3EEA35089A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A969BF-5E60-411A-9ABA-BDBC523F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Inter" panose="020B0502030000000004" pitchFamily="34" charset="0"/>
                <a:ea typeface="Inter" panose="020B0502030000000004" pitchFamily="34" charset="0"/>
              </a:rPr>
              <a:t>Conclusion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24E1DD-4FA3-4638-B694-6A5FC6CA073C}"/>
              </a:ext>
            </a:extLst>
          </p:cNvPr>
          <p:cNvSpPr/>
          <p:nvPr/>
        </p:nvSpPr>
        <p:spPr>
          <a:xfrm>
            <a:off x="7744408" y="4805266"/>
            <a:ext cx="4205807" cy="14649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0384F-DE91-4D2B-A5E6-5F9E3FCC3490}"/>
              </a:ext>
            </a:extLst>
          </p:cNvPr>
          <p:cNvSpPr txBox="1"/>
          <p:nvPr/>
        </p:nvSpPr>
        <p:spPr>
          <a:xfrm>
            <a:off x="7744408" y="5262469"/>
            <a:ext cx="420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Inter" panose="020B0502030000000004" pitchFamily="34" charset="0"/>
                <a:ea typeface="Inter" panose="020B0502030000000004" pitchFamily="34" charset="0"/>
              </a:rPr>
              <a:t>1 Corinthians 10:31-32</a:t>
            </a:r>
          </a:p>
        </p:txBody>
      </p:sp>
    </p:spTree>
    <p:extLst>
      <p:ext uri="{BB962C8B-B14F-4D97-AF65-F5344CB8AC3E}">
        <p14:creationId xmlns:p14="http://schemas.microsoft.com/office/powerpoint/2010/main" val="34474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55D89-AC2A-4650-ABF4-4D4B1C6D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85" y="2150255"/>
            <a:ext cx="10786999" cy="35993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Jesus turned water into wine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“Wine” does not always refer to intoxicating drink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“Wine” – the juice of the grape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Isaiah 16:10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Isaiah 65:8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5DD1F-FE5A-4CB0-9E10-5B3EEA35089A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A969BF-5E60-411A-9ABA-BDBC523F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Inter" panose="020B0502030000000004" pitchFamily="34" charset="0"/>
                <a:ea typeface="Inter" panose="020B0502030000000004" pitchFamily="34" charset="0"/>
              </a:rPr>
              <a:t>Arguments Made to Justify</a:t>
            </a:r>
          </a:p>
        </p:txBody>
      </p:sp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00B383AE-5B8A-4BB5-A848-5981151A5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959" y="3374053"/>
            <a:ext cx="5043973" cy="3064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5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65DD1F-FE5A-4CB0-9E10-5B3EEA35089A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A969BF-5E60-411A-9ABA-BDBC523F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12" y="753228"/>
            <a:ext cx="3701967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latin typeface="Inter" panose="020B0502030000000004" pitchFamily="34" charset="0"/>
                <a:ea typeface="Inter" panose="020B0502030000000004" pitchFamily="34" charset="0"/>
              </a:rPr>
              <a:t>“Wine”</a:t>
            </a:r>
            <a:br>
              <a:rPr lang="en-US" sz="6000" b="1" dirty="0"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4400" dirty="0">
                <a:latin typeface="Inter" panose="020B0502030000000004" pitchFamily="34" charset="0"/>
                <a:ea typeface="Inter" panose="020B0502030000000004" pitchFamily="34" charset="0"/>
              </a:rPr>
              <a:t>(Greek: </a:t>
            </a:r>
            <a:r>
              <a:rPr lang="en-US" sz="4400" i="1" dirty="0" err="1">
                <a:latin typeface="Inter" panose="020B0502030000000004" pitchFamily="34" charset="0"/>
                <a:ea typeface="Inter" panose="020B0502030000000004" pitchFamily="34" charset="0"/>
              </a:rPr>
              <a:t>Oinos</a:t>
            </a:r>
            <a:r>
              <a:rPr lang="en-US" sz="4400" dirty="0">
                <a:latin typeface="Inter" panose="020B0502030000000004" pitchFamily="34" charset="0"/>
                <a:ea typeface="Inter" panose="020B0502030000000004" pitchFamily="34" charset="0"/>
              </a:rPr>
              <a:t>)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B27FDE1-71BC-4148-BDCF-DC311650E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247" y="2285999"/>
            <a:ext cx="3612505" cy="4126896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Fermented</a:t>
            </a:r>
          </a:p>
          <a:p>
            <a:pPr algn="ctr"/>
            <a:r>
              <a:rPr lang="en-US" altLang="en-US" sz="2800" i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(Alcohol Content)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</a:p>
          <a:p>
            <a:pPr algn="ctr"/>
            <a:endParaRPr lang="en-US" altLang="en-US" sz="24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algn="ctr"/>
            <a:endParaRPr lang="en-US" altLang="en-US" sz="24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algn="ctr"/>
            <a:endParaRPr lang="en-US" altLang="en-US" sz="24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algn="ctr"/>
            <a:r>
              <a:rPr lang="en-US" altLang="en-US" sz="3200" dirty="0">
                <a:solidFill>
                  <a:schemeClr val="bg2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Ephesians 5:18</a:t>
            </a:r>
          </a:p>
          <a:p>
            <a:pPr algn="ctr"/>
            <a:r>
              <a:rPr lang="en-US" altLang="en-US" sz="28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“drunk with wine”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665AF7FB-981E-4EB6-8D8C-1DCEF2EF3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238" y="2285999"/>
            <a:ext cx="3612505" cy="412689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Unfermented</a:t>
            </a:r>
          </a:p>
          <a:p>
            <a:pPr algn="ctr"/>
            <a:r>
              <a:rPr lang="en-US" altLang="en-US" sz="2800" i="1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(No Alcohol Content)</a:t>
            </a:r>
          </a:p>
          <a:p>
            <a:pPr algn="ctr"/>
            <a:r>
              <a:rPr lang="en-US" altLang="en-US" sz="2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 </a:t>
            </a:r>
          </a:p>
          <a:p>
            <a:pPr algn="ctr"/>
            <a:endParaRPr lang="en-US" altLang="en-US" sz="2400" dirty="0">
              <a:solidFill>
                <a:schemeClr val="bg1"/>
              </a:solidFill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algn="ctr"/>
            <a:r>
              <a:rPr lang="en-US" altLang="en-US" sz="3200" dirty="0">
                <a:solidFill>
                  <a:schemeClr val="bg2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Matthew 9:17</a:t>
            </a:r>
          </a:p>
          <a:p>
            <a:pPr algn="ctr"/>
            <a:r>
              <a:rPr lang="en-US" altLang="en-US" sz="3200" dirty="0">
                <a:solidFill>
                  <a:schemeClr val="bg2">
                    <a:lumMod val="75000"/>
                  </a:schemeClr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Mark 2:22</a:t>
            </a:r>
          </a:p>
          <a:p>
            <a:pPr algn="ctr"/>
            <a:r>
              <a:rPr lang="en-US" altLang="en-US" sz="28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“new wine</a:t>
            </a:r>
            <a:br>
              <a:rPr lang="en-US" altLang="en-US" sz="28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altLang="en-US" sz="28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in new bottles”</a:t>
            </a:r>
          </a:p>
        </p:txBody>
      </p:sp>
      <p:sp>
        <p:nvSpPr>
          <p:cNvPr id="9" name="AutoShape 18">
            <a:extLst>
              <a:ext uri="{FF2B5EF4-FFF2-40B4-BE49-F238E27FC236}">
                <a16:creationId xmlns:a16="http://schemas.microsoft.com/office/drawing/2014/main" id="{A3964E57-4A21-40E0-97D8-86BDCF35E9ED}"/>
              </a:ext>
            </a:extLst>
          </p:cNvPr>
          <p:cNvSpPr>
            <a:spLocks noChangeArrowheads="1"/>
          </p:cNvSpPr>
          <p:nvPr/>
        </p:nvSpPr>
        <p:spPr bwMode="auto">
          <a:xfrm rot="2279924">
            <a:off x="2125815" y="710072"/>
            <a:ext cx="1143000" cy="1905000"/>
          </a:xfrm>
          <a:prstGeom prst="curvedRight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" name="AutoShape 19">
            <a:extLst>
              <a:ext uri="{FF2B5EF4-FFF2-40B4-BE49-F238E27FC236}">
                <a16:creationId xmlns:a16="http://schemas.microsoft.com/office/drawing/2014/main" id="{53CD27C5-C061-4141-BAAE-BD5328E73449}"/>
              </a:ext>
            </a:extLst>
          </p:cNvPr>
          <p:cNvSpPr>
            <a:spLocks noChangeArrowheads="1"/>
          </p:cNvSpPr>
          <p:nvPr/>
        </p:nvSpPr>
        <p:spPr bwMode="auto">
          <a:xfrm rot="19320076" flipH="1">
            <a:off x="7509844" y="648927"/>
            <a:ext cx="1320800" cy="1912938"/>
          </a:xfrm>
          <a:prstGeom prst="curvedRightArrow">
            <a:avLst>
              <a:gd name="adj1" fmla="val 28966"/>
              <a:gd name="adj2" fmla="val 57933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7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55D89-AC2A-4650-ABF4-4D4B1C6D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85" y="2150255"/>
            <a:ext cx="10786999" cy="42598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Timothy told to drink wine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1 Timothy 5:23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No proof this was “fermented wine”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Deacons “not given to much wine”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1 Timothy 3:8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Ecclesiastes 7:17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Romans 6:12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5DD1F-FE5A-4CB0-9E10-5B3EEA35089A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A969BF-5E60-411A-9ABA-BDBC523F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Inter" panose="020B0502030000000004" pitchFamily="34" charset="0"/>
                <a:ea typeface="Inter" panose="020B0502030000000004" pitchFamily="34" charset="0"/>
              </a:rPr>
              <a:t>Arguments Made to Justify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C8D3BB5-2ED5-4A54-8F3F-825DE3216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996" y="3375351"/>
            <a:ext cx="4046374" cy="303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55D89-AC2A-4650-ABF4-4D4B1C6D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85" y="2150255"/>
            <a:ext cx="10786999" cy="42598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Drunkenness is sinful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Galatians 5:19-21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1 Corinthians 6:9-11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Ephesians 5:18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There are degrees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</a:b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of drunkenness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 Medium" panose="020B0602030000000004" pitchFamily="34" charset="0"/>
              <a:ea typeface="Inter Medium" panose="020B06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5DD1F-FE5A-4CB0-9E10-5B3EEA35089A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A969BF-5E60-411A-9ABA-BDBC523F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Inter" panose="020B0502030000000004" pitchFamily="34" charset="0"/>
                <a:ea typeface="Inter" panose="020B0502030000000004" pitchFamily="34" charset="0"/>
              </a:rPr>
              <a:t>Drinking is Drunkenness</a:t>
            </a:r>
          </a:p>
        </p:txBody>
      </p:sp>
      <p:pic>
        <p:nvPicPr>
          <p:cNvPr id="6" name="Picture 5" descr="A close up of a glass&#10;&#10;Description automatically generated">
            <a:extLst>
              <a:ext uri="{FF2B5EF4-FFF2-40B4-BE49-F238E27FC236}">
                <a16:creationId xmlns:a16="http://schemas.microsoft.com/office/drawing/2014/main" id="{12850111-A6DE-413E-B9BD-DC9AE44EB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384" y="2095759"/>
            <a:ext cx="6527541" cy="435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28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55D89-AC2A-4650-ABF4-4D4B1C6D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85" y="2150255"/>
            <a:ext cx="10786999" cy="42598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Social drinking is also drunkenness</a:t>
            </a:r>
          </a:p>
          <a:p>
            <a:pPr>
              <a:lnSpc>
                <a:spcPct val="100000"/>
              </a:lnSpc>
            </a:pP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>
              <a:lnSpc>
                <a:spcPct val="100000"/>
              </a:lnSpc>
            </a:pP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Luke 12:45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1 Thessalonians 5:6-8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Alcoholic beverages are a strong drink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Proverbs 20:1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 Medium" panose="020B0602030000000004" pitchFamily="34" charset="0"/>
              <a:ea typeface="Inter Medium" panose="020B06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5DD1F-FE5A-4CB0-9E10-5B3EEA35089A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A969BF-5E60-411A-9ABA-BDBC523F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Inter" panose="020B0502030000000004" pitchFamily="34" charset="0"/>
                <a:ea typeface="Inter" panose="020B0502030000000004" pitchFamily="34" charset="0"/>
              </a:rPr>
              <a:t>Drinking is Drunkenness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AD4BB6-9C9F-48D4-95C5-3315D2E27E22}"/>
              </a:ext>
            </a:extLst>
          </p:cNvPr>
          <p:cNvSpPr/>
          <p:nvPr/>
        </p:nvSpPr>
        <p:spPr>
          <a:xfrm>
            <a:off x="241785" y="2836506"/>
            <a:ext cx="10171178" cy="11383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FBA33-6A4B-4C09-8A31-B23229F51AE3}"/>
              </a:ext>
            </a:extLst>
          </p:cNvPr>
          <p:cNvSpPr txBox="1"/>
          <p:nvPr/>
        </p:nvSpPr>
        <p:spPr>
          <a:xfrm>
            <a:off x="241785" y="2929809"/>
            <a:ext cx="10171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Greek word </a:t>
            </a:r>
            <a:r>
              <a:rPr lang="en-US" sz="2800" b="1" dirty="0">
                <a:latin typeface="Inter" panose="020B0502030000000004" pitchFamily="34" charset="0"/>
                <a:ea typeface="Inter" panose="020B0502030000000004" pitchFamily="34" charset="0"/>
              </a:rPr>
              <a:t>“</a:t>
            </a:r>
            <a:r>
              <a:rPr lang="en-US" sz="2800" b="1" dirty="0" err="1">
                <a:latin typeface="Inter" panose="020B0502030000000004" pitchFamily="34" charset="0"/>
                <a:ea typeface="Inter" panose="020B0502030000000004" pitchFamily="34" charset="0"/>
              </a:rPr>
              <a:t>methusko</a:t>
            </a:r>
            <a:r>
              <a:rPr lang="en-US" sz="2800" b="1" dirty="0">
                <a:latin typeface="Inter" panose="020B0502030000000004" pitchFamily="34" charset="0"/>
                <a:ea typeface="Inter" panose="020B0502030000000004" pitchFamily="34" charset="0"/>
              </a:rPr>
              <a:t>” </a:t>
            </a: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– signifies “to </a:t>
            </a:r>
            <a:r>
              <a:rPr lang="en-US" sz="2800" dirty="0">
                <a:solidFill>
                  <a:srgbClr val="FFFF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make drunk</a:t>
            </a: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, or to </a:t>
            </a:r>
            <a:r>
              <a:rPr lang="en-US" sz="2800" dirty="0">
                <a:solidFill>
                  <a:srgbClr val="FFFF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grow drunk</a:t>
            </a: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, or to </a:t>
            </a:r>
            <a:r>
              <a:rPr lang="en-US" sz="2800" dirty="0">
                <a:solidFill>
                  <a:srgbClr val="FFFF00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become intoxicated</a:t>
            </a: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” </a:t>
            </a:r>
            <a:r>
              <a:rPr lang="en-US" sz="2400" dirty="0">
                <a:latin typeface="Inter" panose="020B0502030000000004" pitchFamily="34" charset="0"/>
                <a:ea typeface="Inter" panose="020B0502030000000004" pitchFamily="34" charset="0"/>
              </a:rPr>
              <a:t>(W. E. Vine)</a:t>
            </a:r>
          </a:p>
        </p:txBody>
      </p:sp>
    </p:spTree>
    <p:extLst>
      <p:ext uri="{BB962C8B-B14F-4D97-AF65-F5344CB8AC3E}">
        <p14:creationId xmlns:p14="http://schemas.microsoft.com/office/powerpoint/2010/main" val="88534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55D89-AC2A-4650-ABF4-4D4B1C6D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85" y="2150255"/>
            <a:ext cx="10786999" cy="42598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Sinful to purposefully harm our body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 1 Corinthians 6:19-20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Must take care of our body because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</a:b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it belongs to God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 Medium" panose="020B0602030000000004" pitchFamily="34" charset="0"/>
              <a:ea typeface="Inter Medium" panose="020B06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5DD1F-FE5A-4CB0-9E10-5B3EEA35089A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   www.thetfordcountry.com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A969BF-5E60-411A-9ABA-BDBC523F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Inter" panose="020B0502030000000004" pitchFamily="34" charset="0"/>
                <a:ea typeface="Inter" panose="020B0502030000000004" pitchFamily="34" charset="0"/>
              </a:rPr>
              <a:t>Drinking is Harmful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5EF1033-C4BA-4E79-808D-FCF33436B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761" y="2649894"/>
            <a:ext cx="3760237" cy="376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79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55D89-AC2A-4650-ABF4-4D4B1C6D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85" y="2150255"/>
            <a:ext cx="10786999" cy="43251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Peter’s teaching: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1 Peter 4:1-4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“Banqueting” – A drinking party</a:t>
            </a:r>
          </a:p>
          <a:p>
            <a:pPr lvl="3">
              <a:lnSpc>
                <a:spcPct val="10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Can’t have a drinking party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without drinking</a:t>
            </a:r>
          </a:p>
          <a:p>
            <a:pPr lvl="2">
              <a:lnSpc>
                <a:spcPct val="10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Condemns all phases of drinking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Must be sober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1 Peter 5:8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5DD1F-FE5A-4CB0-9E10-5B3EEA35089A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A969BF-5E60-411A-9ABA-BDBC523F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Inter" panose="020B0502030000000004" pitchFamily="34" charset="0"/>
                <a:ea typeface="Inter" panose="020B0502030000000004" pitchFamily="34" charset="0"/>
              </a:rPr>
              <a:t>Drinking is Condemned</a:t>
            </a:r>
          </a:p>
        </p:txBody>
      </p:sp>
      <p:pic>
        <p:nvPicPr>
          <p:cNvPr id="6" name="Picture 5" descr="A lion looking at the camera&#10;&#10;Description automatically generated">
            <a:extLst>
              <a:ext uri="{FF2B5EF4-FFF2-40B4-BE49-F238E27FC236}">
                <a16:creationId xmlns:a16="http://schemas.microsoft.com/office/drawing/2014/main" id="{22FAAE55-4153-4CE5-AF1D-D0288031C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539" y="2079758"/>
            <a:ext cx="2517384" cy="43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55D89-AC2A-4650-ABF4-4D4B1C6D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85" y="2150255"/>
            <a:ext cx="10786999" cy="43251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Moderate social drinking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A major cause of recruiting new drinkers</a:t>
            </a:r>
          </a:p>
          <a:p>
            <a:pPr lvl="1">
              <a:lnSpc>
                <a:spcPct val="100000"/>
              </a:lnSpc>
            </a:pP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lvl="1">
              <a:lnSpc>
                <a:spcPct val="100000"/>
              </a:lnSpc>
            </a:pP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lvl="1">
              <a:lnSpc>
                <a:spcPct val="100000"/>
              </a:lnSpc>
            </a:pP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Matthew 18:6-7</a:t>
            </a:r>
          </a:p>
          <a:p>
            <a:pPr lvl="1">
              <a:lnSpc>
                <a:spcPct val="100000"/>
              </a:lnSpc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 Medium" panose="020B0602030000000004" pitchFamily="34" charset="0"/>
              <a:ea typeface="Inter Medium" panose="020B0602030000000004" pitchFamily="34" charset="0"/>
            </a:endParaRPr>
          </a:p>
          <a:p>
            <a:pPr lvl="1">
              <a:lnSpc>
                <a:spcPct val="100000"/>
              </a:lnSpc>
            </a:pP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 Medium" panose="020B0602030000000004" pitchFamily="34" charset="0"/>
              <a:ea typeface="Inter Medium" panose="020B06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5DD1F-FE5A-4CB0-9E10-5B3EEA35089A}"/>
              </a:ext>
            </a:extLst>
          </p:cNvPr>
          <p:cNvSpPr txBox="1"/>
          <p:nvPr/>
        </p:nvSpPr>
        <p:spPr>
          <a:xfrm>
            <a:off x="0" y="6553994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										   www.thetfordcountry.com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A969BF-5E60-411A-9ABA-BDBC523F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Inter" panose="020B0502030000000004" pitchFamily="34" charset="0"/>
                <a:ea typeface="Inter" panose="020B0502030000000004" pitchFamily="34" charset="0"/>
              </a:rPr>
              <a:t>Drinking influences Others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8AE1EF-2851-427B-B799-ACA3DA89B007}"/>
              </a:ext>
            </a:extLst>
          </p:cNvPr>
          <p:cNvSpPr/>
          <p:nvPr/>
        </p:nvSpPr>
        <p:spPr>
          <a:xfrm>
            <a:off x="241785" y="3517639"/>
            <a:ext cx="10171178" cy="11383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1062DB-2E0C-4872-81E0-33A23ACA2D92}"/>
              </a:ext>
            </a:extLst>
          </p:cNvPr>
          <p:cNvSpPr txBox="1"/>
          <p:nvPr/>
        </p:nvSpPr>
        <p:spPr>
          <a:xfrm>
            <a:off x="241785" y="3620272"/>
            <a:ext cx="10171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These do not influence the drunk or alcoholic,</a:t>
            </a:r>
            <a:b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but rather those who have never drank before!</a:t>
            </a:r>
          </a:p>
        </p:txBody>
      </p:sp>
    </p:spTree>
    <p:extLst>
      <p:ext uri="{BB962C8B-B14F-4D97-AF65-F5344CB8AC3E}">
        <p14:creationId xmlns:p14="http://schemas.microsoft.com/office/powerpoint/2010/main" val="26143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128</TotalTime>
  <Words>767</Words>
  <Application>Microsoft Office PowerPoint</Application>
  <PresentationFormat>Widescreen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Inter</vt:lpstr>
      <vt:lpstr>Inter Medium</vt:lpstr>
      <vt:lpstr>Trebuchet MS</vt:lpstr>
      <vt:lpstr>Berlin</vt:lpstr>
      <vt:lpstr>Worldliness Drinking</vt:lpstr>
      <vt:lpstr>Arguments Made to Justify</vt:lpstr>
      <vt:lpstr>“Wine” (Greek: Oinos)</vt:lpstr>
      <vt:lpstr>Arguments Made to Justify</vt:lpstr>
      <vt:lpstr>Drinking is Drunkenness</vt:lpstr>
      <vt:lpstr>Drinking is Drunkenness</vt:lpstr>
      <vt:lpstr>Drinking is Harmful</vt:lpstr>
      <vt:lpstr>Drinking is Condemned</vt:lpstr>
      <vt:lpstr>Drinking influences Others</vt:lpstr>
      <vt:lpstr>Principles Violated</vt:lpstr>
      <vt:lpstr>Principles Violated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Worldliness Drinking</dc:title>
  <dc:creator>Richard Thetford</dc:creator>
  <cp:lastModifiedBy>Richard Thetford</cp:lastModifiedBy>
  <cp:revision>20</cp:revision>
  <dcterms:created xsi:type="dcterms:W3CDTF">2020-01-20T16:29:51Z</dcterms:created>
  <dcterms:modified xsi:type="dcterms:W3CDTF">2021-06-19T15:54:18Z</dcterms:modified>
</cp:coreProperties>
</file>