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 id="271"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6/14/2021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6/14/2021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6/14/2021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6/14/2021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6/14/2021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6/14/2021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6/14/2021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893021C-A054-46DE-A8C0-5C2C80920AEE}"/>
              </a:ext>
            </a:extLst>
          </p:cNvPr>
          <p:cNvSpPr>
            <a:spLocks noGrp="1"/>
          </p:cNvSpPr>
          <p:nvPr>
            <p:ph type="subTitle" idx="1"/>
          </p:nvPr>
        </p:nvSpPr>
        <p:spPr/>
        <p:txBody>
          <a:bodyPr>
            <a:normAutofit lnSpcReduction="10000"/>
          </a:bodyPr>
          <a:lstStyle/>
          <a:p>
            <a:pPr>
              <a:lnSpc>
                <a:spcPct val="100000"/>
              </a:lnSpc>
            </a:pPr>
            <a:r>
              <a:rPr lang="en-US" sz="32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Christians live by a different standard</a:t>
            </a:r>
          </a:p>
          <a:p>
            <a:pPr>
              <a:lnSpc>
                <a:spcPct val="100000"/>
              </a:lnSpc>
            </a:pPr>
            <a:r>
              <a:rPr lang="en-US" sz="28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Romans 12:2</a:t>
            </a:r>
          </a:p>
        </p:txBody>
      </p:sp>
      <p:sp>
        <p:nvSpPr>
          <p:cNvPr id="4" name="Title 1">
            <a:extLst>
              <a:ext uri="{FF2B5EF4-FFF2-40B4-BE49-F238E27FC236}">
                <a16:creationId xmlns:a16="http://schemas.microsoft.com/office/drawing/2014/main" id="{D87F47F7-1927-41F5-9077-03053F243F7A}"/>
              </a:ext>
            </a:extLst>
          </p:cNvPr>
          <p:cNvSpPr>
            <a:spLocks noGrp="1"/>
          </p:cNvSpPr>
          <p:nvPr>
            <p:ph type="ctrTitle"/>
          </p:nvPr>
        </p:nvSpPr>
        <p:spPr>
          <a:xfrm>
            <a:off x="121298" y="2677891"/>
            <a:ext cx="8703158" cy="1512869"/>
          </a:xfrm>
        </p:spPr>
        <p:txBody>
          <a:bodyPr/>
          <a:lstStyle/>
          <a:p>
            <a:r>
              <a:rPr lang="en-US" b="1" dirty="0">
                <a:latin typeface="Inter" panose="020B0502030000000004" pitchFamily="34" charset="0"/>
                <a:ea typeface="Inter" panose="020B0502030000000004" pitchFamily="34" charset="0"/>
              </a:rPr>
              <a:t>Worldliness</a:t>
            </a:r>
            <a:br>
              <a:rPr lang="en-US" b="1" dirty="0">
                <a:latin typeface="Inter" panose="020B0502030000000004" pitchFamily="34" charset="0"/>
                <a:ea typeface="Inter" panose="020B0502030000000004" pitchFamily="34" charset="0"/>
              </a:rPr>
            </a:br>
            <a:r>
              <a:rPr lang="en-US" sz="4800" dirty="0">
                <a:latin typeface="Inter" panose="020B0502030000000004" pitchFamily="34" charset="0"/>
                <a:ea typeface="Inter" panose="020B0502030000000004" pitchFamily="34" charset="0"/>
              </a:rPr>
              <a:t>Dancing</a:t>
            </a:r>
          </a:p>
        </p:txBody>
      </p:sp>
      <p:sp>
        <p:nvSpPr>
          <p:cNvPr id="5" name="TextBox 4">
            <a:extLst>
              <a:ext uri="{FF2B5EF4-FFF2-40B4-BE49-F238E27FC236}">
                <a16:creationId xmlns:a16="http://schemas.microsoft.com/office/drawing/2014/main" id="{FCAD2A15-4E19-4F6D-A852-CBEBA4FB1ADE}"/>
              </a:ext>
            </a:extLst>
          </p:cNvPr>
          <p:cNvSpPr txBox="1"/>
          <p:nvPr/>
        </p:nvSpPr>
        <p:spPr>
          <a:xfrm>
            <a:off x="9134668" y="3144421"/>
            <a:ext cx="2936034" cy="584775"/>
          </a:xfrm>
          <a:prstGeom prst="rect">
            <a:avLst/>
          </a:prstGeom>
          <a:noFill/>
        </p:spPr>
        <p:txBody>
          <a:bodyPr wrap="square" rtlCol="0">
            <a:spAutoFit/>
          </a:bodyPr>
          <a:lstStyle/>
          <a:p>
            <a:pPr algn="ctr"/>
            <a:r>
              <a:rPr lang="en-US" sz="32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1 Peter 3:15</a:t>
            </a:r>
          </a:p>
        </p:txBody>
      </p:sp>
      <p:sp>
        <p:nvSpPr>
          <p:cNvPr id="6" name="TextBox 5">
            <a:extLst>
              <a:ext uri="{FF2B5EF4-FFF2-40B4-BE49-F238E27FC236}">
                <a16:creationId xmlns:a16="http://schemas.microsoft.com/office/drawing/2014/main" id="{3FC60DC7-8BB2-4E32-B2C0-11754D18A86C}"/>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Tree>
    <p:extLst>
      <p:ext uri="{BB962C8B-B14F-4D97-AF65-F5344CB8AC3E}">
        <p14:creationId xmlns:p14="http://schemas.microsoft.com/office/powerpoint/2010/main" val="2265450598"/>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C6E51D-89B7-439A-AB6D-AECFA4C35566}"/>
              </a:ext>
            </a:extLst>
          </p:cNvPr>
          <p:cNvSpPr>
            <a:spLocks noGrp="1"/>
          </p:cNvSpPr>
          <p:nvPr>
            <p:ph idx="1"/>
          </p:nvPr>
        </p:nvSpPr>
        <p:spPr>
          <a:xfrm>
            <a:off x="251927" y="2146041"/>
            <a:ext cx="10524930" cy="4338735"/>
          </a:xfrm>
        </p:spPr>
        <p:txBody>
          <a:bodyPr>
            <a:normAutofit/>
          </a:bodyPr>
          <a:lstStyle/>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Revelries or Carousals</a:t>
            </a:r>
          </a:p>
          <a:p>
            <a:pPr lvl="1">
              <a:lnSpc>
                <a:spcPct val="100000"/>
              </a:lnSpc>
            </a:pPr>
            <a:r>
              <a:rPr lang="en-US" sz="32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Revel</a:t>
            </a:r>
            <a:r>
              <a:rPr lang="en-US" sz="32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 Defined: “to rebel, carouse, a wild party or celebration.” </a:t>
            </a:r>
            <a:r>
              <a:rPr lang="en-US" sz="24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(Webster)</a:t>
            </a:r>
          </a:p>
          <a:p>
            <a:pPr lvl="1">
              <a:lnSpc>
                <a:spcPct val="100000"/>
              </a:lnSpc>
            </a:pPr>
            <a:r>
              <a:rPr lang="en-US" sz="32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Dancing associated with sexual immorality and drunkenness in the New Testament</a:t>
            </a:r>
          </a:p>
          <a:p>
            <a:pPr lvl="2">
              <a:lnSpc>
                <a:spcPct val="100000"/>
              </a:lnSpc>
            </a:pPr>
            <a:r>
              <a:rPr lang="en-US" sz="30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1 Peter 4:3</a:t>
            </a:r>
          </a:p>
          <a:p>
            <a:pPr lvl="2">
              <a:lnSpc>
                <a:spcPct val="100000"/>
              </a:lnSpc>
            </a:pPr>
            <a:r>
              <a:rPr lang="en-US" sz="30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Romans 13:13</a:t>
            </a:r>
          </a:p>
        </p:txBody>
      </p:sp>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5" name="Title 1">
            <a:extLst>
              <a:ext uri="{FF2B5EF4-FFF2-40B4-BE49-F238E27FC236}">
                <a16:creationId xmlns:a16="http://schemas.microsoft.com/office/drawing/2014/main" id="{85084A5D-F21C-46F2-8AF5-D22CCEC2B274}"/>
              </a:ext>
            </a:extLst>
          </p:cNvPr>
          <p:cNvSpPr>
            <a:spLocks noGrp="1"/>
          </p:cNvSpPr>
          <p:nvPr>
            <p:ph type="title"/>
          </p:nvPr>
        </p:nvSpPr>
        <p:spPr>
          <a:xfrm>
            <a:off x="447869" y="753228"/>
            <a:ext cx="9846313" cy="1080938"/>
          </a:xfrm>
        </p:spPr>
        <p:txBody>
          <a:bodyPr>
            <a:noAutofit/>
          </a:bodyPr>
          <a:lstStyle/>
          <a:p>
            <a:pPr algn="r"/>
            <a:r>
              <a:rPr lang="en-US" sz="5400" b="1" dirty="0">
                <a:latin typeface="Inter" panose="020B0502030000000004" pitchFamily="34" charset="0"/>
                <a:ea typeface="Inter" panose="020B0502030000000004" pitchFamily="34" charset="0"/>
              </a:rPr>
              <a:t>Biblical Principles</a:t>
            </a:r>
          </a:p>
        </p:txBody>
      </p:sp>
      <p:pic>
        <p:nvPicPr>
          <p:cNvPr id="8" name="Picture 7" descr="RichardBibleSpine.JPG">
            <a:extLst>
              <a:ext uri="{FF2B5EF4-FFF2-40B4-BE49-F238E27FC236}">
                <a16:creationId xmlns:a16="http://schemas.microsoft.com/office/drawing/2014/main" id="{1DFC8238-18BC-412A-B14A-2595F48A461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59689" y="2174031"/>
            <a:ext cx="1060010" cy="420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2429447"/>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C6E51D-89B7-439A-AB6D-AECFA4C35566}"/>
              </a:ext>
            </a:extLst>
          </p:cNvPr>
          <p:cNvSpPr>
            <a:spLocks noGrp="1"/>
          </p:cNvSpPr>
          <p:nvPr>
            <p:ph idx="1"/>
          </p:nvPr>
        </p:nvSpPr>
        <p:spPr>
          <a:xfrm>
            <a:off x="251927" y="2146041"/>
            <a:ext cx="10524930" cy="4338735"/>
          </a:xfrm>
        </p:spPr>
        <p:txBody>
          <a:bodyPr>
            <a:normAutofit/>
          </a:bodyPr>
          <a:lstStyle/>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Flee Lust</a:t>
            </a:r>
          </a:p>
          <a:p>
            <a:pPr lvl="1">
              <a:lnSpc>
                <a:spcPct val="100000"/>
              </a:lnSpc>
            </a:pPr>
            <a:r>
              <a:rPr lang="en-US" sz="32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1 Thessalonians 4:3-6</a:t>
            </a:r>
          </a:p>
          <a:p>
            <a:pPr lvl="1">
              <a:lnSpc>
                <a:spcPct val="100000"/>
              </a:lnSpc>
            </a:pPr>
            <a:r>
              <a:rPr lang="en-US" sz="32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2 Timothy 2:22</a:t>
            </a:r>
          </a:p>
          <a:p>
            <a:pPr lvl="1">
              <a:lnSpc>
                <a:spcPct val="100000"/>
              </a:lnSpc>
            </a:pPr>
            <a:r>
              <a:rPr lang="en-US" sz="32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Colossians 3:5</a:t>
            </a:r>
          </a:p>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Flee Fornication</a:t>
            </a:r>
          </a:p>
          <a:p>
            <a:pPr lvl="1">
              <a:lnSpc>
                <a:spcPct val="100000"/>
              </a:lnSpc>
            </a:pPr>
            <a:r>
              <a:rPr lang="en-US" sz="32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1 Corinthians 6:18</a:t>
            </a:r>
          </a:p>
        </p:txBody>
      </p:sp>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5" name="Title 1">
            <a:extLst>
              <a:ext uri="{FF2B5EF4-FFF2-40B4-BE49-F238E27FC236}">
                <a16:creationId xmlns:a16="http://schemas.microsoft.com/office/drawing/2014/main" id="{85084A5D-F21C-46F2-8AF5-D22CCEC2B274}"/>
              </a:ext>
            </a:extLst>
          </p:cNvPr>
          <p:cNvSpPr>
            <a:spLocks noGrp="1"/>
          </p:cNvSpPr>
          <p:nvPr>
            <p:ph type="title"/>
          </p:nvPr>
        </p:nvSpPr>
        <p:spPr>
          <a:xfrm>
            <a:off x="447869" y="753228"/>
            <a:ext cx="9846313" cy="1080938"/>
          </a:xfrm>
        </p:spPr>
        <p:txBody>
          <a:bodyPr>
            <a:noAutofit/>
          </a:bodyPr>
          <a:lstStyle/>
          <a:p>
            <a:pPr algn="r"/>
            <a:r>
              <a:rPr lang="en-US" sz="5400" b="1" dirty="0">
                <a:latin typeface="Inter" panose="020B0502030000000004" pitchFamily="34" charset="0"/>
                <a:ea typeface="Inter" panose="020B0502030000000004" pitchFamily="34" charset="0"/>
              </a:rPr>
              <a:t>Biblical Principles</a:t>
            </a:r>
          </a:p>
        </p:txBody>
      </p:sp>
      <p:pic>
        <p:nvPicPr>
          <p:cNvPr id="6" name="Picture 5" descr="RichardBibleSpine.JPG">
            <a:extLst>
              <a:ext uri="{FF2B5EF4-FFF2-40B4-BE49-F238E27FC236}">
                <a16:creationId xmlns:a16="http://schemas.microsoft.com/office/drawing/2014/main" id="{06C5ABFA-4CFB-45AF-BD8A-0BC14500557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59689" y="2174031"/>
            <a:ext cx="1060010" cy="420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8976113"/>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3">
                                            <p:txEl>
                                              <p:pRg st="4" end="4"/>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p:cTn id="1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C6E51D-89B7-439A-AB6D-AECFA4C35566}"/>
              </a:ext>
            </a:extLst>
          </p:cNvPr>
          <p:cNvSpPr>
            <a:spLocks noGrp="1"/>
          </p:cNvSpPr>
          <p:nvPr>
            <p:ph idx="1"/>
          </p:nvPr>
        </p:nvSpPr>
        <p:spPr>
          <a:xfrm>
            <a:off x="251927" y="2146041"/>
            <a:ext cx="10524930" cy="4338735"/>
          </a:xfrm>
        </p:spPr>
        <p:txBody>
          <a:bodyPr>
            <a:normAutofit/>
          </a:bodyPr>
          <a:lstStyle/>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Dancing is questionable</a:t>
            </a:r>
          </a:p>
          <a:p>
            <a:pPr lvl="1">
              <a:lnSpc>
                <a:spcPct val="100000"/>
              </a:lnSpc>
            </a:pPr>
            <a:r>
              <a:rPr lang="en-US" sz="32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Romans 14:23</a:t>
            </a:r>
          </a:p>
          <a:p>
            <a:pPr lvl="1">
              <a:lnSpc>
                <a:spcPct val="100000"/>
              </a:lnSpc>
            </a:pPr>
            <a:r>
              <a:rPr lang="en-US" sz="32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Psalms 1:1-2</a:t>
            </a:r>
          </a:p>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Dancing harms good influence</a:t>
            </a:r>
          </a:p>
          <a:p>
            <a:pPr lvl="1">
              <a:lnSpc>
                <a:spcPct val="100000"/>
              </a:lnSpc>
            </a:pPr>
            <a:r>
              <a:rPr lang="en-US" sz="32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Matthew 5:14-16</a:t>
            </a:r>
          </a:p>
          <a:p>
            <a:pPr lvl="1">
              <a:lnSpc>
                <a:spcPct val="100000"/>
              </a:lnSpc>
            </a:pPr>
            <a:r>
              <a:rPr lang="en-US" sz="32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1 John 3:3</a:t>
            </a:r>
          </a:p>
        </p:txBody>
      </p:sp>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5" name="Title 1">
            <a:extLst>
              <a:ext uri="{FF2B5EF4-FFF2-40B4-BE49-F238E27FC236}">
                <a16:creationId xmlns:a16="http://schemas.microsoft.com/office/drawing/2014/main" id="{85084A5D-F21C-46F2-8AF5-D22CCEC2B274}"/>
              </a:ext>
            </a:extLst>
          </p:cNvPr>
          <p:cNvSpPr>
            <a:spLocks noGrp="1"/>
          </p:cNvSpPr>
          <p:nvPr>
            <p:ph type="title"/>
          </p:nvPr>
        </p:nvSpPr>
        <p:spPr>
          <a:xfrm>
            <a:off x="447869" y="753228"/>
            <a:ext cx="9846313" cy="1080938"/>
          </a:xfrm>
        </p:spPr>
        <p:txBody>
          <a:bodyPr>
            <a:noAutofit/>
          </a:bodyPr>
          <a:lstStyle/>
          <a:p>
            <a:pPr algn="r"/>
            <a:r>
              <a:rPr lang="en-US" sz="5400" b="1" dirty="0">
                <a:latin typeface="Inter" panose="020B0502030000000004" pitchFamily="34" charset="0"/>
                <a:ea typeface="Inter" panose="020B0502030000000004" pitchFamily="34" charset="0"/>
              </a:rPr>
              <a:t>Other Considerations</a:t>
            </a:r>
          </a:p>
        </p:txBody>
      </p:sp>
      <p:pic>
        <p:nvPicPr>
          <p:cNvPr id="6" name="Picture 5" descr="RichardBibleSpine.JPG">
            <a:extLst>
              <a:ext uri="{FF2B5EF4-FFF2-40B4-BE49-F238E27FC236}">
                <a16:creationId xmlns:a16="http://schemas.microsoft.com/office/drawing/2014/main" id="{531AEB3D-E620-48CD-9B1A-EA6F33847BA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59689" y="2174031"/>
            <a:ext cx="1060010" cy="420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706003"/>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3">
                                            <p:txEl>
                                              <p:pRg st="3" end="3"/>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5" dur="500"/>
                                        <p:tgtEl>
                                          <p:spTgt spid="3">
                                            <p:txEl>
                                              <p:pRg st="4" end="4"/>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p:cTn id="1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C6E51D-89B7-439A-AB6D-AECFA4C35566}"/>
              </a:ext>
            </a:extLst>
          </p:cNvPr>
          <p:cNvSpPr>
            <a:spLocks noGrp="1"/>
          </p:cNvSpPr>
          <p:nvPr>
            <p:ph idx="1"/>
          </p:nvPr>
        </p:nvSpPr>
        <p:spPr>
          <a:xfrm>
            <a:off x="251927" y="2146041"/>
            <a:ext cx="10524930" cy="4338735"/>
          </a:xfrm>
        </p:spPr>
        <p:txBody>
          <a:bodyPr>
            <a:normAutofit/>
          </a:bodyPr>
          <a:lstStyle/>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Dancing makes obedience to Christ impossible</a:t>
            </a:r>
          </a:p>
          <a:p>
            <a:pPr lvl="1">
              <a:lnSpc>
                <a:spcPct val="100000"/>
              </a:lnSpc>
            </a:pPr>
            <a:r>
              <a:rPr lang="en-US" sz="32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1 Thessalonians 5:21-22</a:t>
            </a:r>
          </a:p>
          <a:p>
            <a:pPr lvl="1">
              <a:lnSpc>
                <a:spcPct val="100000"/>
              </a:lnSpc>
            </a:pPr>
            <a:r>
              <a:rPr lang="en-US" sz="32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1 Corinthians 10:31</a:t>
            </a:r>
          </a:p>
        </p:txBody>
      </p:sp>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5" name="Title 1">
            <a:extLst>
              <a:ext uri="{FF2B5EF4-FFF2-40B4-BE49-F238E27FC236}">
                <a16:creationId xmlns:a16="http://schemas.microsoft.com/office/drawing/2014/main" id="{85084A5D-F21C-46F2-8AF5-D22CCEC2B274}"/>
              </a:ext>
            </a:extLst>
          </p:cNvPr>
          <p:cNvSpPr>
            <a:spLocks noGrp="1"/>
          </p:cNvSpPr>
          <p:nvPr>
            <p:ph type="title"/>
          </p:nvPr>
        </p:nvSpPr>
        <p:spPr>
          <a:xfrm>
            <a:off x="447869" y="753228"/>
            <a:ext cx="9846313" cy="1080938"/>
          </a:xfrm>
        </p:spPr>
        <p:txBody>
          <a:bodyPr>
            <a:noAutofit/>
          </a:bodyPr>
          <a:lstStyle/>
          <a:p>
            <a:pPr algn="r"/>
            <a:r>
              <a:rPr lang="en-US" sz="5400" b="1" dirty="0">
                <a:latin typeface="Inter" panose="020B0502030000000004" pitchFamily="34" charset="0"/>
                <a:ea typeface="Inter" panose="020B0502030000000004" pitchFamily="34" charset="0"/>
              </a:rPr>
              <a:t>Other Considerations</a:t>
            </a:r>
          </a:p>
        </p:txBody>
      </p:sp>
      <p:pic>
        <p:nvPicPr>
          <p:cNvPr id="6" name="Picture 5" descr="RichardBibleSpine.JPG">
            <a:extLst>
              <a:ext uri="{FF2B5EF4-FFF2-40B4-BE49-F238E27FC236}">
                <a16:creationId xmlns:a16="http://schemas.microsoft.com/office/drawing/2014/main" id="{A05725A0-13AA-419C-8962-9F925601D47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59689" y="2174031"/>
            <a:ext cx="1060010" cy="420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474877"/>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C6E51D-89B7-439A-AB6D-AECFA4C35566}"/>
              </a:ext>
            </a:extLst>
          </p:cNvPr>
          <p:cNvSpPr>
            <a:spLocks noGrp="1"/>
          </p:cNvSpPr>
          <p:nvPr>
            <p:ph idx="1"/>
          </p:nvPr>
        </p:nvSpPr>
        <p:spPr>
          <a:xfrm>
            <a:off x="251926" y="2146041"/>
            <a:ext cx="10692881" cy="4338735"/>
          </a:xfrm>
        </p:spPr>
        <p:txBody>
          <a:bodyPr>
            <a:normAutofit/>
          </a:bodyPr>
          <a:lstStyle/>
          <a:p>
            <a:pPr>
              <a:lnSpc>
                <a:spcPct val="100000"/>
              </a:lnSpc>
            </a:pPr>
            <a:r>
              <a:rPr lang="en-US" sz="32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What is my reason for going?</a:t>
            </a:r>
          </a:p>
          <a:p>
            <a:pPr>
              <a:lnSpc>
                <a:spcPct val="100000"/>
              </a:lnSpc>
            </a:pPr>
            <a:r>
              <a:rPr lang="en-US" sz="32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What kind of people will be there?</a:t>
            </a:r>
          </a:p>
          <a:p>
            <a:pPr>
              <a:lnSpc>
                <a:spcPct val="100000"/>
              </a:lnSpc>
            </a:pPr>
            <a:r>
              <a:rPr lang="en-US" sz="32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What kind of activities will take place there?</a:t>
            </a:r>
          </a:p>
          <a:p>
            <a:pPr>
              <a:lnSpc>
                <a:spcPct val="100000"/>
              </a:lnSpc>
            </a:pPr>
            <a:r>
              <a:rPr lang="en-US" sz="32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Will I appear to be approving of evil practices?</a:t>
            </a:r>
          </a:p>
          <a:p>
            <a:pPr>
              <a:lnSpc>
                <a:spcPct val="100000"/>
              </a:lnSpc>
            </a:pPr>
            <a:r>
              <a:rPr lang="en-US" sz="32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Will I want to be seen there by other Christians?</a:t>
            </a:r>
          </a:p>
          <a:p>
            <a:pPr>
              <a:lnSpc>
                <a:spcPct val="100000"/>
              </a:lnSpc>
            </a:pPr>
            <a:r>
              <a:rPr lang="en-US" sz="32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Will I want to take other Christians there?</a:t>
            </a:r>
          </a:p>
          <a:p>
            <a:pPr>
              <a:lnSpc>
                <a:spcPct val="100000"/>
              </a:lnSpc>
            </a:pPr>
            <a:r>
              <a:rPr lang="en-US" sz="32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Would Christ be doing it and approve of it?</a:t>
            </a:r>
            <a:endParaRPr lang="en-US" sz="32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endParaRPr>
          </a:p>
        </p:txBody>
      </p:sp>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5" name="Title 1">
            <a:extLst>
              <a:ext uri="{FF2B5EF4-FFF2-40B4-BE49-F238E27FC236}">
                <a16:creationId xmlns:a16="http://schemas.microsoft.com/office/drawing/2014/main" id="{85084A5D-F21C-46F2-8AF5-D22CCEC2B274}"/>
              </a:ext>
            </a:extLst>
          </p:cNvPr>
          <p:cNvSpPr>
            <a:spLocks noGrp="1"/>
          </p:cNvSpPr>
          <p:nvPr>
            <p:ph type="title"/>
          </p:nvPr>
        </p:nvSpPr>
        <p:spPr>
          <a:xfrm>
            <a:off x="447869" y="753228"/>
            <a:ext cx="9846313" cy="1080938"/>
          </a:xfrm>
        </p:spPr>
        <p:txBody>
          <a:bodyPr>
            <a:noAutofit/>
          </a:bodyPr>
          <a:lstStyle/>
          <a:p>
            <a:pPr algn="r"/>
            <a:r>
              <a:rPr lang="en-US" sz="5400" b="1" dirty="0">
                <a:latin typeface="Inter" panose="020B0502030000000004" pitchFamily="34" charset="0"/>
                <a:ea typeface="Inter" panose="020B0502030000000004" pitchFamily="34" charset="0"/>
              </a:rPr>
              <a:t>Vital Questions</a:t>
            </a:r>
          </a:p>
        </p:txBody>
      </p:sp>
      <p:pic>
        <p:nvPicPr>
          <p:cNvPr id="6" name="Picture 5" descr="RichardBibleSpine.JPG">
            <a:extLst>
              <a:ext uri="{FF2B5EF4-FFF2-40B4-BE49-F238E27FC236}">
                <a16:creationId xmlns:a16="http://schemas.microsoft.com/office/drawing/2014/main" id="{1FEEF5BD-33BC-4882-B9EA-90BE0535863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59689" y="2174031"/>
            <a:ext cx="1060010" cy="420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2251527"/>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7" name="Title 1">
            <a:extLst>
              <a:ext uri="{FF2B5EF4-FFF2-40B4-BE49-F238E27FC236}">
                <a16:creationId xmlns:a16="http://schemas.microsoft.com/office/drawing/2014/main" id="{E635CDB1-8C07-4EAA-A7F9-21537296D10A}"/>
              </a:ext>
            </a:extLst>
          </p:cNvPr>
          <p:cNvSpPr txBox="1">
            <a:spLocks/>
          </p:cNvSpPr>
          <p:nvPr/>
        </p:nvSpPr>
        <p:spPr>
          <a:xfrm>
            <a:off x="1614191" y="634482"/>
            <a:ext cx="8612160" cy="13249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r"/>
            <a:r>
              <a:rPr lang="en-US" sz="5400" b="1" dirty="0">
                <a:latin typeface="Inter" panose="020B0502030000000004" pitchFamily="34" charset="0"/>
                <a:ea typeface="Inter" panose="020B0502030000000004" pitchFamily="34" charset="0"/>
              </a:rPr>
              <a:t>Worldliness: </a:t>
            </a:r>
            <a:r>
              <a:rPr lang="en-US" sz="5400" dirty="0">
                <a:latin typeface="Inter" panose="020B0502030000000004" pitchFamily="34" charset="0"/>
                <a:ea typeface="Inter" panose="020B0502030000000004" pitchFamily="34" charset="0"/>
              </a:rPr>
              <a:t>Dancing</a:t>
            </a:r>
          </a:p>
        </p:txBody>
      </p:sp>
      <p:sp>
        <p:nvSpPr>
          <p:cNvPr id="2" name="TextBox 1">
            <a:extLst>
              <a:ext uri="{FF2B5EF4-FFF2-40B4-BE49-F238E27FC236}">
                <a16:creationId xmlns:a16="http://schemas.microsoft.com/office/drawing/2014/main" id="{6670E84F-3FA4-46C5-967B-68C747EA7ACF}"/>
              </a:ext>
            </a:extLst>
          </p:cNvPr>
          <p:cNvSpPr txBox="1"/>
          <p:nvPr/>
        </p:nvSpPr>
        <p:spPr>
          <a:xfrm>
            <a:off x="111967" y="2062056"/>
            <a:ext cx="11943184" cy="4401205"/>
          </a:xfrm>
          <a:prstGeom prst="rect">
            <a:avLst/>
          </a:prstGeom>
          <a:solidFill>
            <a:schemeClr val="accent1">
              <a:lumMod val="50000"/>
            </a:schemeClr>
          </a:solidFill>
        </p:spPr>
        <p:txBody>
          <a:bodyPr wrap="square" rtlCol="0">
            <a:spAutoFit/>
          </a:bodyPr>
          <a:lstStyle/>
          <a:p>
            <a:r>
              <a:rPr lang="en-US" sz="2800" dirty="0">
                <a:latin typeface="Inter" panose="020B0502030000000004" pitchFamily="34" charset="0"/>
                <a:ea typeface="Inter" panose="020B0502030000000004" pitchFamily="34" charset="0"/>
              </a:rPr>
              <a:t>“Dancing is condemned with the word “lasciviousness.” Lasciviousness is that which tends to stir up the lewd and lustful desires. Dancing destroys spirituality. The condoning of dancing by the church, testifies to the weakness of that church. Will it hurt to just learn how to dance? Is there any harm in girls dancing with girls? Only in the sense that you are ‘pitching your tent toward Sodom.’ Why sow seed that will produce a sinful harvest? The old saying that, ‘a praying knee and a dancing foot don’t grow on the same leg is still a very true statement, even today. When your life is ruined, it is much like ‘water spilt,’ it can be started over, but not recalled.” </a:t>
            </a:r>
            <a:r>
              <a:rPr lang="en-US" sz="2400" b="1" dirty="0">
                <a:latin typeface="Inter" panose="020B0502030000000004" pitchFamily="34" charset="0"/>
                <a:ea typeface="Inter" panose="020B0502030000000004" pitchFamily="34" charset="0"/>
              </a:rPr>
              <a:t>(W. R. Jones)</a:t>
            </a:r>
          </a:p>
        </p:txBody>
      </p:sp>
    </p:spTree>
    <p:extLst>
      <p:ext uri="{BB962C8B-B14F-4D97-AF65-F5344CB8AC3E}">
        <p14:creationId xmlns:p14="http://schemas.microsoft.com/office/powerpoint/2010/main" val="4028613497"/>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C6E51D-89B7-439A-AB6D-AECFA4C35566}"/>
              </a:ext>
            </a:extLst>
          </p:cNvPr>
          <p:cNvSpPr>
            <a:spLocks noGrp="1"/>
          </p:cNvSpPr>
          <p:nvPr>
            <p:ph idx="1"/>
          </p:nvPr>
        </p:nvSpPr>
        <p:spPr>
          <a:xfrm>
            <a:off x="251926" y="2146041"/>
            <a:ext cx="10692881" cy="4338735"/>
          </a:xfrm>
        </p:spPr>
        <p:txBody>
          <a:bodyPr>
            <a:normAutofit/>
          </a:bodyPr>
          <a:lstStyle/>
          <a:p>
            <a:pPr>
              <a:lnSpc>
                <a:spcPct val="100000"/>
              </a:lnSpc>
            </a:pPr>
            <a:r>
              <a:rPr lang="en-US" sz="32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Consider what God wants you to do</a:t>
            </a:r>
          </a:p>
          <a:p>
            <a:pPr>
              <a:lnSpc>
                <a:spcPct val="100000"/>
              </a:lnSpc>
            </a:pPr>
            <a:r>
              <a:rPr lang="en-US" sz="32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Seek wholesome, godly activities</a:t>
            </a:r>
          </a:p>
          <a:p>
            <a:pPr lvl="1">
              <a:lnSpc>
                <a:spcPct val="100000"/>
              </a:lnSpc>
            </a:pPr>
            <a:r>
              <a:rPr lang="en-US" sz="28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Will </a:t>
            </a:r>
            <a:r>
              <a:rPr lang="en-US" sz="28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grow stronger </a:t>
            </a:r>
            <a:r>
              <a:rPr lang="en-US" sz="28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 not weaker</a:t>
            </a:r>
          </a:p>
          <a:p>
            <a:pPr lvl="1">
              <a:lnSpc>
                <a:spcPct val="100000"/>
              </a:lnSpc>
            </a:pPr>
            <a:r>
              <a:rPr lang="en-US" sz="28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Will </a:t>
            </a:r>
            <a:r>
              <a:rPr lang="en-US" sz="28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gain real friends </a:t>
            </a:r>
            <a:r>
              <a:rPr lang="en-US" sz="28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 not lose them</a:t>
            </a:r>
          </a:p>
          <a:p>
            <a:pPr lvl="1">
              <a:lnSpc>
                <a:spcPct val="100000"/>
              </a:lnSpc>
            </a:pPr>
            <a:r>
              <a:rPr lang="en-US" sz="28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Will </a:t>
            </a:r>
            <a:r>
              <a:rPr lang="en-US" sz="28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reap fruit of the spirit </a:t>
            </a:r>
            <a:r>
              <a:rPr lang="en-US" sz="28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 not works of the flesh</a:t>
            </a:r>
          </a:p>
        </p:txBody>
      </p:sp>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7" name="Title 1">
            <a:extLst>
              <a:ext uri="{FF2B5EF4-FFF2-40B4-BE49-F238E27FC236}">
                <a16:creationId xmlns:a16="http://schemas.microsoft.com/office/drawing/2014/main" id="{E635CDB1-8C07-4EAA-A7F9-21537296D10A}"/>
              </a:ext>
            </a:extLst>
          </p:cNvPr>
          <p:cNvSpPr txBox="1">
            <a:spLocks/>
          </p:cNvSpPr>
          <p:nvPr/>
        </p:nvSpPr>
        <p:spPr>
          <a:xfrm>
            <a:off x="1614191" y="634482"/>
            <a:ext cx="8612160" cy="13249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r"/>
            <a:r>
              <a:rPr lang="en-US" sz="5400" b="1" dirty="0">
                <a:latin typeface="Inter" panose="020B0502030000000004" pitchFamily="34" charset="0"/>
                <a:ea typeface="Inter" panose="020B0502030000000004" pitchFamily="34" charset="0"/>
              </a:rPr>
              <a:t>Worldliness: </a:t>
            </a:r>
            <a:r>
              <a:rPr lang="en-US" sz="5400" dirty="0">
                <a:latin typeface="Inter" panose="020B0502030000000004" pitchFamily="34" charset="0"/>
                <a:ea typeface="Inter" panose="020B0502030000000004" pitchFamily="34" charset="0"/>
              </a:rPr>
              <a:t>Dancing</a:t>
            </a:r>
          </a:p>
        </p:txBody>
      </p:sp>
      <p:sp>
        <p:nvSpPr>
          <p:cNvPr id="8" name="Rectangle: Rounded Corners 7">
            <a:extLst>
              <a:ext uri="{FF2B5EF4-FFF2-40B4-BE49-F238E27FC236}">
                <a16:creationId xmlns:a16="http://schemas.microsoft.com/office/drawing/2014/main" id="{CBFFB5BB-8A17-4965-9200-53C4C2AFF86A}"/>
              </a:ext>
            </a:extLst>
          </p:cNvPr>
          <p:cNvSpPr/>
          <p:nvPr/>
        </p:nvSpPr>
        <p:spPr>
          <a:xfrm>
            <a:off x="382555" y="5047861"/>
            <a:ext cx="11355355" cy="11756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B31E30F2-0815-4863-B5B9-05DC1ACE4F42}"/>
              </a:ext>
            </a:extLst>
          </p:cNvPr>
          <p:cNvSpPr txBox="1"/>
          <p:nvPr/>
        </p:nvSpPr>
        <p:spPr>
          <a:xfrm>
            <a:off x="382555" y="5262463"/>
            <a:ext cx="11355355" cy="738664"/>
          </a:xfrm>
          <a:prstGeom prst="rect">
            <a:avLst/>
          </a:prstGeom>
          <a:noFill/>
        </p:spPr>
        <p:txBody>
          <a:bodyPr wrap="square" rtlCol="0">
            <a:spAutoFit/>
          </a:bodyPr>
          <a:lstStyle/>
          <a:p>
            <a:pPr algn="ctr"/>
            <a:r>
              <a:rPr lang="en-US" sz="4200" dirty="0">
                <a:latin typeface="Inter" panose="020B0502030000000004" pitchFamily="34" charset="0"/>
                <a:ea typeface="Inter" panose="020B0502030000000004" pitchFamily="34" charset="0"/>
              </a:rPr>
              <a:t>Allow God to rule your life in </a:t>
            </a:r>
            <a:r>
              <a:rPr lang="en-US" sz="4200" b="1" dirty="0">
                <a:solidFill>
                  <a:srgbClr val="FFFF00"/>
                </a:solidFill>
                <a:latin typeface="Inter" panose="020B0502030000000004" pitchFamily="34" charset="0"/>
                <a:ea typeface="Inter" panose="020B0502030000000004" pitchFamily="34" charset="0"/>
              </a:rPr>
              <a:t>EVERY WAY!</a:t>
            </a:r>
          </a:p>
        </p:txBody>
      </p:sp>
      <p:pic>
        <p:nvPicPr>
          <p:cNvPr id="13" name="Picture 12" descr="A group of people sitting posing for the camera&#10;&#10;Description automatically generated">
            <a:extLst>
              <a:ext uri="{FF2B5EF4-FFF2-40B4-BE49-F238E27FC236}">
                <a16:creationId xmlns:a16="http://schemas.microsoft.com/office/drawing/2014/main" id="{93B27EAA-0E43-4F92-AE0A-1F86C3787189}"/>
              </a:ext>
            </a:extLst>
          </p:cNvPr>
          <p:cNvPicPr>
            <a:picLocks noChangeAspect="1"/>
          </p:cNvPicPr>
          <p:nvPr/>
        </p:nvPicPr>
        <p:blipFill>
          <a:blip r:embed="rId2"/>
          <a:stretch>
            <a:fillRect/>
          </a:stretch>
        </p:blipFill>
        <p:spPr>
          <a:xfrm>
            <a:off x="8817429" y="2146041"/>
            <a:ext cx="3214913" cy="2145954"/>
          </a:xfrm>
          <a:prstGeom prst="rect">
            <a:avLst/>
          </a:prstGeom>
          <a:ln>
            <a:noFill/>
          </a:ln>
          <a:effectLst>
            <a:softEdge rad="112500"/>
          </a:effectLst>
        </p:spPr>
      </p:pic>
    </p:spTree>
    <p:extLst>
      <p:ext uri="{BB962C8B-B14F-4D97-AF65-F5344CB8AC3E}">
        <p14:creationId xmlns:p14="http://schemas.microsoft.com/office/powerpoint/2010/main" val="4180704351"/>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p:cTn id="40" dur="500" fill="hold"/>
                                        <p:tgtEl>
                                          <p:spTgt spid="9"/>
                                        </p:tgtEl>
                                        <p:attrNameLst>
                                          <p:attrName>ppt_w</p:attrName>
                                        </p:attrNameLst>
                                      </p:cBhvr>
                                      <p:tavLst>
                                        <p:tav tm="0">
                                          <p:val>
                                            <p:fltVal val="0"/>
                                          </p:val>
                                        </p:tav>
                                        <p:tav tm="100000">
                                          <p:val>
                                            <p:strVal val="#ppt_w"/>
                                          </p:val>
                                        </p:tav>
                                      </p:tavLst>
                                    </p:anim>
                                    <p:anim calcmode="lin" valueType="num">
                                      <p:cBhvr>
                                        <p:cTn id="41" dur="500" fill="hold"/>
                                        <p:tgtEl>
                                          <p:spTgt spid="9"/>
                                        </p:tgtEl>
                                        <p:attrNameLst>
                                          <p:attrName>ppt_h</p:attrName>
                                        </p:attrNameLst>
                                      </p:cBhvr>
                                      <p:tavLst>
                                        <p:tav tm="0">
                                          <p:val>
                                            <p:fltVal val="0"/>
                                          </p:val>
                                        </p:tav>
                                        <p:tav tm="100000">
                                          <p:val>
                                            <p:strVal val="#ppt_h"/>
                                          </p:val>
                                        </p:tav>
                                      </p:tavLst>
                                    </p:anim>
                                    <p:animEffect transition="in" filter="fade">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C6E51D-89B7-439A-AB6D-AECFA4C35566}"/>
              </a:ext>
            </a:extLst>
          </p:cNvPr>
          <p:cNvSpPr>
            <a:spLocks noGrp="1"/>
          </p:cNvSpPr>
          <p:nvPr>
            <p:ph idx="1"/>
          </p:nvPr>
        </p:nvSpPr>
        <p:spPr>
          <a:xfrm>
            <a:off x="251927" y="2146041"/>
            <a:ext cx="10042255" cy="3790148"/>
          </a:xfrm>
        </p:spPr>
        <p:txBody>
          <a:bodyPr>
            <a:normAutofit/>
          </a:bodyPr>
          <a:lstStyle/>
          <a:p>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Defined:</a:t>
            </a:r>
          </a:p>
        </p:txBody>
      </p:sp>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5" name="Title 1">
            <a:extLst>
              <a:ext uri="{FF2B5EF4-FFF2-40B4-BE49-F238E27FC236}">
                <a16:creationId xmlns:a16="http://schemas.microsoft.com/office/drawing/2014/main" id="{85084A5D-F21C-46F2-8AF5-D22CCEC2B274}"/>
              </a:ext>
            </a:extLst>
          </p:cNvPr>
          <p:cNvSpPr>
            <a:spLocks noGrp="1"/>
          </p:cNvSpPr>
          <p:nvPr>
            <p:ph type="title"/>
          </p:nvPr>
        </p:nvSpPr>
        <p:spPr>
          <a:xfrm>
            <a:off x="680321" y="753228"/>
            <a:ext cx="9613861" cy="1080938"/>
          </a:xfrm>
        </p:spPr>
        <p:txBody>
          <a:bodyPr>
            <a:normAutofit/>
          </a:bodyPr>
          <a:lstStyle/>
          <a:p>
            <a:pPr algn="r"/>
            <a:r>
              <a:rPr lang="en-US" sz="5400" b="1" dirty="0">
                <a:latin typeface="Inter" panose="020B0502030000000004" pitchFamily="34" charset="0"/>
                <a:ea typeface="Inter" panose="020B0502030000000004" pitchFamily="34" charset="0"/>
              </a:rPr>
              <a:t>What is Worldliness?</a:t>
            </a:r>
          </a:p>
        </p:txBody>
      </p:sp>
      <p:sp>
        <p:nvSpPr>
          <p:cNvPr id="6" name="Rectangle: Rounded Corners 5">
            <a:extLst>
              <a:ext uri="{FF2B5EF4-FFF2-40B4-BE49-F238E27FC236}">
                <a16:creationId xmlns:a16="http://schemas.microsoft.com/office/drawing/2014/main" id="{A95B0BFC-F500-4AD5-BA8D-648DA86F8E5E}"/>
              </a:ext>
            </a:extLst>
          </p:cNvPr>
          <p:cNvSpPr/>
          <p:nvPr/>
        </p:nvSpPr>
        <p:spPr>
          <a:xfrm>
            <a:off x="242598" y="2929812"/>
            <a:ext cx="10172888" cy="14369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D2D5515-1937-4749-A21E-9D9C83C1CCCE}"/>
              </a:ext>
            </a:extLst>
          </p:cNvPr>
          <p:cNvSpPr txBox="1"/>
          <p:nvPr/>
        </p:nvSpPr>
        <p:spPr>
          <a:xfrm>
            <a:off x="242597" y="3153747"/>
            <a:ext cx="10172888" cy="954107"/>
          </a:xfrm>
          <a:prstGeom prst="rect">
            <a:avLst/>
          </a:prstGeom>
          <a:noFill/>
        </p:spPr>
        <p:txBody>
          <a:bodyPr wrap="square" rtlCol="0">
            <a:spAutoFit/>
          </a:bodyPr>
          <a:lstStyle/>
          <a:p>
            <a:pPr algn="ctr"/>
            <a:r>
              <a:rPr lang="en-US" sz="28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“Of or limited to this world; temporal or secular; devoted to or concerned with the affairs, pleasures, etc. of this world”</a:t>
            </a:r>
          </a:p>
        </p:txBody>
      </p:sp>
      <p:pic>
        <p:nvPicPr>
          <p:cNvPr id="8" name="Picture 7" descr="OpenBible3.jpg">
            <a:extLst>
              <a:ext uri="{FF2B5EF4-FFF2-40B4-BE49-F238E27FC236}">
                <a16:creationId xmlns:a16="http://schemas.microsoft.com/office/drawing/2014/main" id="{CA93DB29-57A9-4274-837F-9FDEF81E7B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21377" y="4484985"/>
            <a:ext cx="5428026" cy="194157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BAC0458B-5C2E-4D7D-AA48-CFE25979C3F2}"/>
              </a:ext>
            </a:extLst>
          </p:cNvPr>
          <p:cNvSpPr txBox="1"/>
          <p:nvPr/>
        </p:nvSpPr>
        <p:spPr>
          <a:xfrm>
            <a:off x="6596743" y="4851916"/>
            <a:ext cx="5253135" cy="584775"/>
          </a:xfrm>
          <a:prstGeom prst="rect">
            <a:avLst/>
          </a:prstGeom>
          <a:noFill/>
        </p:spPr>
        <p:txBody>
          <a:bodyPr wrap="square" rtlCol="0">
            <a:spAutoFit/>
          </a:bodyPr>
          <a:lstStyle/>
          <a:p>
            <a:pPr algn="ctr"/>
            <a:r>
              <a:rPr lang="en-US" sz="3200" b="1" dirty="0">
                <a:solidFill>
                  <a:schemeClr val="bg1"/>
                </a:solidFill>
                <a:latin typeface="Inter" panose="020B0502030000000004" pitchFamily="34" charset="0"/>
                <a:ea typeface="Inter" panose="020B0502030000000004" pitchFamily="34" charset="0"/>
              </a:rPr>
              <a:t>1 John 2:15-17</a:t>
            </a:r>
          </a:p>
        </p:txBody>
      </p:sp>
    </p:spTree>
    <p:extLst>
      <p:ext uri="{BB962C8B-B14F-4D97-AF65-F5344CB8AC3E}">
        <p14:creationId xmlns:p14="http://schemas.microsoft.com/office/powerpoint/2010/main" val="1554656687"/>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C6E51D-89B7-439A-AB6D-AECFA4C35566}"/>
              </a:ext>
            </a:extLst>
          </p:cNvPr>
          <p:cNvSpPr>
            <a:spLocks noGrp="1"/>
          </p:cNvSpPr>
          <p:nvPr>
            <p:ph idx="1"/>
          </p:nvPr>
        </p:nvSpPr>
        <p:spPr>
          <a:xfrm>
            <a:off x="251927" y="2146041"/>
            <a:ext cx="10524930" cy="4301412"/>
          </a:xfrm>
        </p:spPr>
        <p:txBody>
          <a:bodyPr>
            <a:normAutofit/>
          </a:bodyPr>
          <a:lstStyle/>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A participation in sin</a:t>
            </a:r>
          </a:p>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A life of following one’s passions</a:t>
            </a:r>
          </a:p>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Living like the world</a:t>
            </a:r>
          </a:p>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A life devoted to the temporal</a:t>
            </a:r>
          </a:p>
        </p:txBody>
      </p:sp>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5" name="Title 1">
            <a:extLst>
              <a:ext uri="{FF2B5EF4-FFF2-40B4-BE49-F238E27FC236}">
                <a16:creationId xmlns:a16="http://schemas.microsoft.com/office/drawing/2014/main" id="{85084A5D-F21C-46F2-8AF5-D22CCEC2B274}"/>
              </a:ext>
            </a:extLst>
          </p:cNvPr>
          <p:cNvSpPr>
            <a:spLocks noGrp="1"/>
          </p:cNvSpPr>
          <p:nvPr>
            <p:ph type="title"/>
          </p:nvPr>
        </p:nvSpPr>
        <p:spPr>
          <a:xfrm>
            <a:off x="680321" y="753228"/>
            <a:ext cx="9613861" cy="1080938"/>
          </a:xfrm>
        </p:spPr>
        <p:txBody>
          <a:bodyPr>
            <a:normAutofit/>
          </a:bodyPr>
          <a:lstStyle/>
          <a:p>
            <a:pPr algn="r"/>
            <a:r>
              <a:rPr lang="en-US" sz="5400" b="1" dirty="0">
                <a:latin typeface="Inter" panose="020B0502030000000004" pitchFamily="34" charset="0"/>
                <a:ea typeface="Inter" panose="020B0502030000000004" pitchFamily="34" charset="0"/>
              </a:rPr>
              <a:t>What is Worldliness?</a:t>
            </a:r>
          </a:p>
        </p:txBody>
      </p:sp>
      <p:pic>
        <p:nvPicPr>
          <p:cNvPr id="10" name="Picture 9" descr="A picture containing person, man, holding, photo&#10;&#10;Description automatically generated">
            <a:extLst>
              <a:ext uri="{FF2B5EF4-FFF2-40B4-BE49-F238E27FC236}">
                <a16:creationId xmlns:a16="http://schemas.microsoft.com/office/drawing/2014/main" id="{B1DCF382-8803-4062-9314-629A1DA61C39}"/>
              </a:ext>
            </a:extLst>
          </p:cNvPr>
          <p:cNvPicPr>
            <a:picLocks noChangeAspect="1"/>
          </p:cNvPicPr>
          <p:nvPr/>
        </p:nvPicPr>
        <p:blipFill>
          <a:blip r:embed="rId2"/>
          <a:stretch>
            <a:fillRect/>
          </a:stretch>
        </p:blipFill>
        <p:spPr>
          <a:xfrm>
            <a:off x="7623110" y="2112935"/>
            <a:ext cx="4425819" cy="3130419"/>
          </a:xfrm>
          <a:prstGeom prst="rect">
            <a:avLst/>
          </a:prstGeom>
          <a:ln>
            <a:noFill/>
          </a:ln>
          <a:effectLst>
            <a:softEdge rad="112500"/>
          </a:effectLst>
        </p:spPr>
      </p:pic>
    </p:spTree>
    <p:extLst>
      <p:ext uri="{BB962C8B-B14F-4D97-AF65-F5344CB8AC3E}">
        <p14:creationId xmlns:p14="http://schemas.microsoft.com/office/powerpoint/2010/main" val="2787224894"/>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5" name="Title 1">
            <a:extLst>
              <a:ext uri="{FF2B5EF4-FFF2-40B4-BE49-F238E27FC236}">
                <a16:creationId xmlns:a16="http://schemas.microsoft.com/office/drawing/2014/main" id="{85084A5D-F21C-46F2-8AF5-D22CCEC2B274}"/>
              </a:ext>
            </a:extLst>
          </p:cNvPr>
          <p:cNvSpPr>
            <a:spLocks noGrp="1"/>
          </p:cNvSpPr>
          <p:nvPr>
            <p:ph type="title"/>
          </p:nvPr>
        </p:nvSpPr>
        <p:spPr>
          <a:xfrm>
            <a:off x="680321" y="753228"/>
            <a:ext cx="9613861" cy="1080938"/>
          </a:xfrm>
        </p:spPr>
        <p:txBody>
          <a:bodyPr>
            <a:normAutofit/>
          </a:bodyPr>
          <a:lstStyle/>
          <a:p>
            <a:pPr algn="r"/>
            <a:r>
              <a:rPr lang="en-US" sz="5400" b="1" dirty="0">
                <a:latin typeface="Inter" panose="020B0502030000000004" pitchFamily="34" charset="0"/>
                <a:ea typeface="Inter" panose="020B0502030000000004" pitchFamily="34" charset="0"/>
              </a:rPr>
              <a:t>What is Dancing?</a:t>
            </a:r>
          </a:p>
        </p:txBody>
      </p:sp>
      <p:sp>
        <p:nvSpPr>
          <p:cNvPr id="7" name="TextBox 6">
            <a:extLst>
              <a:ext uri="{FF2B5EF4-FFF2-40B4-BE49-F238E27FC236}">
                <a16:creationId xmlns:a16="http://schemas.microsoft.com/office/drawing/2014/main" id="{94A7CAE5-F946-4824-8DCC-CCF2D9B4FCA6}"/>
              </a:ext>
            </a:extLst>
          </p:cNvPr>
          <p:cNvSpPr txBox="1"/>
          <p:nvPr/>
        </p:nvSpPr>
        <p:spPr>
          <a:xfrm>
            <a:off x="0" y="2360645"/>
            <a:ext cx="12191999" cy="1569660"/>
          </a:xfrm>
          <a:prstGeom prst="rect">
            <a:avLst/>
          </a:prstGeom>
          <a:solidFill>
            <a:schemeClr val="accent1">
              <a:lumMod val="50000"/>
            </a:schemeClr>
          </a:solidFill>
        </p:spPr>
        <p:txBody>
          <a:bodyPr wrap="square" rtlCol="0">
            <a:spAutoFit/>
          </a:bodyPr>
          <a:lstStyle/>
          <a:p>
            <a:r>
              <a:rPr lang="en-US" sz="3200" dirty="0">
                <a:latin typeface="Inter" panose="020B0502030000000004" pitchFamily="34" charset="0"/>
                <a:ea typeface="Inter" panose="020B0502030000000004" pitchFamily="34" charset="0"/>
              </a:rPr>
              <a:t>“Dancing is an expression in rhythmic movement of an intensified sense of life, arising from an inner perception</a:t>
            </a:r>
            <a:br>
              <a:rPr lang="en-US" sz="3200" dirty="0">
                <a:latin typeface="Inter" panose="020B0502030000000004" pitchFamily="34" charset="0"/>
                <a:ea typeface="Inter" panose="020B0502030000000004" pitchFamily="34" charset="0"/>
              </a:rPr>
            </a:br>
            <a:r>
              <a:rPr lang="en-US" sz="3200" dirty="0">
                <a:latin typeface="Inter" panose="020B0502030000000004" pitchFamily="34" charset="0"/>
                <a:ea typeface="Inter" panose="020B0502030000000004" pitchFamily="34" charset="0"/>
              </a:rPr>
              <a:t>that stimulates both mind and body” </a:t>
            </a:r>
            <a:r>
              <a:rPr lang="en-US" sz="2400" dirty="0">
                <a:latin typeface="Inter" panose="020B0502030000000004" pitchFamily="34" charset="0"/>
                <a:ea typeface="Inter" panose="020B0502030000000004" pitchFamily="34" charset="0"/>
              </a:rPr>
              <a:t>(Grolier)</a:t>
            </a:r>
          </a:p>
        </p:txBody>
      </p:sp>
      <p:sp>
        <p:nvSpPr>
          <p:cNvPr id="9" name="TextBox 8">
            <a:extLst>
              <a:ext uri="{FF2B5EF4-FFF2-40B4-BE49-F238E27FC236}">
                <a16:creationId xmlns:a16="http://schemas.microsoft.com/office/drawing/2014/main" id="{112F3C3B-E600-4C70-9629-B56D47D438A4}"/>
              </a:ext>
            </a:extLst>
          </p:cNvPr>
          <p:cNvSpPr txBox="1"/>
          <p:nvPr/>
        </p:nvSpPr>
        <p:spPr>
          <a:xfrm>
            <a:off x="0" y="4537793"/>
            <a:ext cx="12191999" cy="1077218"/>
          </a:xfrm>
          <a:prstGeom prst="rect">
            <a:avLst/>
          </a:prstGeom>
          <a:solidFill>
            <a:schemeClr val="accent1">
              <a:lumMod val="50000"/>
            </a:schemeClr>
          </a:solidFill>
        </p:spPr>
        <p:txBody>
          <a:bodyPr wrap="square" rtlCol="0">
            <a:spAutoFit/>
          </a:bodyPr>
          <a:lstStyle/>
          <a:p>
            <a:r>
              <a:rPr lang="en-US" sz="3200" dirty="0">
                <a:latin typeface="Inter" panose="020B0502030000000004" pitchFamily="34" charset="0"/>
                <a:ea typeface="Inter" panose="020B0502030000000004" pitchFamily="34" charset="0"/>
              </a:rPr>
              <a:t>“To move rhythmically to music, using prescribed</a:t>
            </a:r>
            <a:br>
              <a:rPr lang="en-US" sz="3200" dirty="0">
                <a:latin typeface="Inter" panose="020B0502030000000004" pitchFamily="34" charset="0"/>
                <a:ea typeface="Inter" panose="020B0502030000000004" pitchFamily="34" charset="0"/>
              </a:rPr>
            </a:br>
            <a:r>
              <a:rPr lang="en-US" sz="3200" dirty="0">
                <a:latin typeface="Inter" panose="020B0502030000000004" pitchFamily="34" charset="0"/>
                <a:ea typeface="Inter" panose="020B0502030000000004" pitchFamily="34" charset="0"/>
              </a:rPr>
              <a:t>or improvised steps and gestures” </a:t>
            </a:r>
            <a:r>
              <a:rPr lang="en-US" sz="2400" dirty="0">
                <a:latin typeface="Inter" panose="020B0502030000000004" pitchFamily="34" charset="0"/>
                <a:ea typeface="Inter" panose="020B0502030000000004" pitchFamily="34" charset="0"/>
              </a:rPr>
              <a:t>(American Heritage Dictionary)</a:t>
            </a:r>
          </a:p>
        </p:txBody>
      </p:sp>
    </p:spTree>
    <p:extLst>
      <p:ext uri="{BB962C8B-B14F-4D97-AF65-F5344CB8AC3E}">
        <p14:creationId xmlns:p14="http://schemas.microsoft.com/office/powerpoint/2010/main" val="1637943900"/>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C6E51D-89B7-439A-AB6D-AECFA4C35566}"/>
              </a:ext>
            </a:extLst>
          </p:cNvPr>
          <p:cNvSpPr>
            <a:spLocks noGrp="1"/>
          </p:cNvSpPr>
          <p:nvPr>
            <p:ph idx="1"/>
          </p:nvPr>
        </p:nvSpPr>
        <p:spPr>
          <a:xfrm>
            <a:off x="251927" y="3032449"/>
            <a:ext cx="10524930" cy="3415003"/>
          </a:xfrm>
        </p:spPr>
        <p:txBody>
          <a:bodyPr>
            <a:normAutofit/>
          </a:bodyPr>
          <a:lstStyle/>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Close bodily contact</a:t>
            </a:r>
          </a:p>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Moving in rhythm to the music</a:t>
            </a:r>
          </a:p>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Romantic atmosphere: lights, music, etc.</a:t>
            </a:r>
          </a:p>
        </p:txBody>
      </p:sp>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5" name="Title 1">
            <a:extLst>
              <a:ext uri="{FF2B5EF4-FFF2-40B4-BE49-F238E27FC236}">
                <a16:creationId xmlns:a16="http://schemas.microsoft.com/office/drawing/2014/main" id="{85084A5D-F21C-46F2-8AF5-D22CCEC2B274}"/>
              </a:ext>
            </a:extLst>
          </p:cNvPr>
          <p:cNvSpPr>
            <a:spLocks noGrp="1"/>
          </p:cNvSpPr>
          <p:nvPr>
            <p:ph type="title"/>
          </p:nvPr>
        </p:nvSpPr>
        <p:spPr>
          <a:xfrm>
            <a:off x="680321" y="753228"/>
            <a:ext cx="9613861" cy="1080938"/>
          </a:xfrm>
        </p:spPr>
        <p:txBody>
          <a:bodyPr>
            <a:normAutofit/>
          </a:bodyPr>
          <a:lstStyle/>
          <a:p>
            <a:pPr algn="r"/>
            <a:r>
              <a:rPr lang="en-US" sz="5400" b="1" dirty="0">
                <a:latin typeface="Inter" panose="020B0502030000000004" pitchFamily="34" charset="0"/>
                <a:ea typeface="Inter" panose="020B0502030000000004" pitchFamily="34" charset="0"/>
              </a:rPr>
              <a:t>What is Dancing?</a:t>
            </a:r>
          </a:p>
        </p:txBody>
      </p:sp>
      <p:sp>
        <p:nvSpPr>
          <p:cNvPr id="2" name="TextBox 1">
            <a:extLst>
              <a:ext uri="{FF2B5EF4-FFF2-40B4-BE49-F238E27FC236}">
                <a16:creationId xmlns:a16="http://schemas.microsoft.com/office/drawing/2014/main" id="{8E232EE1-FEF0-41EF-BF5D-77F5BE30F302}"/>
              </a:ext>
            </a:extLst>
          </p:cNvPr>
          <p:cNvSpPr txBox="1"/>
          <p:nvPr/>
        </p:nvSpPr>
        <p:spPr>
          <a:xfrm>
            <a:off x="0" y="2239347"/>
            <a:ext cx="12192000" cy="646331"/>
          </a:xfrm>
          <a:prstGeom prst="rect">
            <a:avLst/>
          </a:prstGeom>
          <a:solidFill>
            <a:schemeClr val="accent1">
              <a:lumMod val="50000"/>
            </a:schemeClr>
          </a:solidFill>
        </p:spPr>
        <p:txBody>
          <a:bodyPr wrap="square" rtlCol="0">
            <a:spAutoFit/>
          </a:bodyPr>
          <a:lstStyle/>
          <a:p>
            <a:r>
              <a:rPr lang="en-US" sz="3600" dirty="0">
                <a:latin typeface="Inter Medium" panose="020B0602030000000004" pitchFamily="34" charset="0"/>
                <a:ea typeface="Inter Medium" panose="020B0602030000000004" pitchFamily="34" charset="0"/>
              </a:rPr>
              <a:t>What is normally involved with dancing?</a:t>
            </a:r>
          </a:p>
        </p:txBody>
      </p:sp>
      <p:pic>
        <p:nvPicPr>
          <p:cNvPr id="6" name="Picture 5" descr="RichardBibleSpine.JPG">
            <a:extLst>
              <a:ext uri="{FF2B5EF4-FFF2-40B4-BE49-F238E27FC236}">
                <a16:creationId xmlns:a16="http://schemas.microsoft.com/office/drawing/2014/main" id="{D919994A-DF90-43B4-A719-F48987A4D2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86300" y="3055774"/>
            <a:ext cx="849420" cy="3368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5191582"/>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5" name="Title 1">
            <a:extLst>
              <a:ext uri="{FF2B5EF4-FFF2-40B4-BE49-F238E27FC236}">
                <a16:creationId xmlns:a16="http://schemas.microsoft.com/office/drawing/2014/main" id="{85084A5D-F21C-46F2-8AF5-D22CCEC2B274}"/>
              </a:ext>
            </a:extLst>
          </p:cNvPr>
          <p:cNvSpPr>
            <a:spLocks noGrp="1"/>
          </p:cNvSpPr>
          <p:nvPr>
            <p:ph type="title"/>
          </p:nvPr>
        </p:nvSpPr>
        <p:spPr>
          <a:xfrm>
            <a:off x="447869" y="753228"/>
            <a:ext cx="9846313" cy="1080938"/>
          </a:xfrm>
        </p:spPr>
        <p:txBody>
          <a:bodyPr>
            <a:noAutofit/>
          </a:bodyPr>
          <a:lstStyle/>
          <a:p>
            <a:pPr algn="r"/>
            <a:r>
              <a:rPr lang="en-US" sz="4400" b="1" dirty="0">
                <a:latin typeface="Inter" panose="020B0502030000000004" pitchFamily="34" charset="0"/>
                <a:ea typeface="Inter" panose="020B0502030000000004" pitchFamily="34" charset="0"/>
              </a:rPr>
              <a:t>What is Appealing About Dancing?</a:t>
            </a:r>
          </a:p>
        </p:txBody>
      </p:sp>
      <p:sp>
        <p:nvSpPr>
          <p:cNvPr id="2" name="TextBox 1">
            <a:extLst>
              <a:ext uri="{FF2B5EF4-FFF2-40B4-BE49-F238E27FC236}">
                <a16:creationId xmlns:a16="http://schemas.microsoft.com/office/drawing/2014/main" id="{8E232EE1-FEF0-41EF-BF5D-77F5BE30F302}"/>
              </a:ext>
            </a:extLst>
          </p:cNvPr>
          <p:cNvSpPr txBox="1"/>
          <p:nvPr/>
        </p:nvSpPr>
        <p:spPr>
          <a:xfrm>
            <a:off x="0" y="2239347"/>
            <a:ext cx="12192000" cy="646331"/>
          </a:xfrm>
          <a:prstGeom prst="rect">
            <a:avLst/>
          </a:prstGeom>
          <a:solidFill>
            <a:schemeClr val="accent1">
              <a:lumMod val="50000"/>
            </a:schemeClr>
          </a:solidFill>
        </p:spPr>
        <p:txBody>
          <a:bodyPr wrap="square" rtlCol="0">
            <a:spAutoFit/>
          </a:bodyPr>
          <a:lstStyle/>
          <a:p>
            <a:r>
              <a:rPr lang="en-US" sz="3600" dirty="0">
                <a:latin typeface="Inter Medium" panose="020B0602030000000004" pitchFamily="34" charset="0"/>
                <a:ea typeface="Inter Medium" panose="020B0602030000000004" pitchFamily="34" charset="0"/>
              </a:rPr>
              <a:t>Testimony of the world says that it is </a:t>
            </a:r>
            <a:r>
              <a:rPr lang="en-US" sz="3600" b="1" dirty="0">
                <a:latin typeface="Inter" panose="020B0502030000000004" pitchFamily="34" charset="0"/>
                <a:ea typeface="Inter" panose="020B0502030000000004" pitchFamily="34" charset="0"/>
              </a:rPr>
              <a:t>SEXUAL</a:t>
            </a:r>
          </a:p>
        </p:txBody>
      </p:sp>
      <p:sp>
        <p:nvSpPr>
          <p:cNvPr id="8" name="TextBox 7">
            <a:extLst>
              <a:ext uri="{FF2B5EF4-FFF2-40B4-BE49-F238E27FC236}">
                <a16:creationId xmlns:a16="http://schemas.microsoft.com/office/drawing/2014/main" id="{71BF3C7C-44DC-44DC-8BFC-4799E37B3216}"/>
              </a:ext>
            </a:extLst>
          </p:cNvPr>
          <p:cNvSpPr txBox="1"/>
          <p:nvPr/>
        </p:nvSpPr>
        <p:spPr>
          <a:xfrm>
            <a:off x="0" y="3135082"/>
            <a:ext cx="12192000" cy="954107"/>
          </a:xfrm>
          <a:prstGeom prst="rect">
            <a:avLst/>
          </a:prstGeom>
          <a:solidFill>
            <a:srgbClr val="00B0F0"/>
          </a:solidFill>
        </p:spPr>
        <p:txBody>
          <a:bodyPr wrap="square" rtlCol="0">
            <a:spAutoFit/>
          </a:bodyPr>
          <a:lstStyle/>
          <a:p>
            <a:r>
              <a:rPr lang="en-US" sz="28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“Most juvenile crime has its inception in the dance hall, either public or private.” </a:t>
            </a:r>
            <a:r>
              <a:rPr lang="en-US" sz="24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(J. Edgar Hoover)</a:t>
            </a:r>
          </a:p>
        </p:txBody>
      </p:sp>
      <p:sp>
        <p:nvSpPr>
          <p:cNvPr id="9" name="TextBox 8">
            <a:extLst>
              <a:ext uri="{FF2B5EF4-FFF2-40B4-BE49-F238E27FC236}">
                <a16:creationId xmlns:a16="http://schemas.microsoft.com/office/drawing/2014/main" id="{9231B22F-C5DA-424A-A0EF-E251016380B3}"/>
              </a:ext>
            </a:extLst>
          </p:cNvPr>
          <p:cNvSpPr txBox="1"/>
          <p:nvPr/>
        </p:nvSpPr>
        <p:spPr>
          <a:xfrm>
            <a:off x="3113" y="4351180"/>
            <a:ext cx="12192000" cy="954107"/>
          </a:xfrm>
          <a:prstGeom prst="rect">
            <a:avLst/>
          </a:prstGeom>
          <a:solidFill>
            <a:srgbClr val="00B0F0"/>
          </a:solidFill>
        </p:spPr>
        <p:txBody>
          <a:bodyPr wrap="square" rtlCol="0">
            <a:spAutoFit/>
          </a:bodyPr>
          <a:lstStyle/>
          <a:p>
            <a:r>
              <a:rPr lang="en-US" sz="28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“It is a system of means, contrived with more than human ingenuity, to excite the instinct of sex action.” </a:t>
            </a:r>
            <a:r>
              <a:rPr lang="en-US" sz="24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(Professor W. C. Wilkerson – Chicago Univ.)</a:t>
            </a:r>
          </a:p>
        </p:txBody>
      </p:sp>
      <p:sp>
        <p:nvSpPr>
          <p:cNvPr id="10" name="TextBox 9">
            <a:extLst>
              <a:ext uri="{FF2B5EF4-FFF2-40B4-BE49-F238E27FC236}">
                <a16:creationId xmlns:a16="http://schemas.microsoft.com/office/drawing/2014/main" id="{BF70D4CF-F99C-47A7-A207-D59A15DCFBD2}"/>
              </a:ext>
            </a:extLst>
          </p:cNvPr>
          <p:cNvSpPr txBox="1"/>
          <p:nvPr/>
        </p:nvSpPr>
        <p:spPr>
          <a:xfrm>
            <a:off x="-3110" y="5567273"/>
            <a:ext cx="12192000" cy="523220"/>
          </a:xfrm>
          <a:prstGeom prst="rect">
            <a:avLst/>
          </a:prstGeom>
          <a:solidFill>
            <a:srgbClr val="00B0F0"/>
          </a:solidFill>
        </p:spPr>
        <p:txBody>
          <a:bodyPr wrap="square" rtlCol="0">
            <a:spAutoFit/>
          </a:bodyPr>
          <a:lstStyle/>
          <a:p>
            <a:r>
              <a:rPr lang="en-US" sz="28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“No woman can waltz well and waltz virtuously.” </a:t>
            </a:r>
            <a:r>
              <a:rPr lang="en-US" sz="24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(T. A </a:t>
            </a:r>
            <a:r>
              <a:rPr lang="en-US" sz="2400" dirty="0" err="1">
                <a:effectLst>
                  <a:outerShdw blurRad="38100" dist="38100" dir="2700000" algn="tl">
                    <a:srgbClr val="000000">
                      <a:alpha val="43137"/>
                    </a:srgbClr>
                  </a:outerShdw>
                </a:effectLst>
                <a:latin typeface="Inter" panose="020B0502030000000004" pitchFamily="34" charset="0"/>
                <a:ea typeface="Inter" panose="020B0502030000000004" pitchFamily="34" charset="0"/>
              </a:rPr>
              <a:t>Vogner</a:t>
            </a:r>
            <a:r>
              <a:rPr lang="en-US" sz="24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 – Dance Inst)</a:t>
            </a:r>
          </a:p>
        </p:txBody>
      </p:sp>
    </p:spTree>
    <p:extLst>
      <p:ext uri="{BB962C8B-B14F-4D97-AF65-F5344CB8AC3E}">
        <p14:creationId xmlns:p14="http://schemas.microsoft.com/office/powerpoint/2010/main" val="63952204"/>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5" name="Title 1">
            <a:extLst>
              <a:ext uri="{FF2B5EF4-FFF2-40B4-BE49-F238E27FC236}">
                <a16:creationId xmlns:a16="http://schemas.microsoft.com/office/drawing/2014/main" id="{85084A5D-F21C-46F2-8AF5-D22CCEC2B274}"/>
              </a:ext>
            </a:extLst>
          </p:cNvPr>
          <p:cNvSpPr>
            <a:spLocks noGrp="1"/>
          </p:cNvSpPr>
          <p:nvPr>
            <p:ph type="title"/>
          </p:nvPr>
        </p:nvSpPr>
        <p:spPr>
          <a:xfrm>
            <a:off x="447869" y="753228"/>
            <a:ext cx="9846313" cy="1080938"/>
          </a:xfrm>
        </p:spPr>
        <p:txBody>
          <a:bodyPr>
            <a:noAutofit/>
          </a:bodyPr>
          <a:lstStyle/>
          <a:p>
            <a:pPr algn="r"/>
            <a:r>
              <a:rPr lang="en-US" sz="4400" b="1" dirty="0">
                <a:latin typeface="Inter" panose="020B0502030000000004" pitchFamily="34" charset="0"/>
                <a:ea typeface="Inter" panose="020B0502030000000004" pitchFamily="34" charset="0"/>
              </a:rPr>
              <a:t>What is Appealing About Dancing?</a:t>
            </a:r>
          </a:p>
        </p:txBody>
      </p:sp>
      <p:sp>
        <p:nvSpPr>
          <p:cNvPr id="2" name="TextBox 1">
            <a:extLst>
              <a:ext uri="{FF2B5EF4-FFF2-40B4-BE49-F238E27FC236}">
                <a16:creationId xmlns:a16="http://schemas.microsoft.com/office/drawing/2014/main" id="{8E232EE1-FEF0-41EF-BF5D-77F5BE30F302}"/>
              </a:ext>
            </a:extLst>
          </p:cNvPr>
          <p:cNvSpPr txBox="1"/>
          <p:nvPr/>
        </p:nvSpPr>
        <p:spPr>
          <a:xfrm>
            <a:off x="0" y="2239347"/>
            <a:ext cx="12192000" cy="646331"/>
          </a:xfrm>
          <a:prstGeom prst="rect">
            <a:avLst/>
          </a:prstGeom>
          <a:solidFill>
            <a:schemeClr val="accent1">
              <a:lumMod val="50000"/>
            </a:schemeClr>
          </a:solidFill>
        </p:spPr>
        <p:txBody>
          <a:bodyPr wrap="square" rtlCol="0">
            <a:spAutoFit/>
          </a:bodyPr>
          <a:lstStyle/>
          <a:p>
            <a:r>
              <a:rPr lang="en-US" sz="3600" dirty="0">
                <a:latin typeface="Inter Medium" panose="020B0602030000000004" pitchFamily="34" charset="0"/>
                <a:ea typeface="Inter Medium" panose="020B0602030000000004" pitchFamily="34" charset="0"/>
              </a:rPr>
              <a:t>Testimony of the world says that it is </a:t>
            </a:r>
            <a:r>
              <a:rPr lang="en-US" sz="3600" b="1" dirty="0">
                <a:latin typeface="Inter" panose="020B0502030000000004" pitchFamily="34" charset="0"/>
                <a:ea typeface="Inter" panose="020B0502030000000004" pitchFamily="34" charset="0"/>
              </a:rPr>
              <a:t>SEXUAL</a:t>
            </a:r>
          </a:p>
        </p:txBody>
      </p:sp>
      <p:sp>
        <p:nvSpPr>
          <p:cNvPr id="8" name="TextBox 7">
            <a:extLst>
              <a:ext uri="{FF2B5EF4-FFF2-40B4-BE49-F238E27FC236}">
                <a16:creationId xmlns:a16="http://schemas.microsoft.com/office/drawing/2014/main" id="{71BF3C7C-44DC-44DC-8BFC-4799E37B3216}"/>
              </a:ext>
            </a:extLst>
          </p:cNvPr>
          <p:cNvSpPr txBox="1"/>
          <p:nvPr/>
        </p:nvSpPr>
        <p:spPr>
          <a:xfrm>
            <a:off x="0" y="3135082"/>
            <a:ext cx="12192000" cy="3108543"/>
          </a:xfrm>
          <a:prstGeom prst="rect">
            <a:avLst/>
          </a:prstGeom>
          <a:solidFill>
            <a:srgbClr val="00B0F0"/>
          </a:solidFill>
        </p:spPr>
        <p:txBody>
          <a:bodyPr wrap="square" rtlCol="0">
            <a:spAutoFit/>
          </a:bodyPr>
          <a:lstStyle/>
          <a:p>
            <a:r>
              <a:rPr lang="en-US" sz="28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“Among those who dance it is noteworthy that very few girls spend much time dancing with other girls. Neither do men dance very much with their own wives, nor brothers with their own sisters ... the secret of the popularity of dancing (or is it a secret) is the exciting, sexual stimulation resulting from the close embrace of male and female whether it be with music in dancing or without music in petting and necking.” </a:t>
            </a:r>
            <a:r>
              <a:rPr lang="en-US" sz="24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(J. P. Gibson, MD)</a:t>
            </a:r>
          </a:p>
        </p:txBody>
      </p:sp>
    </p:spTree>
    <p:extLst>
      <p:ext uri="{BB962C8B-B14F-4D97-AF65-F5344CB8AC3E}">
        <p14:creationId xmlns:p14="http://schemas.microsoft.com/office/powerpoint/2010/main" val="1568456988"/>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5" name="Title 1">
            <a:extLst>
              <a:ext uri="{FF2B5EF4-FFF2-40B4-BE49-F238E27FC236}">
                <a16:creationId xmlns:a16="http://schemas.microsoft.com/office/drawing/2014/main" id="{85084A5D-F21C-46F2-8AF5-D22CCEC2B274}"/>
              </a:ext>
            </a:extLst>
          </p:cNvPr>
          <p:cNvSpPr>
            <a:spLocks noGrp="1"/>
          </p:cNvSpPr>
          <p:nvPr>
            <p:ph type="title"/>
          </p:nvPr>
        </p:nvSpPr>
        <p:spPr>
          <a:xfrm>
            <a:off x="447869" y="753228"/>
            <a:ext cx="9846313" cy="1080938"/>
          </a:xfrm>
        </p:spPr>
        <p:txBody>
          <a:bodyPr>
            <a:noAutofit/>
          </a:bodyPr>
          <a:lstStyle/>
          <a:p>
            <a:pPr algn="r"/>
            <a:r>
              <a:rPr lang="en-US" sz="4400" b="1" dirty="0">
                <a:latin typeface="Inter" panose="020B0502030000000004" pitchFamily="34" charset="0"/>
                <a:ea typeface="Inter" panose="020B0502030000000004" pitchFamily="34" charset="0"/>
              </a:rPr>
              <a:t>What is Appealing About Dancing?</a:t>
            </a:r>
          </a:p>
        </p:txBody>
      </p:sp>
      <p:sp>
        <p:nvSpPr>
          <p:cNvPr id="2" name="TextBox 1">
            <a:extLst>
              <a:ext uri="{FF2B5EF4-FFF2-40B4-BE49-F238E27FC236}">
                <a16:creationId xmlns:a16="http://schemas.microsoft.com/office/drawing/2014/main" id="{8E232EE1-FEF0-41EF-BF5D-77F5BE30F302}"/>
              </a:ext>
            </a:extLst>
          </p:cNvPr>
          <p:cNvSpPr txBox="1"/>
          <p:nvPr/>
        </p:nvSpPr>
        <p:spPr>
          <a:xfrm>
            <a:off x="0" y="2239347"/>
            <a:ext cx="12192000" cy="646331"/>
          </a:xfrm>
          <a:prstGeom prst="rect">
            <a:avLst/>
          </a:prstGeom>
          <a:solidFill>
            <a:schemeClr val="accent1">
              <a:lumMod val="50000"/>
            </a:schemeClr>
          </a:solidFill>
        </p:spPr>
        <p:txBody>
          <a:bodyPr wrap="square" rtlCol="0">
            <a:spAutoFit/>
          </a:bodyPr>
          <a:lstStyle/>
          <a:p>
            <a:r>
              <a:rPr lang="en-US" sz="3600" dirty="0">
                <a:latin typeface="Inter Medium" panose="020B0602030000000004" pitchFamily="34" charset="0"/>
                <a:ea typeface="Inter Medium" panose="020B0602030000000004" pitchFamily="34" charset="0"/>
              </a:rPr>
              <a:t>Testimony of the world says that it is </a:t>
            </a:r>
            <a:r>
              <a:rPr lang="en-US" sz="3600" b="1" dirty="0">
                <a:latin typeface="Inter" panose="020B0502030000000004" pitchFamily="34" charset="0"/>
                <a:ea typeface="Inter" panose="020B0502030000000004" pitchFamily="34" charset="0"/>
              </a:rPr>
              <a:t>SEXUAL</a:t>
            </a:r>
          </a:p>
        </p:txBody>
      </p:sp>
      <p:sp>
        <p:nvSpPr>
          <p:cNvPr id="8" name="TextBox 7">
            <a:extLst>
              <a:ext uri="{FF2B5EF4-FFF2-40B4-BE49-F238E27FC236}">
                <a16:creationId xmlns:a16="http://schemas.microsoft.com/office/drawing/2014/main" id="{71BF3C7C-44DC-44DC-8BFC-4799E37B3216}"/>
              </a:ext>
            </a:extLst>
          </p:cNvPr>
          <p:cNvSpPr txBox="1"/>
          <p:nvPr/>
        </p:nvSpPr>
        <p:spPr>
          <a:xfrm>
            <a:off x="0" y="3135082"/>
            <a:ext cx="12192000" cy="1815882"/>
          </a:xfrm>
          <a:prstGeom prst="rect">
            <a:avLst/>
          </a:prstGeom>
          <a:solidFill>
            <a:srgbClr val="00B0F0"/>
          </a:solidFill>
        </p:spPr>
        <p:txBody>
          <a:bodyPr wrap="square" rtlCol="0">
            <a:spAutoFit/>
          </a:bodyPr>
          <a:lstStyle/>
          <a:p>
            <a:r>
              <a:rPr lang="en-US" sz="28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“It is true that only a minority of church members dance, and possibly a small minority; but to whatever degree dancing is tolerated among members of the body, to just that degree the church tends toward the world, and allows the spirit of the world to infiltrate it.” </a:t>
            </a:r>
            <a:r>
              <a:rPr lang="en-US" sz="24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(Homer Hailey)</a:t>
            </a:r>
          </a:p>
        </p:txBody>
      </p:sp>
    </p:spTree>
    <p:extLst>
      <p:ext uri="{BB962C8B-B14F-4D97-AF65-F5344CB8AC3E}">
        <p14:creationId xmlns:p14="http://schemas.microsoft.com/office/powerpoint/2010/main" val="1831079611"/>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C6E51D-89B7-439A-AB6D-AECFA4C35566}"/>
              </a:ext>
            </a:extLst>
          </p:cNvPr>
          <p:cNvSpPr>
            <a:spLocks noGrp="1"/>
          </p:cNvSpPr>
          <p:nvPr>
            <p:ph idx="1"/>
          </p:nvPr>
        </p:nvSpPr>
        <p:spPr>
          <a:xfrm>
            <a:off x="251927" y="2146041"/>
            <a:ext cx="10524930" cy="4338735"/>
          </a:xfrm>
        </p:spPr>
        <p:txBody>
          <a:bodyPr>
            <a:normAutofit/>
          </a:bodyPr>
          <a:lstStyle/>
          <a:p>
            <a:pPr>
              <a:lnSpc>
                <a:spcPct val="100000"/>
              </a:lnSpc>
            </a:pPr>
            <a:r>
              <a:rPr lang="en-US" sz="34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Lasciviousness</a:t>
            </a:r>
          </a:p>
          <a:p>
            <a:pPr lvl="1">
              <a:lnSpc>
                <a:spcPct val="100000"/>
              </a:lnSpc>
            </a:pPr>
            <a:r>
              <a:rPr lang="en-US" sz="30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Galatians 5:19-21</a:t>
            </a:r>
          </a:p>
          <a:p>
            <a:pPr lvl="1">
              <a:lnSpc>
                <a:spcPct val="100000"/>
              </a:lnSpc>
            </a:pPr>
            <a:endParaRPr lang="en-US" sz="30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endParaRPr>
          </a:p>
          <a:p>
            <a:pPr lvl="1">
              <a:lnSpc>
                <a:spcPct val="100000"/>
              </a:lnSpc>
            </a:pPr>
            <a:endParaRPr lang="en-US" sz="30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endParaRPr>
          </a:p>
          <a:p>
            <a:pPr lvl="1">
              <a:lnSpc>
                <a:spcPct val="100000"/>
              </a:lnSpc>
            </a:pPr>
            <a:endParaRPr lang="en-US" sz="30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endParaRPr>
          </a:p>
          <a:p>
            <a:pPr lvl="1">
              <a:lnSpc>
                <a:spcPct val="100000"/>
              </a:lnSpc>
            </a:pPr>
            <a:endParaRPr lang="en-US" sz="30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endParaRPr>
          </a:p>
          <a:p>
            <a:pPr lvl="1">
              <a:lnSpc>
                <a:spcPct val="100000"/>
              </a:lnSpc>
            </a:pPr>
            <a:endParaRPr lang="en-US" sz="30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endParaRPr>
          </a:p>
          <a:p>
            <a:pPr lvl="1">
              <a:lnSpc>
                <a:spcPct val="100000"/>
              </a:lnSpc>
            </a:pPr>
            <a:r>
              <a:rPr lang="en-US" sz="3000" dirty="0">
                <a:solidFill>
                  <a:srgbClr val="FFFF00"/>
                </a:solidFill>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Matthew 5:28</a:t>
            </a:r>
          </a:p>
        </p:txBody>
      </p:sp>
      <p:sp>
        <p:nvSpPr>
          <p:cNvPr id="4" name="TextBox 3">
            <a:extLst>
              <a:ext uri="{FF2B5EF4-FFF2-40B4-BE49-F238E27FC236}">
                <a16:creationId xmlns:a16="http://schemas.microsoft.com/office/drawing/2014/main" id="{0E791C27-24EE-46D3-9C69-327274FF9543}"/>
              </a:ext>
            </a:extLst>
          </p:cNvPr>
          <p:cNvSpPr txBox="1"/>
          <p:nvPr/>
        </p:nvSpPr>
        <p:spPr>
          <a:xfrm>
            <a:off x="0" y="6553994"/>
            <a:ext cx="12192000" cy="307777"/>
          </a:xfrm>
          <a:prstGeom prst="rect">
            <a:avLst/>
          </a:prstGeom>
          <a:solidFill>
            <a:schemeClr val="bg1"/>
          </a:solidFill>
        </p:spPr>
        <p:txBody>
          <a:bodyPr wrap="square" rtlCol="0">
            <a:spAutoFit/>
          </a:bodyPr>
          <a:lstStyle/>
          <a:p>
            <a:r>
              <a:rPr lang="en-US" sz="1400" dirty="0">
                <a:latin typeface="Inter" panose="020B0502030000000004" pitchFamily="34" charset="0"/>
                <a:ea typeface="Inter" panose="020B0502030000000004" pitchFamily="34" charset="0"/>
              </a:rPr>
              <a:t>Richie Thetford																			   www.thetfordcountry.com</a:t>
            </a:r>
          </a:p>
        </p:txBody>
      </p:sp>
      <p:sp>
        <p:nvSpPr>
          <p:cNvPr id="5" name="Title 1">
            <a:extLst>
              <a:ext uri="{FF2B5EF4-FFF2-40B4-BE49-F238E27FC236}">
                <a16:creationId xmlns:a16="http://schemas.microsoft.com/office/drawing/2014/main" id="{85084A5D-F21C-46F2-8AF5-D22CCEC2B274}"/>
              </a:ext>
            </a:extLst>
          </p:cNvPr>
          <p:cNvSpPr>
            <a:spLocks noGrp="1"/>
          </p:cNvSpPr>
          <p:nvPr>
            <p:ph type="title"/>
          </p:nvPr>
        </p:nvSpPr>
        <p:spPr>
          <a:xfrm>
            <a:off x="447869" y="753228"/>
            <a:ext cx="9846313" cy="1080938"/>
          </a:xfrm>
        </p:spPr>
        <p:txBody>
          <a:bodyPr>
            <a:noAutofit/>
          </a:bodyPr>
          <a:lstStyle/>
          <a:p>
            <a:pPr algn="r"/>
            <a:r>
              <a:rPr lang="en-US" sz="5400" b="1" dirty="0">
                <a:latin typeface="Inter" panose="020B0502030000000004" pitchFamily="34" charset="0"/>
                <a:ea typeface="Inter" panose="020B0502030000000004" pitchFamily="34" charset="0"/>
              </a:rPr>
              <a:t>Biblical Principles</a:t>
            </a:r>
          </a:p>
        </p:txBody>
      </p:sp>
      <p:sp>
        <p:nvSpPr>
          <p:cNvPr id="6" name="TextBox 5">
            <a:extLst>
              <a:ext uri="{FF2B5EF4-FFF2-40B4-BE49-F238E27FC236}">
                <a16:creationId xmlns:a16="http://schemas.microsoft.com/office/drawing/2014/main" id="{C1AB81C1-83E0-47FE-B68C-25C22C83A9AE}"/>
              </a:ext>
            </a:extLst>
          </p:cNvPr>
          <p:cNvSpPr txBox="1"/>
          <p:nvPr/>
        </p:nvSpPr>
        <p:spPr>
          <a:xfrm>
            <a:off x="0" y="3484986"/>
            <a:ext cx="12192000" cy="954107"/>
          </a:xfrm>
          <a:prstGeom prst="rect">
            <a:avLst/>
          </a:prstGeom>
          <a:solidFill>
            <a:schemeClr val="accent1">
              <a:lumMod val="50000"/>
            </a:schemeClr>
          </a:solidFill>
        </p:spPr>
        <p:txBody>
          <a:bodyPr wrap="square" rtlCol="0">
            <a:spAutoFit/>
          </a:bodyPr>
          <a:lstStyle/>
          <a:p>
            <a:r>
              <a:rPr lang="en-US" sz="28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Lasciviousness</a:t>
            </a:r>
            <a:r>
              <a:rPr lang="en-US" sz="28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 is defined as: “Lewd; wanton; lustful; tending to produce lewd emotions.” </a:t>
            </a:r>
            <a:r>
              <a:rPr lang="en-US" sz="24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(Webster)</a:t>
            </a:r>
          </a:p>
        </p:txBody>
      </p:sp>
      <p:sp>
        <p:nvSpPr>
          <p:cNvPr id="7" name="TextBox 6">
            <a:extLst>
              <a:ext uri="{FF2B5EF4-FFF2-40B4-BE49-F238E27FC236}">
                <a16:creationId xmlns:a16="http://schemas.microsoft.com/office/drawing/2014/main" id="{60DF151F-044F-40CB-B91C-3DE5A8F8B5CF}"/>
              </a:ext>
            </a:extLst>
          </p:cNvPr>
          <p:cNvSpPr txBox="1"/>
          <p:nvPr/>
        </p:nvSpPr>
        <p:spPr>
          <a:xfrm>
            <a:off x="3107" y="4719734"/>
            <a:ext cx="12192000" cy="954107"/>
          </a:xfrm>
          <a:prstGeom prst="rect">
            <a:avLst/>
          </a:prstGeom>
          <a:solidFill>
            <a:schemeClr val="accent1">
              <a:lumMod val="50000"/>
            </a:schemeClr>
          </a:solidFill>
        </p:spPr>
        <p:txBody>
          <a:bodyPr wrap="square" rtlCol="0">
            <a:spAutoFit/>
          </a:bodyPr>
          <a:lstStyle/>
          <a:p>
            <a:r>
              <a:rPr lang="en-US" sz="2800" b="1"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Lewd</a:t>
            </a:r>
            <a:r>
              <a:rPr lang="en-US" sz="2800" dirty="0">
                <a:effectLst>
                  <a:outerShdw blurRad="38100" dist="38100" dir="2700000" algn="tl">
                    <a:srgbClr val="000000">
                      <a:alpha val="43137"/>
                    </a:srgbClr>
                  </a:outerShdw>
                </a:effectLst>
                <a:latin typeface="Inter" panose="020B0502030000000004" pitchFamily="34" charset="0"/>
                <a:ea typeface="Inter" panose="020B0502030000000004" pitchFamily="34" charset="0"/>
              </a:rPr>
              <a:t> is defined as: “Given to indulgence of lust; suiting or proceeding from unlawful sexual desire.” </a:t>
            </a:r>
            <a:r>
              <a:rPr lang="en-US" sz="2400" dirty="0">
                <a:effectLst>
                  <a:outerShdw blurRad="38100" dist="38100" dir="2700000" algn="tl">
                    <a:srgbClr val="000000">
                      <a:alpha val="43137"/>
                    </a:srgbClr>
                  </a:outerShdw>
                </a:effectLst>
                <a:latin typeface="Inter Medium" panose="020B0602030000000004" pitchFamily="34" charset="0"/>
                <a:ea typeface="Inter Medium" panose="020B0602030000000004" pitchFamily="34" charset="0"/>
              </a:rPr>
              <a:t>(Webster)</a:t>
            </a:r>
          </a:p>
        </p:txBody>
      </p:sp>
    </p:spTree>
    <p:extLst>
      <p:ext uri="{BB962C8B-B14F-4D97-AF65-F5344CB8AC3E}">
        <p14:creationId xmlns:p14="http://schemas.microsoft.com/office/powerpoint/2010/main" val="2547397297"/>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 calcmode="lin" valueType="num">
                                      <p:cBhvr>
                                        <p:cTn id="20"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253</TotalTime>
  <Words>1269</Words>
  <Application>Microsoft Office PowerPoint</Application>
  <PresentationFormat>Widescreen</PresentationFormat>
  <Paragraphs>100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Inter</vt:lpstr>
      <vt:lpstr>Inter Medium</vt:lpstr>
      <vt:lpstr>Trebuchet MS</vt:lpstr>
      <vt:lpstr>Berlin</vt:lpstr>
      <vt:lpstr>Worldliness Dancing</vt:lpstr>
      <vt:lpstr>What is Worldliness?</vt:lpstr>
      <vt:lpstr>What is Worldliness?</vt:lpstr>
      <vt:lpstr>What is Dancing?</vt:lpstr>
      <vt:lpstr>What is Dancing?</vt:lpstr>
      <vt:lpstr>What is Appealing About Dancing?</vt:lpstr>
      <vt:lpstr>What is Appealing About Dancing?</vt:lpstr>
      <vt:lpstr>What is Appealing About Dancing?</vt:lpstr>
      <vt:lpstr>Biblical Principles</vt:lpstr>
      <vt:lpstr>Biblical Principles</vt:lpstr>
      <vt:lpstr>Biblical Principles</vt:lpstr>
      <vt:lpstr>Other Considerations</vt:lpstr>
      <vt:lpstr>Other Considerations</vt:lpstr>
      <vt:lpstr>Vital Questions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Worldliness Dancing</dc:title>
  <dc:creator>Richard Thetford</dc:creator>
  <cp:lastModifiedBy>Richard Thetford</cp:lastModifiedBy>
  <cp:revision>18</cp:revision>
  <dcterms:created xsi:type="dcterms:W3CDTF">2020-01-15T16:52:45Z</dcterms:created>
  <dcterms:modified xsi:type="dcterms:W3CDTF">2021-06-14T21:27:04Z</dcterms:modified>
</cp:coreProperties>
</file>