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AB8A-3152-4F06-843C-E040E7D4B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98" y="2733709"/>
            <a:ext cx="8703158" cy="1373070"/>
          </a:xfrm>
        </p:spPr>
        <p:txBody>
          <a:bodyPr/>
          <a:lstStyle/>
          <a:p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Worldliness</a:t>
            </a:r>
            <a:b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</a:br>
            <a:r>
              <a:rPr lang="en-US" sz="4800" dirty="0">
                <a:latin typeface="Inter" panose="020B0502030000000004" pitchFamily="34" charset="0"/>
                <a:ea typeface="Inter" panose="020B0502030000000004" pitchFamily="34" charset="0"/>
              </a:rPr>
              <a:t>Introduction to the Series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978E7-8D3E-423F-8527-871EED429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350" y="4394039"/>
            <a:ext cx="3396343" cy="201609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Dancing</a:t>
            </a:r>
          </a:p>
          <a:p>
            <a:pPr algn="l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Drinking</a:t>
            </a:r>
          </a:p>
          <a:p>
            <a:pPr algn="l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Gambling</a:t>
            </a:r>
          </a:p>
          <a:p>
            <a:pPr algn="l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The Tongue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93E1CE-3CEF-4D96-A35A-D83905388493}"/>
              </a:ext>
            </a:extLst>
          </p:cNvPr>
          <p:cNvSpPr txBox="1"/>
          <p:nvPr/>
        </p:nvSpPr>
        <p:spPr>
          <a:xfrm>
            <a:off x="9134668" y="3144421"/>
            <a:ext cx="2936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John 3:3-4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16F095F-44BF-457F-BA86-3DDC53647D7F}"/>
              </a:ext>
            </a:extLst>
          </p:cNvPr>
          <p:cNvSpPr txBox="1">
            <a:spLocks/>
          </p:cNvSpPr>
          <p:nvPr/>
        </p:nvSpPr>
        <p:spPr>
          <a:xfrm>
            <a:off x="4726707" y="4397145"/>
            <a:ext cx="3396343" cy="2016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TV, Movies, Music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Materialism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Immodesty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Smoking</a:t>
            </a:r>
          </a:p>
        </p:txBody>
      </p:sp>
      <p:pic>
        <p:nvPicPr>
          <p:cNvPr id="6" name="Picture 5" descr="ist2_3176416-carrot-and-stick.jpg">
            <a:extLst>
              <a:ext uri="{FF2B5EF4-FFF2-40B4-BE49-F238E27FC236}">
                <a16:creationId xmlns:a16="http://schemas.microsoft.com/office/drawing/2014/main" id="{F8D704F7-59F2-46D1-AC51-6FB8DCBF731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351" y="4203522"/>
            <a:ext cx="19812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B6E62F-5ED1-42EC-B014-CE5E815F6B03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0013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Contrast to 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Life of holiness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Peter 1:15-16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Life of purity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John 3:3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 Medium" panose="020B0602030000000004" pitchFamily="34" charset="0"/>
                <a:ea typeface="Inter Medium" panose="020B0602030000000004" pitchFamily="34" charset="0"/>
              </a:rPr>
              <a:t>Law by which the Christian lives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John 3:3 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7" name="Picture 6" descr="A close up of a person&#10;&#10;Description automatically generated">
            <a:extLst>
              <a:ext uri="{FF2B5EF4-FFF2-40B4-BE49-F238E27FC236}">
                <a16:creationId xmlns:a16="http://schemas.microsoft.com/office/drawing/2014/main" id="{7E027FDF-482A-49B8-AF38-64C1D1964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2151" y="2112936"/>
            <a:ext cx="3306779" cy="30282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509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Contrast to 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Will not continue to sin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6:1-13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Has a genuine respect for God’s Word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Psalms 119:11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 Medium" panose="020B0602030000000004" pitchFamily="34" charset="0"/>
                <a:ea typeface="Inter Medium" panose="020B0602030000000004" pitchFamily="34" charset="0"/>
              </a:rPr>
              <a:t>Desires to be separate from the world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Corinthians 6:14-17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close up of a person&#10;&#10;Description automatically generated">
            <a:extLst>
              <a:ext uri="{FF2B5EF4-FFF2-40B4-BE49-F238E27FC236}">
                <a16:creationId xmlns:a16="http://schemas.microsoft.com/office/drawing/2014/main" id="{57A14144-4983-4098-906C-6E4F3DAB4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2151" y="2112936"/>
            <a:ext cx="3306779" cy="30282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537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3004458"/>
            <a:ext cx="10172888" cy="31562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Must have a submissive heart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Repent of wrong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Must “Want” to rid worldliness from our lives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Strive to live the Christian life DAILY!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09F8D8-D746-4D26-8747-A4FAD1DF0416}"/>
              </a:ext>
            </a:extLst>
          </p:cNvPr>
          <p:cNvSpPr/>
          <p:nvPr/>
        </p:nvSpPr>
        <p:spPr>
          <a:xfrm>
            <a:off x="0" y="2127380"/>
            <a:ext cx="10415485" cy="7557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FC0B0F-A781-4F71-A88E-8978F6E8DF8E}"/>
              </a:ext>
            </a:extLst>
          </p:cNvPr>
          <p:cNvSpPr txBox="1"/>
          <p:nvPr/>
        </p:nvSpPr>
        <p:spPr>
          <a:xfrm>
            <a:off x="74644" y="2192688"/>
            <a:ext cx="1021953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There is worldliness even among God’s people</a:t>
            </a:r>
          </a:p>
        </p:txBody>
      </p:sp>
    </p:spTree>
    <p:extLst>
      <p:ext uri="{BB962C8B-B14F-4D97-AF65-F5344CB8AC3E}">
        <p14:creationId xmlns:p14="http://schemas.microsoft.com/office/powerpoint/2010/main" val="34296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0639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Two major problems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Worldliness among God’s people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Issue not dealt with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Objective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Instruct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Correct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Inter" panose="020B0502030000000004" pitchFamily="34" charset="0"/>
                <a:ea typeface="Inter" panose="020B0502030000000004" pitchFamily="34" charset="0"/>
              </a:rPr>
              <a:t>Prevent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6" name="Picture 5" descr="A sign on a rock&#10;&#10;Description automatically generated">
            <a:extLst>
              <a:ext uri="{FF2B5EF4-FFF2-40B4-BE49-F238E27FC236}">
                <a16:creationId xmlns:a16="http://schemas.microsoft.com/office/drawing/2014/main" id="{B9269824-43B2-4907-B13D-B3893B16B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267" y="2131597"/>
            <a:ext cx="4089275" cy="42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5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What is Worldliness?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0639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Defined: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6A38B5-EFA7-4AFA-B8C1-1CD4D69BC7CD}"/>
              </a:ext>
            </a:extLst>
          </p:cNvPr>
          <p:cNvSpPr/>
          <p:nvPr/>
        </p:nvSpPr>
        <p:spPr>
          <a:xfrm>
            <a:off x="242598" y="2929812"/>
            <a:ext cx="10172888" cy="14369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BBE2E7-6AB1-4047-8D52-7F7B18CE74D7}"/>
              </a:ext>
            </a:extLst>
          </p:cNvPr>
          <p:cNvSpPr txBox="1"/>
          <p:nvPr/>
        </p:nvSpPr>
        <p:spPr>
          <a:xfrm>
            <a:off x="242597" y="3153747"/>
            <a:ext cx="1017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" panose="020B0502030000000004" pitchFamily="34" charset="0"/>
                <a:ea typeface="Inter" panose="020B0502030000000004" pitchFamily="34" charset="0"/>
              </a:rPr>
              <a:t>“Of or limited to this world; temporal or secular; devoted to or concerned with the affairs, pleasures, etc. of this world”</a:t>
            </a:r>
          </a:p>
        </p:txBody>
      </p:sp>
      <p:pic>
        <p:nvPicPr>
          <p:cNvPr id="7" name="Picture 6" descr="OpenBible3.jpg">
            <a:extLst>
              <a:ext uri="{FF2B5EF4-FFF2-40B4-BE49-F238E27FC236}">
                <a16:creationId xmlns:a16="http://schemas.microsoft.com/office/drawing/2014/main" id="{260E4325-F27B-4229-BA38-D190C92F0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377" y="4484985"/>
            <a:ext cx="5428026" cy="19415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1A1533-C002-49E1-8F08-8F9B6EC16306}"/>
              </a:ext>
            </a:extLst>
          </p:cNvPr>
          <p:cNvSpPr txBox="1"/>
          <p:nvPr/>
        </p:nvSpPr>
        <p:spPr>
          <a:xfrm>
            <a:off x="6596743" y="4851916"/>
            <a:ext cx="5253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1 John 2:15-17</a:t>
            </a:r>
          </a:p>
        </p:txBody>
      </p:sp>
    </p:spTree>
    <p:extLst>
      <p:ext uri="{BB962C8B-B14F-4D97-AF65-F5344CB8AC3E}">
        <p14:creationId xmlns:p14="http://schemas.microsoft.com/office/powerpoint/2010/main" val="209870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What is Worldliness?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A participation in sin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A life of following one’s passions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Living like the world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A life devoted to the temporal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Manifestations of Worldliness: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Drinking, cursing, smoking, gambling, fornication, lying, immodesty, watching filth, stealing, materialism, etc.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12" name="Picture 11" descr="A picture containing person, man, holding, photo&#10;&#10;Description automatically generated">
            <a:extLst>
              <a:ext uri="{FF2B5EF4-FFF2-40B4-BE49-F238E27FC236}">
                <a16:creationId xmlns:a16="http://schemas.microsoft.com/office/drawing/2014/main" id="{9FF6CE95-3250-406B-B0E7-6CC1F0FF6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110" y="2112935"/>
            <a:ext cx="4425819" cy="3130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4211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 fontScale="90000"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Spirit of Worldliness Generates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Softness towards preaching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John 2:15-17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Softness on moral issues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</a:rPr>
              <a:t>Many led to believe they are “safe” with God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Isaiah 30:9-11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Jeremiah 5:30-31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Jeremiah 6:13-17</a:t>
            </a:r>
          </a:p>
          <a:p>
            <a:pPr lvl="1">
              <a:lnSpc>
                <a:spcPct val="100000"/>
              </a:lnSpc>
            </a:pP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2670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Seriousness of 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Separates us from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James 1:15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5:12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Isaiah 59:1-2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One loses their good reputation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Proverbs 22:1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Proverbs 6:33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6" name="Picture 5" descr="A group of clouds in the sky&#10;&#10;Description automatically generated">
            <a:extLst>
              <a:ext uri="{FF2B5EF4-FFF2-40B4-BE49-F238E27FC236}">
                <a16:creationId xmlns:a16="http://schemas.microsoft.com/office/drawing/2014/main" id="{F5ADDD8F-19DE-4E0A-8D82-B240BA0AB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110" y="3344577"/>
            <a:ext cx="4438455" cy="313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796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Seriousness of 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One loses their influence for good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2:24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Timothy 4:12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Hinders our worship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John 9:31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Desensitizes us to sin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Psalms 1:1-3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group of clouds in the sky&#10;&#10;Description automatically generated">
            <a:extLst>
              <a:ext uri="{FF2B5EF4-FFF2-40B4-BE49-F238E27FC236}">
                <a16:creationId xmlns:a16="http://schemas.microsoft.com/office/drawing/2014/main" id="{61D213A3-A4B4-4154-80BE-05F627A07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110" y="3344577"/>
            <a:ext cx="4438455" cy="313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7605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Seriousness of 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Heart becomes hardened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Hebrews 3:12-13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Breeds other sins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Samuel 11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Leads to disfellowship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1 Corinthians 5:1-13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2 Thessalonians 3:6-15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group of clouds in the sky&#10;&#10;Description automatically generated">
            <a:extLst>
              <a:ext uri="{FF2B5EF4-FFF2-40B4-BE49-F238E27FC236}">
                <a16:creationId xmlns:a16="http://schemas.microsoft.com/office/drawing/2014/main" id="{DD4A10F1-EC6A-4162-BB64-47406FCC5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110" y="3344577"/>
            <a:ext cx="4438455" cy="313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610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068E-0B34-4235-BDE6-70DAD61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53" y="753228"/>
            <a:ext cx="9790329" cy="1080938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latin typeface="Inter" panose="020B0502030000000004" pitchFamily="34" charset="0"/>
                <a:ea typeface="Inter" panose="020B0502030000000004" pitchFamily="34" charset="0"/>
              </a:rPr>
              <a:t>Seriousness of Worldliness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6ED14-7C6D-4065-A4B1-0AF9B84E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2112936"/>
            <a:ext cx="10172888" cy="43625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Hinders our race and growth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Hebrews 12:1-2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Inter" panose="020B0502030000000004" pitchFamily="34" charset="0"/>
                <a:ea typeface="Inter" panose="020B0502030000000004" pitchFamily="34" charset="0"/>
              </a:rPr>
              <a:t>Leads to eternal damnation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</a:rPr>
              <a:t>Romans 6:23 </a:t>
            </a:r>
            <a:endParaRPr lang="en-US" sz="32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10E22-8691-4A65-86B7-FDFE2E838D0F}"/>
              </a:ext>
            </a:extLst>
          </p:cNvPr>
          <p:cNvSpPr txBox="1"/>
          <p:nvPr/>
        </p:nvSpPr>
        <p:spPr>
          <a:xfrm>
            <a:off x="0" y="6553994"/>
            <a:ext cx="12192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Inter" panose="020B0502030000000004" pitchFamily="34" charset="0"/>
                <a:ea typeface="Inter" panose="020B0502030000000004" pitchFamily="34" charset="0"/>
              </a:rPr>
              <a:t>Richie Thetford																			   www.thetfordcountry.com</a:t>
            </a:r>
          </a:p>
        </p:txBody>
      </p:sp>
      <p:pic>
        <p:nvPicPr>
          <p:cNvPr id="5" name="Picture 4" descr="A group of clouds in the sky&#10;&#10;Description automatically generated">
            <a:extLst>
              <a:ext uri="{FF2B5EF4-FFF2-40B4-BE49-F238E27FC236}">
                <a16:creationId xmlns:a16="http://schemas.microsoft.com/office/drawing/2014/main" id="{BDC2BBC9-E0DD-459D-A38D-F88D60CEE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110" y="3344577"/>
            <a:ext cx="4438455" cy="313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432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146</TotalTime>
  <Words>654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Inter</vt:lpstr>
      <vt:lpstr>Inter Medium</vt:lpstr>
      <vt:lpstr>Trebuchet MS</vt:lpstr>
      <vt:lpstr>Berlin</vt:lpstr>
      <vt:lpstr>Worldliness Introduction to the Series</vt:lpstr>
      <vt:lpstr>Worldliness</vt:lpstr>
      <vt:lpstr>What is Worldliness?</vt:lpstr>
      <vt:lpstr>What is Worldliness?</vt:lpstr>
      <vt:lpstr>Spirit of Worldliness Generates</vt:lpstr>
      <vt:lpstr>Seriousness of Worldliness</vt:lpstr>
      <vt:lpstr>Seriousness of Worldliness</vt:lpstr>
      <vt:lpstr>Seriousness of Worldliness</vt:lpstr>
      <vt:lpstr>Seriousness of Worldliness</vt:lpstr>
      <vt:lpstr>Contrast to Worldliness</vt:lpstr>
      <vt:lpstr>Contrast to Worldliness</vt:lpstr>
      <vt:lpstr>Worldliness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Worldliness An Introduction to the Series</dc:title>
  <dc:creator>Richard Thetford</dc:creator>
  <cp:lastModifiedBy>Richard Thetford</cp:lastModifiedBy>
  <cp:revision>20</cp:revision>
  <dcterms:created xsi:type="dcterms:W3CDTF">2020-01-14T20:32:49Z</dcterms:created>
  <dcterms:modified xsi:type="dcterms:W3CDTF">2021-06-14T21:24:31Z</dcterms:modified>
</cp:coreProperties>
</file>