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9"/>
  </p:notesMasterIdLst>
  <p:sldIdLst>
    <p:sldId id="256" r:id="rId2"/>
    <p:sldId id="258" r:id="rId3"/>
    <p:sldId id="259" r:id="rId4"/>
    <p:sldId id="260" r:id="rId5"/>
    <p:sldId id="261" r:id="rId6"/>
    <p:sldId id="262" r:id="rId7"/>
    <p:sldId id="263" r:id="rId8"/>
    <p:sldId id="264" r:id="rId9"/>
    <p:sldId id="276" r:id="rId10"/>
    <p:sldId id="266" r:id="rId11"/>
    <p:sldId id="277" r:id="rId12"/>
    <p:sldId id="269" r:id="rId13"/>
    <p:sldId id="267" r:id="rId14"/>
    <p:sldId id="271" r:id="rId15"/>
    <p:sldId id="270"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000000"/>
    <a:srgbClr val="FFFF00"/>
    <a:srgbClr val="1D3A00"/>
    <a:srgbClr val="FF0000"/>
    <a:srgbClr val="00CC00"/>
    <a:srgbClr val="B9ED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714" y="7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DD9655-D944-453F-862B-A0B9710A5C08}" type="datetimeFigureOut">
              <a:rPr lang="en-US" smtClean="0"/>
              <a:t>7/15/2018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82F30D-E887-4B3F-BFC8-552A0B7314C8}" type="slidenum">
              <a:rPr lang="en-US" smtClean="0"/>
              <a:t>‹#›</a:t>
            </a:fld>
            <a:endParaRPr lang="en-US"/>
          </a:p>
        </p:txBody>
      </p:sp>
    </p:spTree>
    <p:extLst>
      <p:ext uri="{BB962C8B-B14F-4D97-AF65-F5344CB8AC3E}">
        <p14:creationId xmlns:p14="http://schemas.microsoft.com/office/powerpoint/2010/main" val="309300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E7C144A-EF8C-4086-AC14-434E0342A2C2}" type="slidenum">
              <a:rPr lang="en-US" altLang="en-US" smtClean="0"/>
              <a:pPr/>
              <a:t>‹#›</a:t>
            </a:fld>
            <a:endParaRPr lang="en-US" altLang="en-US"/>
          </a:p>
        </p:txBody>
      </p:sp>
    </p:spTree>
    <p:extLst>
      <p:ext uri="{BB962C8B-B14F-4D97-AF65-F5344CB8AC3E}">
        <p14:creationId xmlns:p14="http://schemas.microsoft.com/office/powerpoint/2010/main" val="4237827442"/>
      </p:ext>
    </p:extLst>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0A09BF9-2926-4454-BB92-807AD3291DC6}" type="slidenum">
              <a:rPr lang="en-US" altLang="en-US" smtClean="0"/>
              <a:pPr/>
              <a:t>‹#›</a:t>
            </a:fld>
            <a:endParaRPr lang="en-US" altLang="en-US"/>
          </a:p>
        </p:txBody>
      </p:sp>
    </p:spTree>
    <p:extLst>
      <p:ext uri="{BB962C8B-B14F-4D97-AF65-F5344CB8AC3E}">
        <p14:creationId xmlns:p14="http://schemas.microsoft.com/office/powerpoint/2010/main" val="233351610"/>
      </p:ext>
    </p:extLst>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27D494C-F05E-429E-9D28-9B16DB145345}" type="slidenum">
              <a:rPr lang="en-US" altLang="en-US" smtClean="0"/>
              <a:pPr/>
              <a:t>‹#›</a:t>
            </a:fld>
            <a:endParaRPr lang="en-US" altLang="en-US"/>
          </a:p>
        </p:txBody>
      </p:sp>
    </p:spTree>
    <p:extLst>
      <p:ext uri="{BB962C8B-B14F-4D97-AF65-F5344CB8AC3E}">
        <p14:creationId xmlns:p14="http://schemas.microsoft.com/office/powerpoint/2010/main" val="3622046766"/>
      </p:ext>
    </p:extLst>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5123759-B997-4E62-8C1C-3BC62796EE66}" type="slidenum">
              <a:rPr lang="en-US" altLang="en-US" smtClean="0"/>
              <a:pPr/>
              <a:t>‹#›</a:t>
            </a:fld>
            <a:endParaRPr lang="en-US" altLang="en-US"/>
          </a:p>
        </p:txBody>
      </p:sp>
    </p:spTree>
    <p:extLst>
      <p:ext uri="{BB962C8B-B14F-4D97-AF65-F5344CB8AC3E}">
        <p14:creationId xmlns:p14="http://schemas.microsoft.com/office/powerpoint/2010/main" val="3452694211"/>
      </p:ext>
    </p:extLst>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29C8DD3-A971-4C3A-8851-845419CF6A1B}" type="slidenum">
              <a:rPr lang="en-US" altLang="en-US" smtClean="0"/>
              <a:pPr/>
              <a:t>‹#›</a:t>
            </a:fld>
            <a:endParaRPr lang="en-US" altLang="en-US"/>
          </a:p>
        </p:txBody>
      </p:sp>
    </p:spTree>
    <p:extLst>
      <p:ext uri="{BB962C8B-B14F-4D97-AF65-F5344CB8AC3E}">
        <p14:creationId xmlns:p14="http://schemas.microsoft.com/office/powerpoint/2010/main" val="1723669737"/>
      </p:ext>
    </p:extLst>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4ACEB4-F71F-4AEE-8D46-ED67072305DE}" type="slidenum">
              <a:rPr lang="en-US" altLang="en-US" smtClean="0"/>
              <a:pPr/>
              <a:t>‹#›</a:t>
            </a:fld>
            <a:endParaRPr lang="en-US" altLang="en-US"/>
          </a:p>
        </p:txBody>
      </p:sp>
    </p:spTree>
    <p:extLst>
      <p:ext uri="{BB962C8B-B14F-4D97-AF65-F5344CB8AC3E}">
        <p14:creationId xmlns:p14="http://schemas.microsoft.com/office/powerpoint/2010/main" val="548546591"/>
      </p:ext>
    </p:extLst>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036C986D-CBEE-4CB8-81E3-F21842215133}" type="slidenum">
              <a:rPr lang="en-US" altLang="en-US" smtClean="0"/>
              <a:pPr/>
              <a:t>‹#›</a:t>
            </a:fld>
            <a:endParaRPr lang="en-US" altLang="en-US"/>
          </a:p>
        </p:txBody>
      </p:sp>
    </p:spTree>
    <p:extLst>
      <p:ext uri="{BB962C8B-B14F-4D97-AF65-F5344CB8AC3E}">
        <p14:creationId xmlns:p14="http://schemas.microsoft.com/office/powerpoint/2010/main" val="638724905"/>
      </p:ext>
    </p:extLst>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0F3BEF80-9BD5-447B-BB8A-D03951A51B63}" type="slidenum">
              <a:rPr lang="en-US" altLang="en-US" smtClean="0"/>
              <a:pPr/>
              <a:t>‹#›</a:t>
            </a:fld>
            <a:endParaRPr lang="en-US" altLang="en-US"/>
          </a:p>
        </p:txBody>
      </p:sp>
    </p:spTree>
    <p:extLst>
      <p:ext uri="{BB962C8B-B14F-4D97-AF65-F5344CB8AC3E}">
        <p14:creationId xmlns:p14="http://schemas.microsoft.com/office/powerpoint/2010/main" val="645747794"/>
      </p:ext>
    </p:extLst>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D42B9144-BCA1-4237-80AB-8103E7E525BA}" type="slidenum">
              <a:rPr lang="en-US" altLang="en-US" smtClean="0"/>
              <a:pPr/>
              <a:t>‹#›</a:t>
            </a:fld>
            <a:endParaRPr lang="en-US" altLang="en-US"/>
          </a:p>
        </p:txBody>
      </p:sp>
    </p:spTree>
    <p:extLst>
      <p:ext uri="{BB962C8B-B14F-4D97-AF65-F5344CB8AC3E}">
        <p14:creationId xmlns:p14="http://schemas.microsoft.com/office/powerpoint/2010/main" val="2294851331"/>
      </p:ext>
    </p:extLst>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7628311-E09B-4C5A-8EEC-FD64DDE109C5}" type="slidenum">
              <a:rPr lang="en-US" altLang="en-US" smtClean="0"/>
              <a:pPr/>
              <a:t>‹#›</a:t>
            </a:fld>
            <a:endParaRPr lang="en-US" altLang="en-US"/>
          </a:p>
        </p:txBody>
      </p:sp>
    </p:spTree>
    <p:extLst>
      <p:ext uri="{BB962C8B-B14F-4D97-AF65-F5344CB8AC3E}">
        <p14:creationId xmlns:p14="http://schemas.microsoft.com/office/powerpoint/2010/main" val="1688807716"/>
      </p:ext>
    </p:extLst>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F12C439F-CC9D-4BC1-8220-5F850FAFFFCA}" type="slidenum">
              <a:rPr lang="en-US" altLang="en-US" smtClean="0"/>
              <a:pPr/>
              <a:t>‹#›</a:t>
            </a:fld>
            <a:endParaRPr lang="en-US" altLang="en-US"/>
          </a:p>
        </p:txBody>
      </p:sp>
    </p:spTree>
    <p:extLst>
      <p:ext uri="{BB962C8B-B14F-4D97-AF65-F5344CB8AC3E}">
        <p14:creationId xmlns:p14="http://schemas.microsoft.com/office/powerpoint/2010/main" val="1025788029"/>
      </p:ext>
    </p:extLst>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defRPr>
            </a:lvl1pPr>
          </a:lstStyle>
          <a:p>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defRPr>
            </a:lvl1pPr>
          </a:lstStyle>
          <a:p>
            <a:fld id="{0DF7FDB9-EFDE-4B2C-9887-4F6547C5E110}" type="slidenum">
              <a:rPr lang="en-US" altLang="en-US" smtClean="0"/>
              <a:pPr/>
              <a:t>‹#›</a:t>
            </a:fld>
            <a:endParaRPr lang="en-US" altLang="en-US" dirty="0"/>
          </a:p>
        </p:txBody>
      </p:sp>
    </p:spTree>
    <p:extLst>
      <p:ext uri="{BB962C8B-B14F-4D97-AF65-F5344CB8AC3E}">
        <p14:creationId xmlns:p14="http://schemas.microsoft.com/office/powerpoint/2010/main" val="246071065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AD6DD3-7C55-41F8-B99F-736BB9E0F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04800"/>
            <a:ext cx="7733478" cy="5943600"/>
          </a:xfrm>
          <a:prstGeom prst="rect">
            <a:avLst/>
          </a:prstGeom>
        </p:spPr>
      </p:pic>
      <p:sp>
        <p:nvSpPr>
          <p:cNvPr id="2053" name="Rectangle 5">
            <a:extLst>
              <a:ext uri="{FF2B5EF4-FFF2-40B4-BE49-F238E27FC236}">
                <a16:creationId xmlns:a16="http://schemas.microsoft.com/office/drawing/2014/main" id="{5C2B69DA-FA29-4D82-81CE-1E0EE2DE7F4E}"/>
              </a:ext>
            </a:extLst>
          </p:cNvPr>
          <p:cNvSpPr>
            <a:spLocks noChangeArrowheads="1"/>
          </p:cNvSpPr>
          <p:nvPr/>
        </p:nvSpPr>
        <p:spPr bwMode="auto">
          <a:xfrm>
            <a:off x="0" y="0"/>
            <a:ext cx="3048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054" name="Rectangle 6">
            <a:extLst>
              <a:ext uri="{FF2B5EF4-FFF2-40B4-BE49-F238E27FC236}">
                <a16:creationId xmlns:a16="http://schemas.microsoft.com/office/drawing/2014/main" id="{0F434C72-109D-4C89-914F-8A4DE5C1311C}"/>
              </a:ext>
            </a:extLst>
          </p:cNvPr>
          <p:cNvSpPr>
            <a:spLocks noChangeArrowheads="1"/>
          </p:cNvSpPr>
          <p:nvPr/>
        </p:nvSpPr>
        <p:spPr bwMode="auto">
          <a:xfrm>
            <a:off x="11887200" y="0"/>
            <a:ext cx="3048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055" name="Rectangle 7">
            <a:extLst>
              <a:ext uri="{FF2B5EF4-FFF2-40B4-BE49-F238E27FC236}">
                <a16:creationId xmlns:a16="http://schemas.microsoft.com/office/drawing/2014/main" id="{80C1E9ED-E841-4126-9EA1-978A6CD293D2}"/>
              </a:ext>
            </a:extLst>
          </p:cNvPr>
          <p:cNvSpPr>
            <a:spLocks noChangeArrowheads="1"/>
          </p:cNvSpPr>
          <p:nvPr/>
        </p:nvSpPr>
        <p:spPr bwMode="auto">
          <a:xfrm>
            <a:off x="228600" y="0"/>
            <a:ext cx="11658600" cy="3048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056" name="Rectangle 8">
            <a:extLst>
              <a:ext uri="{FF2B5EF4-FFF2-40B4-BE49-F238E27FC236}">
                <a16:creationId xmlns:a16="http://schemas.microsoft.com/office/drawing/2014/main" id="{53FE492B-274F-47A1-AEA8-90227422BD9B}"/>
              </a:ext>
            </a:extLst>
          </p:cNvPr>
          <p:cNvSpPr>
            <a:spLocks noChangeArrowheads="1"/>
          </p:cNvSpPr>
          <p:nvPr/>
        </p:nvSpPr>
        <p:spPr bwMode="auto">
          <a:xfrm>
            <a:off x="228600" y="6248400"/>
            <a:ext cx="11734800" cy="3048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060" name="Text Box 12">
            <a:extLst>
              <a:ext uri="{FF2B5EF4-FFF2-40B4-BE49-F238E27FC236}">
                <a16:creationId xmlns:a16="http://schemas.microsoft.com/office/drawing/2014/main" id="{FC61DD5F-DD5C-49C7-8D01-F15D7B7F63DF}"/>
              </a:ext>
            </a:extLst>
          </p:cNvPr>
          <p:cNvSpPr txBox="1">
            <a:spLocks noChangeArrowheads="1"/>
          </p:cNvSpPr>
          <p:nvPr/>
        </p:nvSpPr>
        <p:spPr bwMode="auto">
          <a:xfrm>
            <a:off x="8077200" y="5181600"/>
            <a:ext cx="3733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3200" b="1" dirty="0">
                <a:solidFill>
                  <a:srgbClr val="C00000"/>
                </a:solidFill>
                <a:latin typeface="Segoe UI Semibold" panose="020B0702040204020203" pitchFamily="34" charset="0"/>
                <a:cs typeface="Segoe UI Semibold" panose="020B0702040204020203" pitchFamily="34" charset="0"/>
              </a:rPr>
              <a:t>Matthew 7:15-20</a:t>
            </a:r>
          </a:p>
        </p:txBody>
      </p:sp>
      <p:sp>
        <p:nvSpPr>
          <p:cNvPr id="4" name="TextBox 3">
            <a:extLst>
              <a:ext uri="{FF2B5EF4-FFF2-40B4-BE49-F238E27FC236}">
                <a16:creationId xmlns:a16="http://schemas.microsoft.com/office/drawing/2014/main" id="{7A3F99B3-AABA-46A9-A013-4FBD6E1FF2D4}"/>
              </a:ext>
            </a:extLst>
          </p:cNvPr>
          <p:cNvSpPr txBox="1"/>
          <p:nvPr/>
        </p:nvSpPr>
        <p:spPr>
          <a:xfrm>
            <a:off x="0" y="6550223"/>
            <a:ext cx="12192000" cy="307777"/>
          </a:xfrm>
          <a:prstGeom prst="rect">
            <a:avLst/>
          </a:prstGeom>
          <a:solidFill>
            <a:schemeClr val="tx1"/>
          </a:solidFill>
        </p:spPr>
        <p:txBody>
          <a:bodyPr wrap="square" rtlCol="0">
            <a:spAutoFit/>
          </a:bodyPr>
          <a:lstStyle/>
          <a:p>
            <a:r>
              <a:rPr lang="en-US" sz="1400" dirty="0">
                <a:solidFill>
                  <a:schemeClr val="bg1"/>
                </a:solidFill>
                <a:latin typeface="Segoe UI" panose="020B0502040204020203" pitchFamily="34" charset="0"/>
              </a:rPr>
              <a:t>Richie Thetford																	  	                 www.thetfordcountry.com</a:t>
            </a:r>
          </a:p>
        </p:txBody>
      </p:sp>
      <p:sp>
        <p:nvSpPr>
          <p:cNvPr id="5" name="TextBox 4">
            <a:extLst>
              <a:ext uri="{FF2B5EF4-FFF2-40B4-BE49-F238E27FC236}">
                <a16:creationId xmlns:a16="http://schemas.microsoft.com/office/drawing/2014/main" id="{40C125BD-626B-41D6-A716-9E4C7081867D}"/>
              </a:ext>
            </a:extLst>
          </p:cNvPr>
          <p:cNvSpPr txBox="1"/>
          <p:nvPr/>
        </p:nvSpPr>
        <p:spPr>
          <a:xfrm>
            <a:off x="8077200" y="629483"/>
            <a:ext cx="3733800" cy="4247317"/>
          </a:xfrm>
          <a:prstGeom prst="rect">
            <a:avLst/>
          </a:prstGeom>
          <a:noFill/>
        </p:spPr>
        <p:txBody>
          <a:bodyPr wrap="square" rtlCol="0">
            <a:spAutoFit/>
          </a:bodyPr>
          <a:lstStyle/>
          <a:p>
            <a:pPr algn="ctr"/>
            <a:r>
              <a:rPr lang="en-US" sz="5400" dirty="0">
                <a:latin typeface="Segoe UI" panose="020B0502040204020203" pitchFamily="34" charset="0"/>
                <a:cs typeface="Segoe UI" panose="020B0502040204020203" pitchFamily="34" charset="0"/>
              </a:rPr>
              <a:t>The</a:t>
            </a:r>
            <a:br>
              <a:rPr lang="en-US" sz="5400" dirty="0">
                <a:latin typeface="Segoe UI" panose="020B0502040204020203" pitchFamily="34" charset="0"/>
                <a:cs typeface="Segoe UI" panose="020B0502040204020203" pitchFamily="34" charset="0"/>
              </a:rPr>
            </a:br>
            <a:r>
              <a:rPr lang="en-US" sz="5400" b="1" dirty="0">
                <a:solidFill>
                  <a:srgbClr val="C00000"/>
                </a:solidFill>
                <a:latin typeface="Segoe UI" panose="020B0502040204020203" pitchFamily="34" charset="0"/>
                <a:cs typeface="Segoe UI" panose="020B0502040204020203" pitchFamily="34" charset="0"/>
              </a:rPr>
              <a:t>Wolf</a:t>
            </a:r>
            <a:br>
              <a:rPr lang="en-US" sz="5400" dirty="0">
                <a:latin typeface="Segoe UI" panose="020B0502040204020203" pitchFamily="34" charset="0"/>
                <a:cs typeface="Segoe UI" panose="020B0502040204020203" pitchFamily="34" charset="0"/>
              </a:rPr>
            </a:br>
            <a:r>
              <a:rPr lang="en-US" sz="5400" dirty="0">
                <a:latin typeface="Segoe UI" panose="020B0502040204020203" pitchFamily="34" charset="0"/>
                <a:cs typeface="Segoe UI" panose="020B0502040204020203" pitchFamily="34" charset="0"/>
              </a:rPr>
              <a:t>in</a:t>
            </a:r>
            <a:br>
              <a:rPr lang="en-US" sz="5400" dirty="0">
                <a:latin typeface="Segoe UI" panose="020B0502040204020203" pitchFamily="34" charset="0"/>
                <a:cs typeface="Segoe UI" panose="020B0502040204020203" pitchFamily="34" charset="0"/>
              </a:rPr>
            </a:br>
            <a:r>
              <a:rPr lang="en-US" sz="5400" dirty="0">
                <a:latin typeface="Segoe UI Semibold" panose="020B0702040204020203" pitchFamily="34" charset="0"/>
                <a:cs typeface="Segoe UI Semibold" panose="020B0702040204020203" pitchFamily="34" charset="0"/>
              </a:rPr>
              <a:t>Sheep’s Clothing</a:t>
            </a:r>
          </a:p>
        </p:txBody>
      </p:sp>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D3A00"/>
        </a:solidFill>
        <a:effectLst/>
      </p:bgPr>
    </p:bg>
    <p:spTree>
      <p:nvGrpSpPr>
        <p:cNvPr id="1" name=""/>
        <p:cNvGrpSpPr/>
        <p:nvPr/>
      </p:nvGrpSpPr>
      <p:grpSpPr>
        <a:xfrm>
          <a:off x="0" y="0"/>
          <a:ext cx="0" cy="0"/>
          <a:chOff x="0" y="0"/>
          <a:chExt cx="0" cy="0"/>
        </a:xfrm>
      </p:grpSpPr>
      <p:sp>
        <p:nvSpPr>
          <p:cNvPr id="12294" name="Text Box 6">
            <a:extLst>
              <a:ext uri="{FF2B5EF4-FFF2-40B4-BE49-F238E27FC236}">
                <a16:creationId xmlns:a16="http://schemas.microsoft.com/office/drawing/2014/main" id="{5B73BB3C-DABA-4ACE-A534-2C3CD9C4D608}"/>
              </a:ext>
            </a:extLst>
          </p:cNvPr>
          <p:cNvSpPr txBox="1">
            <a:spLocks noChangeArrowheads="1"/>
          </p:cNvSpPr>
          <p:nvPr/>
        </p:nvSpPr>
        <p:spPr bwMode="auto">
          <a:xfrm>
            <a:off x="304800" y="304800"/>
            <a:ext cx="115824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600" b="1" dirty="0">
                <a:solidFill>
                  <a:srgbClr val="00CC00"/>
                </a:solidFill>
                <a:latin typeface="Segoe UI" panose="020B0502040204020203" pitchFamily="34" charset="0"/>
              </a:rPr>
              <a:t>2 Peter 2:1</a:t>
            </a:r>
            <a:r>
              <a:rPr lang="en-US" altLang="en-US" sz="2600" b="1" dirty="0">
                <a:latin typeface="Segoe UI" panose="020B0502040204020203" pitchFamily="34" charset="0"/>
              </a:rPr>
              <a:t> </a:t>
            </a:r>
            <a:r>
              <a:rPr lang="en-US" altLang="en-US" sz="2600" dirty="0">
                <a:solidFill>
                  <a:schemeClr val="bg1"/>
                </a:solidFill>
                <a:latin typeface="Segoe UI" panose="020B0502040204020203" pitchFamily="34" charset="0"/>
              </a:rPr>
              <a:t>But there were also false prophets among the people, even as there will be false teachers among you, who will secretly bring in destructive heresies, even denying the Lord who bought them, and bring on themselves swift destruction. </a:t>
            </a:r>
          </a:p>
          <a:p>
            <a:endParaRPr lang="en-US" altLang="en-US" sz="2600" dirty="0">
              <a:solidFill>
                <a:schemeClr val="bg1"/>
              </a:solidFill>
              <a:latin typeface="Segoe UI" panose="020B0502040204020203" pitchFamily="34" charset="0"/>
            </a:endParaRPr>
          </a:p>
          <a:p>
            <a:r>
              <a:rPr lang="en-US" altLang="en-US" sz="2600" b="1" dirty="0">
                <a:solidFill>
                  <a:srgbClr val="00CC00"/>
                </a:solidFill>
                <a:latin typeface="Segoe UI" panose="020B0502040204020203" pitchFamily="34" charset="0"/>
              </a:rPr>
              <a:t>Acts 20:29-30</a:t>
            </a:r>
            <a:r>
              <a:rPr lang="en-US" altLang="en-US" sz="2600" b="1" dirty="0">
                <a:latin typeface="Segoe UI" panose="020B0502040204020203" pitchFamily="34" charset="0"/>
              </a:rPr>
              <a:t> </a:t>
            </a:r>
            <a:r>
              <a:rPr lang="en-US" altLang="en-US" sz="2600" dirty="0">
                <a:solidFill>
                  <a:schemeClr val="bg1"/>
                </a:solidFill>
                <a:latin typeface="Segoe UI" panose="020B0502040204020203" pitchFamily="34" charset="0"/>
              </a:rPr>
              <a:t>For I know this, that after my departure savage wolves will come in among you, not sparing the flock. Also from among yourselves men will rise up, speaking perverse things, to draw away the disciples after themselves.</a:t>
            </a:r>
            <a:r>
              <a:rPr lang="en-US" altLang="en-US" sz="2600" dirty="0">
                <a:latin typeface="Segoe UI" panose="020B0502040204020203" pitchFamily="34" charset="0"/>
              </a:rPr>
              <a:t> </a:t>
            </a:r>
          </a:p>
          <a:p>
            <a:endParaRPr lang="en-US" altLang="en-US" sz="2600" dirty="0">
              <a:latin typeface="Segoe UI" panose="020B0502040204020203" pitchFamily="34" charset="0"/>
            </a:endParaRPr>
          </a:p>
          <a:p>
            <a:r>
              <a:rPr lang="en-US" altLang="en-US" sz="2600" b="1" dirty="0">
                <a:solidFill>
                  <a:srgbClr val="00CC00"/>
                </a:solidFill>
                <a:latin typeface="Segoe UI" panose="020B0502040204020203" pitchFamily="34" charset="0"/>
              </a:rPr>
              <a:t>Romans 16:17-18</a:t>
            </a:r>
            <a:r>
              <a:rPr lang="en-US" altLang="en-US" sz="2600" b="1" dirty="0">
                <a:latin typeface="Segoe UI" panose="020B0502040204020203" pitchFamily="34" charset="0"/>
              </a:rPr>
              <a:t> </a:t>
            </a:r>
            <a:r>
              <a:rPr lang="en-US" altLang="en-US" sz="2600" dirty="0">
                <a:solidFill>
                  <a:schemeClr val="bg1"/>
                </a:solidFill>
                <a:latin typeface="Segoe UI" panose="020B0502040204020203" pitchFamily="34" charset="0"/>
              </a:rPr>
              <a:t>Now I urge you, brethren, note those who cause divisions and offenses, contrary to the doctrine which you learned, and avoid them. For those who are such do not serve our Lord Jesus Christ, but their own belly, and by smooth words and flattering speech deceive the hearts of the simple.</a:t>
            </a:r>
          </a:p>
        </p:txBody>
      </p:sp>
      <p:sp>
        <p:nvSpPr>
          <p:cNvPr id="14" name="Rectangle 5">
            <a:extLst>
              <a:ext uri="{FF2B5EF4-FFF2-40B4-BE49-F238E27FC236}">
                <a16:creationId xmlns:a16="http://schemas.microsoft.com/office/drawing/2014/main" id="{6454CBBF-FA25-4FAC-82DB-F340124950F6}"/>
              </a:ext>
            </a:extLst>
          </p:cNvPr>
          <p:cNvSpPr>
            <a:spLocks noChangeArrowheads="1"/>
          </p:cNvSpPr>
          <p:nvPr/>
        </p:nvSpPr>
        <p:spPr bwMode="auto">
          <a:xfrm>
            <a:off x="0" y="0"/>
            <a:ext cx="1524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5" name="Rectangle 6">
            <a:extLst>
              <a:ext uri="{FF2B5EF4-FFF2-40B4-BE49-F238E27FC236}">
                <a16:creationId xmlns:a16="http://schemas.microsoft.com/office/drawing/2014/main" id="{7FD23C2B-6EAE-4B1D-8C79-B6B48F930792}"/>
              </a:ext>
            </a:extLst>
          </p:cNvPr>
          <p:cNvSpPr>
            <a:spLocks noChangeArrowheads="1"/>
          </p:cNvSpPr>
          <p:nvPr/>
        </p:nvSpPr>
        <p:spPr bwMode="auto">
          <a:xfrm>
            <a:off x="12039600" y="0"/>
            <a:ext cx="1524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6" name="Rectangle 7">
            <a:extLst>
              <a:ext uri="{FF2B5EF4-FFF2-40B4-BE49-F238E27FC236}">
                <a16:creationId xmlns:a16="http://schemas.microsoft.com/office/drawing/2014/main" id="{B945A748-4E04-43A7-83F1-D5C82FE02EDC}"/>
              </a:ext>
            </a:extLst>
          </p:cNvPr>
          <p:cNvSpPr>
            <a:spLocks noChangeArrowheads="1"/>
          </p:cNvSpPr>
          <p:nvPr/>
        </p:nvSpPr>
        <p:spPr bwMode="auto">
          <a:xfrm>
            <a:off x="152400" y="0"/>
            <a:ext cx="11963400" cy="155355"/>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7" name="Rectangle 8">
            <a:extLst>
              <a:ext uri="{FF2B5EF4-FFF2-40B4-BE49-F238E27FC236}">
                <a16:creationId xmlns:a16="http://schemas.microsoft.com/office/drawing/2014/main" id="{E493F8FC-94E9-4C7A-935D-25624D19F2D8}"/>
              </a:ext>
            </a:extLst>
          </p:cNvPr>
          <p:cNvSpPr>
            <a:spLocks noChangeArrowheads="1"/>
          </p:cNvSpPr>
          <p:nvPr/>
        </p:nvSpPr>
        <p:spPr bwMode="auto">
          <a:xfrm>
            <a:off x="76200" y="6394866"/>
            <a:ext cx="11963400" cy="155355"/>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8" name="TextBox 17">
            <a:extLst>
              <a:ext uri="{FF2B5EF4-FFF2-40B4-BE49-F238E27FC236}">
                <a16:creationId xmlns:a16="http://schemas.microsoft.com/office/drawing/2014/main" id="{4DB8995F-7A69-4C3F-9FC8-4055EB12D23F}"/>
              </a:ext>
            </a:extLst>
          </p:cNvPr>
          <p:cNvSpPr txBox="1"/>
          <p:nvPr/>
        </p:nvSpPr>
        <p:spPr>
          <a:xfrm>
            <a:off x="0" y="6550223"/>
            <a:ext cx="12192000" cy="307777"/>
          </a:xfrm>
          <a:prstGeom prst="rect">
            <a:avLst/>
          </a:prstGeom>
          <a:solidFill>
            <a:schemeClr val="tx1"/>
          </a:solidFill>
        </p:spPr>
        <p:txBody>
          <a:bodyPr wrap="square" rtlCol="0">
            <a:spAutoFit/>
          </a:bodyPr>
          <a:lstStyle/>
          <a:p>
            <a:r>
              <a:rPr lang="en-US" sz="1400" dirty="0">
                <a:solidFill>
                  <a:schemeClr val="bg1"/>
                </a:solidFill>
                <a:latin typeface="Segoe UI" panose="020B0502040204020203"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294">
                                            <p:txEl>
                                              <p:pRg st="2" end="2"/>
                                            </p:txEl>
                                          </p:spTgt>
                                        </p:tgtEl>
                                        <p:attrNameLst>
                                          <p:attrName>style.visibility</p:attrName>
                                        </p:attrNameLst>
                                      </p:cBhvr>
                                      <p:to>
                                        <p:strVal val="visible"/>
                                      </p:to>
                                    </p:set>
                                    <p:anim calcmode="lin" valueType="num">
                                      <p:cBhvr>
                                        <p:cTn id="7" dur="500" fill="hold"/>
                                        <p:tgtEl>
                                          <p:spTgt spid="1229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229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229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294">
                                            <p:txEl>
                                              <p:pRg st="4" end="4"/>
                                            </p:txEl>
                                          </p:spTgt>
                                        </p:tgtEl>
                                        <p:attrNameLst>
                                          <p:attrName>style.visibility</p:attrName>
                                        </p:attrNameLst>
                                      </p:cBhvr>
                                      <p:to>
                                        <p:strVal val="visible"/>
                                      </p:to>
                                    </p:set>
                                    <p:anim calcmode="lin" valueType="num">
                                      <p:cBhvr>
                                        <p:cTn id="14" dur="500" fill="hold"/>
                                        <p:tgtEl>
                                          <p:spTgt spid="12294">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12294">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122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Rectangle 8">
            <a:extLst>
              <a:ext uri="{FF2B5EF4-FFF2-40B4-BE49-F238E27FC236}">
                <a16:creationId xmlns:a16="http://schemas.microsoft.com/office/drawing/2014/main" id="{F627FB9C-E4AA-480A-8ED3-9F47BDDEAFBE}"/>
              </a:ext>
            </a:extLst>
          </p:cNvPr>
          <p:cNvSpPr>
            <a:spLocks noChangeArrowheads="1"/>
          </p:cNvSpPr>
          <p:nvPr/>
        </p:nvSpPr>
        <p:spPr bwMode="auto">
          <a:xfrm>
            <a:off x="1828800" y="304800"/>
            <a:ext cx="533400" cy="76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9" name="Rectangle 5">
            <a:extLst>
              <a:ext uri="{FF2B5EF4-FFF2-40B4-BE49-F238E27FC236}">
                <a16:creationId xmlns:a16="http://schemas.microsoft.com/office/drawing/2014/main" id="{D5C0FF3D-C15C-4648-AF0E-C3CB0A07ECE7}"/>
              </a:ext>
            </a:extLst>
          </p:cNvPr>
          <p:cNvSpPr>
            <a:spLocks noChangeArrowheads="1"/>
          </p:cNvSpPr>
          <p:nvPr/>
        </p:nvSpPr>
        <p:spPr bwMode="auto">
          <a:xfrm>
            <a:off x="0" y="0"/>
            <a:ext cx="1524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0" name="Rectangle 6">
            <a:extLst>
              <a:ext uri="{FF2B5EF4-FFF2-40B4-BE49-F238E27FC236}">
                <a16:creationId xmlns:a16="http://schemas.microsoft.com/office/drawing/2014/main" id="{8654825F-0868-40A2-9848-323804BD7DBD}"/>
              </a:ext>
            </a:extLst>
          </p:cNvPr>
          <p:cNvSpPr>
            <a:spLocks noChangeArrowheads="1"/>
          </p:cNvSpPr>
          <p:nvPr/>
        </p:nvSpPr>
        <p:spPr bwMode="auto">
          <a:xfrm>
            <a:off x="12039600" y="0"/>
            <a:ext cx="1524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1" name="Rectangle 7">
            <a:extLst>
              <a:ext uri="{FF2B5EF4-FFF2-40B4-BE49-F238E27FC236}">
                <a16:creationId xmlns:a16="http://schemas.microsoft.com/office/drawing/2014/main" id="{6A50106B-9013-4C03-B6BF-C60CA59B1519}"/>
              </a:ext>
            </a:extLst>
          </p:cNvPr>
          <p:cNvSpPr>
            <a:spLocks noChangeArrowheads="1"/>
          </p:cNvSpPr>
          <p:nvPr/>
        </p:nvSpPr>
        <p:spPr bwMode="auto">
          <a:xfrm>
            <a:off x="152400" y="0"/>
            <a:ext cx="11963400" cy="155355"/>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2" name="Rectangle 8">
            <a:extLst>
              <a:ext uri="{FF2B5EF4-FFF2-40B4-BE49-F238E27FC236}">
                <a16:creationId xmlns:a16="http://schemas.microsoft.com/office/drawing/2014/main" id="{1A9C131B-4443-48D4-A3B9-EC41F1F08CBD}"/>
              </a:ext>
            </a:extLst>
          </p:cNvPr>
          <p:cNvSpPr>
            <a:spLocks noChangeArrowheads="1"/>
          </p:cNvSpPr>
          <p:nvPr/>
        </p:nvSpPr>
        <p:spPr bwMode="auto">
          <a:xfrm>
            <a:off x="76200" y="6394866"/>
            <a:ext cx="11963400" cy="155355"/>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3" name="TextBox 22">
            <a:extLst>
              <a:ext uri="{FF2B5EF4-FFF2-40B4-BE49-F238E27FC236}">
                <a16:creationId xmlns:a16="http://schemas.microsoft.com/office/drawing/2014/main" id="{F1F1AFC2-F38B-4E31-BE2A-35B702F249AE}"/>
              </a:ext>
            </a:extLst>
          </p:cNvPr>
          <p:cNvSpPr txBox="1"/>
          <p:nvPr/>
        </p:nvSpPr>
        <p:spPr>
          <a:xfrm>
            <a:off x="0" y="6550223"/>
            <a:ext cx="12192000" cy="307777"/>
          </a:xfrm>
          <a:prstGeom prst="rect">
            <a:avLst/>
          </a:prstGeom>
          <a:solidFill>
            <a:schemeClr val="tx1"/>
          </a:solidFill>
        </p:spPr>
        <p:txBody>
          <a:bodyPr wrap="square" rtlCol="0">
            <a:spAutoFit/>
          </a:bodyPr>
          <a:lstStyle/>
          <a:p>
            <a:r>
              <a:rPr lang="en-US" sz="1400" dirty="0">
                <a:solidFill>
                  <a:schemeClr val="bg1"/>
                </a:solidFill>
                <a:latin typeface="Segoe UI" panose="020B0502040204020203" pitchFamily="34" charset="0"/>
              </a:rPr>
              <a:t>Richie Thetford																	  	                 www.thetfordcountry.com</a:t>
            </a:r>
          </a:p>
        </p:txBody>
      </p:sp>
      <p:sp>
        <p:nvSpPr>
          <p:cNvPr id="24" name="WordArt 10">
            <a:extLst>
              <a:ext uri="{FF2B5EF4-FFF2-40B4-BE49-F238E27FC236}">
                <a16:creationId xmlns:a16="http://schemas.microsoft.com/office/drawing/2014/main" id="{2512368A-B911-485F-98D2-53816262137B}"/>
              </a:ext>
            </a:extLst>
          </p:cNvPr>
          <p:cNvSpPr>
            <a:spLocks noChangeArrowheads="1" noChangeShapeType="1" noTextEdit="1"/>
          </p:cNvSpPr>
          <p:nvPr/>
        </p:nvSpPr>
        <p:spPr bwMode="auto">
          <a:xfrm>
            <a:off x="3733800" y="457222"/>
            <a:ext cx="7848600" cy="685778"/>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00CC00"/>
                </a:solidFill>
                <a:effectLst>
                  <a:outerShdw dist="28398" dir="1593903" algn="ctr" rotWithShape="0">
                    <a:schemeClr val="tx1"/>
                  </a:outerShdw>
                </a:effectLst>
                <a:latin typeface="Segoe UI" panose="020B0502040204020203" pitchFamily="34" charset="0"/>
              </a:rPr>
              <a:t>The Wolf in Sheep’s Clothing</a:t>
            </a:r>
          </a:p>
        </p:txBody>
      </p:sp>
      <p:sp>
        <p:nvSpPr>
          <p:cNvPr id="25" name="Rectangle 11">
            <a:extLst>
              <a:ext uri="{FF2B5EF4-FFF2-40B4-BE49-F238E27FC236}">
                <a16:creationId xmlns:a16="http://schemas.microsoft.com/office/drawing/2014/main" id="{FCBBF694-FD3F-4A06-995C-EA04005BB815}"/>
              </a:ext>
            </a:extLst>
          </p:cNvPr>
          <p:cNvSpPr>
            <a:spLocks noChangeArrowheads="1"/>
          </p:cNvSpPr>
          <p:nvPr/>
        </p:nvSpPr>
        <p:spPr bwMode="auto">
          <a:xfrm>
            <a:off x="3429000" y="1143000"/>
            <a:ext cx="8458200" cy="1143000"/>
          </a:xfrm>
          <a:prstGeom prst="rect">
            <a:avLst/>
          </a:prstGeom>
          <a:noFill/>
          <a:ln>
            <a:noFill/>
          </a:ln>
          <a:effectLst>
            <a:outerShdw dist="28398" dir="1593903" algn="ctr" rotWithShape="0">
              <a:srgbClr val="00CC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800" b="1" dirty="0">
                <a:latin typeface="Segoe UI" panose="020B0502040204020203" pitchFamily="34" charset="0"/>
              </a:rPr>
              <a:t>How Can We Know a False Teacher?</a:t>
            </a:r>
          </a:p>
        </p:txBody>
      </p:sp>
      <p:sp>
        <p:nvSpPr>
          <p:cNvPr id="26" name="Line 12">
            <a:extLst>
              <a:ext uri="{FF2B5EF4-FFF2-40B4-BE49-F238E27FC236}">
                <a16:creationId xmlns:a16="http://schemas.microsoft.com/office/drawing/2014/main" id="{E4B51FC7-7283-4079-B9CE-5F65B97C7159}"/>
              </a:ext>
            </a:extLst>
          </p:cNvPr>
          <p:cNvSpPr>
            <a:spLocks noChangeShapeType="1"/>
          </p:cNvSpPr>
          <p:nvPr/>
        </p:nvSpPr>
        <p:spPr bwMode="auto">
          <a:xfrm>
            <a:off x="3657600" y="2286000"/>
            <a:ext cx="7924800" cy="0"/>
          </a:xfrm>
          <a:prstGeom prst="line">
            <a:avLst/>
          </a:prstGeom>
          <a:noFill/>
          <a:ln w="254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Segoe UI" panose="020B0502040204020203" pitchFamily="34" charset="0"/>
            </a:endParaRPr>
          </a:p>
        </p:txBody>
      </p:sp>
      <p:pic>
        <p:nvPicPr>
          <p:cNvPr id="27" name="Picture 26">
            <a:extLst>
              <a:ext uri="{FF2B5EF4-FFF2-40B4-BE49-F238E27FC236}">
                <a16:creationId xmlns:a16="http://schemas.microsoft.com/office/drawing/2014/main" id="{F5E4D950-1C24-4D29-B0AC-55EB1F2FA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3124200" cy="2081121"/>
          </a:xfrm>
          <a:prstGeom prst="rect">
            <a:avLst/>
          </a:prstGeom>
        </p:spPr>
      </p:pic>
      <p:sp>
        <p:nvSpPr>
          <p:cNvPr id="15" name="Rectangle 2">
            <a:extLst>
              <a:ext uri="{FF2B5EF4-FFF2-40B4-BE49-F238E27FC236}">
                <a16:creationId xmlns:a16="http://schemas.microsoft.com/office/drawing/2014/main" id="{3BB969BD-6CA7-417E-8A8B-8FCCA2E476C9}"/>
              </a:ext>
            </a:extLst>
          </p:cNvPr>
          <p:cNvSpPr>
            <a:spLocks noGrp="1" noChangeArrowheads="1"/>
          </p:cNvSpPr>
          <p:nvPr>
            <p:ph idx="1"/>
          </p:nvPr>
        </p:nvSpPr>
        <p:spPr>
          <a:xfrm>
            <a:off x="228600" y="2438400"/>
            <a:ext cx="11658600" cy="4191000"/>
          </a:xfrm>
        </p:spPr>
        <p:txBody>
          <a:bodyPr/>
          <a:lstStyle/>
          <a:p>
            <a:r>
              <a:rPr lang="en-US" altLang="en-US" sz="3200" b="1" dirty="0"/>
              <a:t>False teachers:</a:t>
            </a:r>
          </a:p>
          <a:p>
            <a:pPr lvl="1"/>
            <a:r>
              <a:rPr lang="en-US" altLang="en-US" sz="2800" dirty="0">
                <a:solidFill>
                  <a:srgbClr val="C00000"/>
                </a:solidFill>
                <a:latin typeface="Segoe UI Semibold" panose="020B0702040204020203" pitchFamily="34" charset="0"/>
                <a:cs typeface="Segoe UI Semibold" panose="020B0702040204020203" pitchFamily="34" charset="0"/>
              </a:rPr>
              <a:t>Enter among the saints</a:t>
            </a:r>
          </a:p>
          <a:p>
            <a:pPr lvl="1"/>
            <a:r>
              <a:rPr lang="en-US" altLang="en-US" sz="2800" dirty="0">
                <a:solidFill>
                  <a:srgbClr val="C00000"/>
                </a:solidFill>
                <a:latin typeface="Segoe UI Semibold" panose="020B0702040204020203" pitchFamily="34" charset="0"/>
                <a:cs typeface="Segoe UI Semibold" panose="020B0702040204020203" pitchFamily="34" charset="0"/>
              </a:rPr>
              <a:t>Can be recognized</a:t>
            </a:r>
          </a:p>
          <a:p>
            <a:pPr lvl="1"/>
            <a:r>
              <a:rPr lang="en-US" altLang="en-US" sz="2800" dirty="0">
                <a:solidFill>
                  <a:srgbClr val="C00000"/>
                </a:solidFill>
                <a:latin typeface="Segoe UI Semibold" panose="020B0702040204020203" pitchFamily="34" charset="0"/>
                <a:cs typeface="Segoe UI Semibold" panose="020B0702040204020203" pitchFamily="34" charset="0"/>
              </a:rPr>
              <a:t>Can be tested or proven by the word of God</a:t>
            </a:r>
          </a:p>
          <a:p>
            <a:pPr lvl="1"/>
            <a:r>
              <a:rPr lang="en-US" altLang="en-US" sz="2800" dirty="0">
                <a:solidFill>
                  <a:srgbClr val="C00000"/>
                </a:solidFill>
                <a:latin typeface="Segoe UI Semibold" panose="020B0702040204020203" pitchFamily="34" charset="0"/>
                <a:cs typeface="Segoe UI Semibold" panose="020B0702040204020203" pitchFamily="34" charset="0"/>
              </a:rPr>
              <a:t>Can be exposed for what they are</a:t>
            </a:r>
          </a:p>
          <a:p>
            <a:pPr lvl="1"/>
            <a:endParaRPr lang="en-US" altLang="en-US" sz="2800" dirty="0">
              <a:solidFill>
                <a:srgbClr val="C00000"/>
              </a:solidFill>
              <a:latin typeface="Segoe UI Semibold" panose="020B0702040204020203" pitchFamily="34" charset="0"/>
              <a:cs typeface="Segoe UI Semibold" panose="020B0702040204020203" pitchFamily="34" charset="0"/>
            </a:endParaRPr>
          </a:p>
          <a:p>
            <a:pPr lvl="1"/>
            <a:endParaRPr lang="en-US" altLang="en-US" sz="2800" dirty="0">
              <a:solidFill>
                <a:srgbClr val="C00000"/>
              </a:solidFill>
              <a:latin typeface="Segoe UI Semibold" panose="020B0702040204020203" pitchFamily="34" charset="0"/>
              <a:cs typeface="Segoe UI Semibold" panose="020B0702040204020203" pitchFamily="34" charset="0"/>
            </a:endParaRPr>
          </a:p>
        </p:txBody>
      </p:sp>
      <p:pic>
        <p:nvPicPr>
          <p:cNvPr id="5" name="Picture 4">
            <a:extLst>
              <a:ext uri="{FF2B5EF4-FFF2-40B4-BE49-F238E27FC236}">
                <a16:creationId xmlns:a16="http://schemas.microsoft.com/office/drawing/2014/main" id="{0A65E4A9-2651-493D-81E3-531F27EC4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0201" y="2383149"/>
            <a:ext cx="2667000" cy="3948376"/>
          </a:xfrm>
          <a:prstGeom prst="rect">
            <a:avLst/>
          </a:prstGeom>
          <a:ln>
            <a:noFill/>
          </a:ln>
          <a:effectLst>
            <a:softEdge rad="112500"/>
          </a:effectLst>
        </p:spPr>
      </p:pic>
    </p:spTree>
    <p:extLst>
      <p:ext uri="{BB962C8B-B14F-4D97-AF65-F5344CB8AC3E}">
        <p14:creationId xmlns:p14="http://schemas.microsoft.com/office/powerpoint/2010/main" val="1372438779"/>
      </p:ext>
    </p:extLst>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p:cTn id="7" dur="500" fill="hold"/>
                                        <p:tgtEl>
                                          <p:spTgt spid="1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xEl>
                                              <p:pRg st="3" end="3"/>
                                            </p:txEl>
                                          </p:spTgt>
                                        </p:tgtEl>
                                        <p:attrNameLst>
                                          <p:attrName>style.visibility</p:attrName>
                                        </p:attrNameLst>
                                      </p:cBhvr>
                                      <p:to>
                                        <p:strVal val="visible"/>
                                      </p:to>
                                    </p:set>
                                    <p:anim calcmode="lin" valueType="num">
                                      <p:cBhvr>
                                        <p:cTn id="14" dur="500" fill="hold"/>
                                        <p:tgtEl>
                                          <p:spTgt spid="15">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15">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1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anim calcmode="lin" valueType="num">
                                      <p:cBhvr>
                                        <p:cTn id="21" dur="500" fill="hold"/>
                                        <p:tgtEl>
                                          <p:spTgt spid="15">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15">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68E2D1D-A71A-4DF6-82E8-F14F223815A2}"/>
              </a:ext>
            </a:extLst>
          </p:cNvPr>
          <p:cNvSpPr>
            <a:spLocks noGrp="1" noChangeArrowheads="1"/>
          </p:cNvSpPr>
          <p:nvPr>
            <p:ph idx="1"/>
          </p:nvPr>
        </p:nvSpPr>
        <p:spPr>
          <a:xfrm>
            <a:off x="228600" y="2438400"/>
            <a:ext cx="11658600" cy="3932739"/>
          </a:xfrm>
        </p:spPr>
        <p:txBody>
          <a:bodyPr/>
          <a:lstStyle/>
          <a:p>
            <a:r>
              <a:rPr lang="en-US" altLang="en-US" sz="3200" b="1" dirty="0"/>
              <a:t>They come camouflaged</a:t>
            </a:r>
            <a:endParaRPr lang="en-US" altLang="en-US" sz="3200" dirty="0"/>
          </a:p>
          <a:p>
            <a:pPr lvl="1"/>
            <a:r>
              <a:rPr lang="en-US" altLang="en-US" sz="2800" dirty="0">
                <a:solidFill>
                  <a:srgbClr val="C00000"/>
                </a:solidFill>
                <a:latin typeface="Segoe UI Semibold" panose="020B0702040204020203" pitchFamily="34" charset="0"/>
                <a:cs typeface="Segoe UI Semibold" panose="020B0702040204020203" pitchFamily="34" charset="0"/>
              </a:rPr>
              <a:t>Don’t announce they’re Satan’s servants!</a:t>
            </a:r>
          </a:p>
          <a:p>
            <a:r>
              <a:rPr lang="en-US" altLang="en-US" sz="3200" b="1" dirty="0"/>
              <a:t>They come deceitfully</a:t>
            </a:r>
          </a:p>
          <a:p>
            <a:pPr lvl="1"/>
            <a:r>
              <a:rPr lang="en-US" altLang="en-US" sz="2800" dirty="0">
                <a:solidFill>
                  <a:srgbClr val="C00000"/>
                </a:solidFill>
                <a:latin typeface="Segoe UI Semibold" panose="020B0702040204020203" pitchFamily="34" charset="0"/>
                <a:cs typeface="Segoe UI Semibold" panose="020B0702040204020203" pitchFamily="34" charset="0"/>
              </a:rPr>
              <a:t>2 Corinthians 11:13-15</a:t>
            </a:r>
          </a:p>
          <a:p>
            <a:pPr lvl="1"/>
            <a:r>
              <a:rPr lang="en-US" altLang="en-US" sz="2800" dirty="0">
                <a:solidFill>
                  <a:srgbClr val="C00000"/>
                </a:solidFill>
                <a:latin typeface="Segoe UI Semibold" panose="020B0702040204020203" pitchFamily="34" charset="0"/>
                <a:cs typeface="Segoe UI Semibold" panose="020B0702040204020203" pitchFamily="34" charset="0"/>
              </a:rPr>
              <a:t>Ephesians 4:14</a:t>
            </a:r>
          </a:p>
          <a:p>
            <a:pPr lvl="1"/>
            <a:r>
              <a:rPr lang="en-US" altLang="en-US" sz="2800" dirty="0">
                <a:solidFill>
                  <a:srgbClr val="C00000"/>
                </a:solidFill>
                <a:latin typeface="Segoe UI Semibold" panose="020B0702040204020203" pitchFamily="34" charset="0"/>
                <a:cs typeface="Segoe UI Semibold" panose="020B0702040204020203" pitchFamily="34" charset="0"/>
              </a:rPr>
              <a:t>Jude 4, 8, 16</a:t>
            </a:r>
          </a:p>
          <a:p>
            <a:pPr lvl="2"/>
            <a:r>
              <a:rPr lang="en-US" altLang="en-US" sz="2600" dirty="0"/>
              <a:t>Will continue to come into the church</a:t>
            </a:r>
          </a:p>
          <a:p>
            <a:pPr lvl="2"/>
            <a:r>
              <a:rPr lang="en-US" altLang="en-US" sz="2600" dirty="0"/>
              <a:t>Will continue to arise from among us</a:t>
            </a:r>
          </a:p>
        </p:txBody>
      </p:sp>
      <p:sp>
        <p:nvSpPr>
          <p:cNvPr id="15368" name="Rectangle 8">
            <a:extLst>
              <a:ext uri="{FF2B5EF4-FFF2-40B4-BE49-F238E27FC236}">
                <a16:creationId xmlns:a16="http://schemas.microsoft.com/office/drawing/2014/main" id="{F12B71F0-6223-4FFE-ACFF-34EB8347F0E7}"/>
              </a:ext>
            </a:extLst>
          </p:cNvPr>
          <p:cNvSpPr>
            <a:spLocks noChangeArrowheads="1"/>
          </p:cNvSpPr>
          <p:nvPr/>
        </p:nvSpPr>
        <p:spPr bwMode="auto">
          <a:xfrm>
            <a:off x="1828800" y="304800"/>
            <a:ext cx="533400" cy="76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9" name="Rectangle 5">
            <a:extLst>
              <a:ext uri="{FF2B5EF4-FFF2-40B4-BE49-F238E27FC236}">
                <a16:creationId xmlns:a16="http://schemas.microsoft.com/office/drawing/2014/main" id="{848C6A70-79F9-4DA4-AB9A-342E16F0257F}"/>
              </a:ext>
            </a:extLst>
          </p:cNvPr>
          <p:cNvSpPr>
            <a:spLocks noChangeArrowheads="1"/>
          </p:cNvSpPr>
          <p:nvPr/>
        </p:nvSpPr>
        <p:spPr bwMode="auto">
          <a:xfrm>
            <a:off x="0" y="0"/>
            <a:ext cx="1524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0" name="Rectangle 6">
            <a:extLst>
              <a:ext uri="{FF2B5EF4-FFF2-40B4-BE49-F238E27FC236}">
                <a16:creationId xmlns:a16="http://schemas.microsoft.com/office/drawing/2014/main" id="{239DC95B-3400-471C-8771-9E060D03C87F}"/>
              </a:ext>
            </a:extLst>
          </p:cNvPr>
          <p:cNvSpPr>
            <a:spLocks noChangeArrowheads="1"/>
          </p:cNvSpPr>
          <p:nvPr/>
        </p:nvSpPr>
        <p:spPr bwMode="auto">
          <a:xfrm>
            <a:off x="12039600" y="0"/>
            <a:ext cx="1524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1" name="Rectangle 7">
            <a:extLst>
              <a:ext uri="{FF2B5EF4-FFF2-40B4-BE49-F238E27FC236}">
                <a16:creationId xmlns:a16="http://schemas.microsoft.com/office/drawing/2014/main" id="{243B78C2-7422-4AE8-B72E-8FECA80E98C6}"/>
              </a:ext>
            </a:extLst>
          </p:cNvPr>
          <p:cNvSpPr>
            <a:spLocks noChangeArrowheads="1"/>
          </p:cNvSpPr>
          <p:nvPr/>
        </p:nvSpPr>
        <p:spPr bwMode="auto">
          <a:xfrm>
            <a:off x="152400" y="0"/>
            <a:ext cx="11963400" cy="155355"/>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2" name="Rectangle 8">
            <a:extLst>
              <a:ext uri="{FF2B5EF4-FFF2-40B4-BE49-F238E27FC236}">
                <a16:creationId xmlns:a16="http://schemas.microsoft.com/office/drawing/2014/main" id="{431DA025-484A-44F0-83F5-C67B0184CB83}"/>
              </a:ext>
            </a:extLst>
          </p:cNvPr>
          <p:cNvSpPr>
            <a:spLocks noChangeArrowheads="1"/>
          </p:cNvSpPr>
          <p:nvPr/>
        </p:nvSpPr>
        <p:spPr bwMode="auto">
          <a:xfrm>
            <a:off x="76200" y="6394866"/>
            <a:ext cx="11963400" cy="155355"/>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3" name="TextBox 22">
            <a:extLst>
              <a:ext uri="{FF2B5EF4-FFF2-40B4-BE49-F238E27FC236}">
                <a16:creationId xmlns:a16="http://schemas.microsoft.com/office/drawing/2014/main" id="{CC98DA1A-5174-43A9-9094-78AD5BA76364}"/>
              </a:ext>
            </a:extLst>
          </p:cNvPr>
          <p:cNvSpPr txBox="1"/>
          <p:nvPr/>
        </p:nvSpPr>
        <p:spPr>
          <a:xfrm>
            <a:off x="0" y="6550223"/>
            <a:ext cx="12192000" cy="307777"/>
          </a:xfrm>
          <a:prstGeom prst="rect">
            <a:avLst/>
          </a:prstGeom>
          <a:solidFill>
            <a:schemeClr val="tx1"/>
          </a:solidFill>
        </p:spPr>
        <p:txBody>
          <a:bodyPr wrap="square" rtlCol="0">
            <a:spAutoFit/>
          </a:bodyPr>
          <a:lstStyle/>
          <a:p>
            <a:r>
              <a:rPr lang="en-US" sz="1400" dirty="0">
                <a:solidFill>
                  <a:schemeClr val="bg1"/>
                </a:solidFill>
                <a:latin typeface="Segoe UI" panose="020B0502040204020203" pitchFamily="34" charset="0"/>
              </a:rPr>
              <a:t>Richie Thetford																	  	                 www.thetfordcountry.com</a:t>
            </a:r>
          </a:p>
        </p:txBody>
      </p:sp>
      <p:sp>
        <p:nvSpPr>
          <p:cNvPr id="24" name="WordArt 10">
            <a:extLst>
              <a:ext uri="{FF2B5EF4-FFF2-40B4-BE49-F238E27FC236}">
                <a16:creationId xmlns:a16="http://schemas.microsoft.com/office/drawing/2014/main" id="{DA719D73-DEC8-42CE-8B97-5A14EFD0A0A7}"/>
              </a:ext>
            </a:extLst>
          </p:cNvPr>
          <p:cNvSpPr>
            <a:spLocks noChangeArrowheads="1" noChangeShapeType="1" noTextEdit="1"/>
          </p:cNvSpPr>
          <p:nvPr/>
        </p:nvSpPr>
        <p:spPr bwMode="auto">
          <a:xfrm>
            <a:off x="3733800" y="457222"/>
            <a:ext cx="7848600" cy="685778"/>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00CC00"/>
                </a:solidFill>
                <a:effectLst>
                  <a:outerShdw dist="28398" dir="1593903" algn="ctr" rotWithShape="0">
                    <a:schemeClr val="tx1"/>
                  </a:outerShdw>
                </a:effectLst>
                <a:latin typeface="Segoe UI" panose="020B0502040204020203" pitchFamily="34" charset="0"/>
              </a:rPr>
              <a:t>The Wolf in Sheep’s Clothing</a:t>
            </a:r>
          </a:p>
        </p:txBody>
      </p:sp>
      <p:sp>
        <p:nvSpPr>
          <p:cNvPr id="25" name="Rectangle 11">
            <a:extLst>
              <a:ext uri="{FF2B5EF4-FFF2-40B4-BE49-F238E27FC236}">
                <a16:creationId xmlns:a16="http://schemas.microsoft.com/office/drawing/2014/main" id="{C2B1FE3C-DDF9-474A-832D-97F5B3C5FA88}"/>
              </a:ext>
            </a:extLst>
          </p:cNvPr>
          <p:cNvSpPr>
            <a:spLocks noChangeArrowheads="1"/>
          </p:cNvSpPr>
          <p:nvPr/>
        </p:nvSpPr>
        <p:spPr bwMode="auto">
          <a:xfrm>
            <a:off x="3429000" y="1143000"/>
            <a:ext cx="8458200" cy="1143000"/>
          </a:xfrm>
          <a:prstGeom prst="rect">
            <a:avLst/>
          </a:prstGeom>
          <a:noFill/>
          <a:ln>
            <a:noFill/>
          </a:ln>
          <a:effectLst>
            <a:outerShdw dist="28398" dir="1593903" algn="ctr" rotWithShape="0">
              <a:srgbClr val="00CC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800" b="1" dirty="0">
                <a:latin typeface="Segoe UI" panose="020B0502040204020203" pitchFamily="34" charset="0"/>
              </a:rPr>
              <a:t>How Do False Teachers Come?</a:t>
            </a:r>
          </a:p>
        </p:txBody>
      </p:sp>
      <p:sp>
        <p:nvSpPr>
          <p:cNvPr id="26" name="Line 12">
            <a:extLst>
              <a:ext uri="{FF2B5EF4-FFF2-40B4-BE49-F238E27FC236}">
                <a16:creationId xmlns:a16="http://schemas.microsoft.com/office/drawing/2014/main" id="{8F964EAB-2DA5-4510-BA74-CABD243F120E}"/>
              </a:ext>
            </a:extLst>
          </p:cNvPr>
          <p:cNvSpPr>
            <a:spLocks noChangeShapeType="1"/>
          </p:cNvSpPr>
          <p:nvPr/>
        </p:nvSpPr>
        <p:spPr bwMode="auto">
          <a:xfrm>
            <a:off x="3657600" y="2286000"/>
            <a:ext cx="7924800" cy="0"/>
          </a:xfrm>
          <a:prstGeom prst="line">
            <a:avLst/>
          </a:prstGeom>
          <a:noFill/>
          <a:ln w="254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Segoe UI" panose="020B0502040204020203" pitchFamily="34" charset="0"/>
            </a:endParaRPr>
          </a:p>
        </p:txBody>
      </p:sp>
      <p:pic>
        <p:nvPicPr>
          <p:cNvPr id="27" name="Picture 26">
            <a:extLst>
              <a:ext uri="{FF2B5EF4-FFF2-40B4-BE49-F238E27FC236}">
                <a16:creationId xmlns:a16="http://schemas.microsoft.com/office/drawing/2014/main" id="{1F39341B-B020-46DA-BB36-45E4E8AEDB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3124200" cy="2081121"/>
          </a:xfrm>
          <a:prstGeom prst="rect">
            <a:avLst/>
          </a:prstGeom>
        </p:spPr>
      </p:pic>
      <p:pic>
        <p:nvPicPr>
          <p:cNvPr id="3" name="Picture 2">
            <a:extLst>
              <a:ext uri="{FF2B5EF4-FFF2-40B4-BE49-F238E27FC236}">
                <a16:creationId xmlns:a16="http://schemas.microsoft.com/office/drawing/2014/main" id="{EE71BAFE-9673-48DA-A2C8-F678061B5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2983" y="2383142"/>
            <a:ext cx="4274217" cy="3865247"/>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362">
                                            <p:txEl>
                                              <p:pRg st="2" end="2"/>
                                            </p:txEl>
                                          </p:spTgt>
                                        </p:tgtEl>
                                        <p:attrNameLst>
                                          <p:attrName>style.visibility</p:attrName>
                                        </p:attrNameLst>
                                      </p:cBhvr>
                                      <p:to>
                                        <p:strVal val="visible"/>
                                      </p:to>
                                    </p:set>
                                    <p:anim calcmode="lin" valueType="num">
                                      <p:cBhvr>
                                        <p:cTn id="7" dur="500" fill="hold"/>
                                        <p:tgtEl>
                                          <p:spTgt spid="1536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536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5362">
                                            <p:txEl>
                                              <p:pRg st="2" end="2"/>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5362">
                                            <p:txEl>
                                              <p:pRg st="3" end="3"/>
                                            </p:txEl>
                                          </p:spTgt>
                                        </p:tgtEl>
                                        <p:attrNameLst>
                                          <p:attrName>style.visibility</p:attrName>
                                        </p:attrNameLst>
                                      </p:cBhvr>
                                      <p:to>
                                        <p:strVal val="visible"/>
                                      </p:to>
                                    </p:set>
                                    <p:anim calcmode="lin" valueType="num">
                                      <p:cBhvr>
                                        <p:cTn id="13" dur="500" fill="hold"/>
                                        <p:tgtEl>
                                          <p:spTgt spid="15362">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15362">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15362">
                                            <p:txEl>
                                              <p:pRg st="3" end="3"/>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5362">
                                            <p:txEl>
                                              <p:pRg st="4" end="4"/>
                                            </p:txEl>
                                          </p:spTgt>
                                        </p:tgtEl>
                                        <p:attrNameLst>
                                          <p:attrName>style.visibility</p:attrName>
                                        </p:attrNameLst>
                                      </p:cBhvr>
                                      <p:to>
                                        <p:strVal val="visible"/>
                                      </p:to>
                                    </p:set>
                                    <p:anim calcmode="lin" valueType="num">
                                      <p:cBhvr>
                                        <p:cTn id="19" dur="500" fill="hold"/>
                                        <p:tgtEl>
                                          <p:spTgt spid="15362">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5362">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15362">
                                            <p:txEl>
                                              <p:pRg st="4" end="4"/>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5362">
                                            <p:txEl>
                                              <p:pRg st="5" end="5"/>
                                            </p:txEl>
                                          </p:spTgt>
                                        </p:tgtEl>
                                        <p:attrNameLst>
                                          <p:attrName>style.visibility</p:attrName>
                                        </p:attrNameLst>
                                      </p:cBhvr>
                                      <p:to>
                                        <p:strVal val="visible"/>
                                      </p:to>
                                    </p:set>
                                    <p:anim calcmode="lin" valueType="num">
                                      <p:cBhvr>
                                        <p:cTn id="25" dur="500" fill="hold"/>
                                        <p:tgtEl>
                                          <p:spTgt spid="15362">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15362">
                                            <p:txEl>
                                              <p:pRg st="5" end="5"/>
                                            </p:txEl>
                                          </p:spTgt>
                                        </p:tgtEl>
                                        <p:attrNameLst>
                                          <p:attrName>ppt_h</p:attrName>
                                        </p:attrNameLst>
                                      </p:cBhvr>
                                      <p:tavLst>
                                        <p:tav tm="0">
                                          <p:val>
                                            <p:fltVal val="0"/>
                                          </p:val>
                                        </p:tav>
                                        <p:tav tm="100000">
                                          <p:val>
                                            <p:strVal val="#ppt_h"/>
                                          </p:val>
                                        </p:tav>
                                      </p:tavLst>
                                    </p:anim>
                                    <p:animEffect transition="in" filter="fade">
                                      <p:cBhvr>
                                        <p:cTn id="27" dur="500"/>
                                        <p:tgtEl>
                                          <p:spTgt spid="15362">
                                            <p:txEl>
                                              <p:pRg st="5" end="5"/>
                                            </p:txEl>
                                          </p:spTgt>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5362">
                                            <p:txEl>
                                              <p:pRg st="6" end="6"/>
                                            </p:txEl>
                                          </p:spTgt>
                                        </p:tgtEl>
                                        <p:attrNameLst>
                                          <p:attrName>style.visibility</p:attrName>
                                        </p:attrNameLst>
                                      </p:cBhvr>
                                      <p:to>
                                        <p:strVal val="visible"/>
                                      </p:to>
                                    </p:set>
                                    <p:anim calcmode="lin" valueType="num">
                                      <p:cBhvr>
                                        <p:cTn id="31" dur="500" fill="hold"/>
                                        <p:tgtEl>
                                          <p:spTgt spid="15362">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15362">
                                            <p:txEl>
                                              <p:pRg st="6" end="6"/>
                                            </p:txEl>
                                          </p:spTgt>
                                        </p:tgtEl>
                                        <p:attrNameLst>
                                          <p:attrName>ppt_h</p:attrName>
                                        </p:attrNameLst>
                                      </p:cBhvr>
                                      <p:tavLst>
                                        <p:tav tm="0">
                                          <p:val>
                                            <p:fltVal val="0"/>
                                          </p:val>
                                        </p:tav>
                                        <p:tav tm="100000">
                                          <p:val>
                                            <p:strVal val="#ppt_h"/>
                                          </p:val>
                                        </p:tav>
                                      </p:tavLst>
                                    </p:anim>
                                    <p:animEffect transition="in" filter="fade">
                                      <p:cBhvr>
                                        <p:cTn id="33" dur="500"/>
                                        <p:tgtEl>
                                          <p:spTgt spid="15362">
                                            <p:txEl>
                                              <p:pRg st="6" end="6"/>
                                            </p:txEl>
                                          </p:spTgt>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5362">
                                            <p:txEl>
                                              <p:pRg st="7" end="7"/>
                                            </p:txEl>
                                          </p:spTgt>
                                        </p:tgtEl>
                                        <p:attrNameLst>
                                          <p:attrName>style.visibility</p:attrName>
                                        </p:attrNameLst>
                                      </p:cBhvr>
                                      <p:to>
                                        <p:strVal val="visible"/>
                                      </p:to>
                                    </p:set>
                                    <p:anim calcmode="lin" valueType="num">
                                      <p:cBhvr>
                                        <p:cTn id="37" dur="500" fill="hold"/>
                                        <p:tgtEl>
                                          <p:spTgt spid="15362">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15362">
                                            <p:txEl>
                                              <p:pRg st="7" end="7"/>
                                            </p:txEl>
                                          </p:spTgt>
                                        </p:tgtEl>
                                        <p:attrNameLst>
                                          <p:attrName>ppt_h</p:attrName>
                                        </p:attrNameLst>
                                      </p:cBhvr>
                                      <p:tavLst>
                                        <p:tav tm="0">
                                          <p:val>
                                            <p:fltVal val="0"/>
                                          </p:val>
                                        </p:tav>
                                        <p:tav tm="100000">
                                          <p:val>
                                            <p:strVal val="#ppt_h"/>
                                          </p:val>
                                        </p:tav>
                                      </p:tavLst>
                                    </p:anim>
                                    <p:animEffect transition="in" filter="fade">
                                      <p:cBhvr>
                                        <p:cTn id="39" dur="500"/>
                                        <p:tgtEl>
                                          <p:spTgt spid="1536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D3A00"/>
        </a:solidFill>
        <a:effectLst/>
      </p:bgPr>
    </p:bg>
    <p:spTree>
      <p:nvGrpSpPr>
        <p:cNvPr id="1" name=""/>
        <p:cNvGrpSpPr/>
        <p:nvPr/>
      </p:nvGrpSpPr>
      <p:grpSpPr>
        <a:xfrm>
          <a:off x="0" y="0"/>
          <a:ext cx="0" cy="0"/>
          <a:chOff x="0" y="0"/>
          <a:chExt cx="0" cy="0"/>
        </a:xfrm>
      </p:grpSpPr>
      <p:sp>
        <p:nvSpPr>
          <p:cNvPr id="13318" name="Text Box 6">
            <a:extLst>
              <a:ext uri="{FF2B5EF4-FFF2-40B4-BE49-F238E27FC236}">
                <a16:creationId xmlns:a16="http://schemas.microsoft.com/office/drawing/2014/main" id="{1B3A3D97-4143-43D9-8A13-84DA0BCD5581}"/>
              </a:ext>
            </a:extLst>
          </p:cNvPr>
          <p:cNvSpPr txBox="1">
            <a:spLocks noChangeArrowheads="1"/>
          </p:cNvSpPr>
          <p:nvPr/>
        </p:nvSpPr>
        <p:spPr bwMode="auto">
          <a:xfrm>
            <a:off x="304800" y="304800"/>
            <a:ext cx="11582400"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600" b="1" dirty="0">
                <a:solidFill>
                  <a:srgbClr val="00CC00"/>
                </a:solidFill>
                <a:latin typeface="Segoe UI" panose="020B0502040204020203" pitchFamily="34" charset="0"/>
              </a:rPr>
              <a:t>2 Corinthians 11:13-15</a:t>
            </a:r>
            <a:r>
              <a:rPr lang="en-US" altLang="en-US" sz="2600" b="1" dirty="0">
                <a:latin typeface="Segoe UI" panose="020B0502040204020203" pitchFamily="34" charset="0"/>
              </a:rPr>
              <a:t> </a:t>
            </a:r>
            <a:r>
              <a:rPr lang="en-US" altLang="en-US" sz="2600" dirty="0">
                <a:solidFill>
                  <a:schemeClr val="bg1"/>
                </a:solidFill>
                <a:latin typeface="Segoe UI" panose="020B0502040204020203" pitchFamily="34" charset="0"/>
              </a:rPr>
              <a:t>For such are false apostles, deceitful workers, transforming themselves into apostles of Christ. And no wonder! For Satan himself transforms himself into an angel of light. Therefore it is no great thing if his ministers also transform themselves into ministers of righteousness, whose end will be according to their works.</a:t>
            </a:r>
          </a:p>
          <a:p>
            <a:endParaRPr lang="en-US" altLang="en-US" sz="2600" dirty="0">
              <a:solidFill>
                <a:schemeClr val="bg1"/>
              </a:solidFill>
              <a:latin typeface="Segoe UI" panose="020B0502040204020203" pitchFamily="34" charset="0"/>
            </a:endParaRPr>
          </a:p>
          <a:p>
            <a:r>
              <a:rPr lang="en-US" altLang="en-US" sz="2600" b="1" dirty="0">
                <a:solidFill>
                  <a:srgbClr val="00CC00"/>
                </a:solidFill>
                <a:latin typeface="Segoe UI" panose="020B0502040204020203" pitchFamily="34" charset="0"/>
              </a:rPr>
              <a:t>Ephesians 4:14</a:t>
            </a:r>
            <a:r>
              <a:rPr lang="en-US" altLang="en-US" sz="2600" b="1" dirty="0">
                <a:latin typeface="Segoe UI" panose="020B0502040204020203" pitchFamily="34" charset="0"/>
              </a:rPr>
              <a:t> </a:t>
            </a:r>
            <a:r>
              <a:rPr lang="en-US" altLang="en-US" sz="2600" dirty="0">
                <a:solidFill>
                  <a:schemeClr val="bg1"/>
                </a:solidFill>
                <a:latin typeface="Segoe UI" panose="020B0502040204020203" pitchFamily="34" charset="0"/>
              </a:rPr>
              <a:t>that we should no longer be children, tossed to and </a:t>
            </a:r>
            <a:r>
              <a:rPr lang="en-US" altLang="en-US" sz="2600" dirty="0" err="1">
                <a:solidFill>
                  <a:schemeClr val="bg1"/>
                </a:solidFill>
                <a:latin typeface="Segoe UI" panose="020B0502040204020203" pitchFamily="34" charset="0"/>
              </a:rPr>
              <a:t>fro</a:t>
            </a:r>
            <a:r>
              <a:rPr lang="en-US" altLang="en-US" sz="2600" dirty="0">
                <a:solidFill>
                  <a:schemeClr val="bg1"/>
                </a:solidFill>
                <a:latin typeface="Segoe UI" panose="020B0502040204020203" pitchFamily="34" charset="0"/>
              </a:rPr>
              <a:t> and carried about with every wind of doctrine, by the trickery of men, in the cunning craftiness of deceitful plotting,</a:t>
            </a:r>
            <a:r>
              <a:rPr lang="en-US" altLang="en-US" sz="2600" dirty="0">
                <a:latin typeface="Segoe UI" panose="020B0502040204020203" pitchFamily="34" charset="0"/>
              </a:rPr>
              <a:t> </a:t>
            </a:r>
          </a:p>
          <a:p>
            <a:endParaRPr lang="en-US" altLang="en-US" sz="2800" b="1" i="1" dirty="0">
              <a:latin typeface="Segoe UI" panose="020B0502040204020203" pitchFamily="34" charset="0"/>
            </a:endParaRPr>
          </a:p>
        </p:txBody>
      </p:sp>
      <p:sp>
        <p:nvSpPr>
          <p:cNvPr id="14" name="Rectangle 5">
            <a:extLst>
              <a:ext uri="{FF2B5EF4-FFF2-40B4-BE49-F238E27FC236}">
                <a16:creationId xmlns:a16="http://schemas.microsoft.com/office/drawing/2014/main" id="{D600BEC3-B6D3-4A31-B718-A46D2653AEB3}"/>
              </a:ext>
            </a:extLst>
          </p:cNvPr>
          <p:cNvSpPr>
            <a:spLocks noChangeArrowheads="1"/>
          </p:cNvSpPr>
          <p:nvPr/>
        </p:nvSpPr>
        <p:spPr bwMode="auto">
          <a:xfrm>
            <a:off x="0" y="0"/>
            <a:ext cx="1524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5" name="Rectangle 6">
            <a:extLst>
              <a:ext uri="{FF2B5EF4-FFF2-40B4-BE49-F238E27FC236}">
                <a16:creationId xmlns:a16="http://schemas.microsoft.com/office/drawing/2014/main" id="{F2700F8B-2897-4762-A137-37BD8441830D}"/>
              </a:ext>
            </a:extLst>
          </p:cNvPr>
          <p:cNvSpPr>
            <a:spLocks noChangeArrowheads="1"/>
          </p:cNvSpPr>
          <p:nvPr/>
        </p:nvSpPr>
        <p:spPr bwMode="auto">
          <a:xfrm>
            <a:off x="12039600" y="0"/>
            <a:ext cx="1524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6" name="Rectangle 7">
            <a:extLst>
              <a:ext uri="{FF2B5EF4-FFF2-40B4-BE49-F238E27FC236}">
                <a16:creationId xmlns:a16="http://schemas.microsoft.com/office/drawing/2014/main" id="{CC258BDB-C1CE-457C-8C2B-43B12F586885}"/>
              </a:ext>
            </a:extLst>
          </p:cNvPr>
          <p:cNvSpPr>
            <a:spLocks noChangeArrowheads="1"/>
          </p:cNvSpPr>
          <p:nvPr/>
        </p:nvSpPr>
        <p:spPr bwMode="auto">
          <a:xfrm>
            <a:off x="152400" y="0"/>
            <a:ext cx="11963400" cy="155355"/>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7" name="Rectangle 8">
            <a:extLst>
              <a:ext uri="{FF2B5EF4-FFF2-40B4-BE49-F238E27FC236}">
                <a16:creationId xmlns:a16="http://schemas.microsoft.com/office/drawing/2014/main" id="{E3782D9F-CD11-4FF5-9869-5BD644D0714A}"/>
              </a:ext>
            </a:extLst>
          </p:cNvPr>
          <p:cNvSpPr>
            <a:spLocks noChangeArrowheads="1"/>
          </p:cNvSpPr>
          <p:nvPr/>
        </p:nvSpPr>
        <p:spPr bwMode="auto">
          <a:xfrm>
            <a:off x="76200" y="6394866"/>
            <a:ext cx="11963400" cy="155355"/>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8" name="TextBox 17">
            <a:extLst>
              <a:ext uri="{FF2B5EF4-FFF2-40B4-BE49-F238E27FC236}">
                <a16:creationId xmlns:a16="http://schemas.microsoft.com/office/drawing/2014/main" id="{40905E80-CFA8-458F-9A1B-71E9DCA8DC49}"/>
              </a:ext>
            </a:extLst>
          </p:cNvPr>
          <p:cNvSpPr txBox="1"/>
          <p:nvPr/>
        </p:nvSpPr>
        <p:spPr>
          <a:xfrm>
            <a:off x="0" y="6550223"/>
            <a:ext cx="12192000" cy="307777"/>
          </a:xfrm>
          <a:prstGeom prst="rect">
            <a:avLst/>
          </a:prstGeom>
          <a:solidFill>
            <a:schemeClr val="tx1"/>
          </a:solidFill>
        </p:spPr>
        <p:txBody>
          <a:bodyPr wrap="square" rtlCol="0">
            <a:spAutoFit/>
          </a:bodyPr>
          <a:lstStyle/>
          <a:p>
            <a:r>
              <a:rPr lang="en-US" sz="1400" dirty="0">
                <a:solidFill>
                  <a:schemeClr val="bg1"/>
                </a:solidFill>
                <a:latin typeface="Segoe UI" panose="020B0502040204020203"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318">
                                            <p:txEl>
                                              <p:pRg st="2" end="2"/>
                                            </p:txEl>
                                          </p:spTgt>
                                        </p:tgtEl>
                                        <p:attrNameLst>
                                          <p:attrName>style.visibility</p:attrName>
                                        </p:attrNameLst>
                                      </p:cBhvr>
                                      <p:to>
                                        <p:strVal val="visible"/>
                                      </p:to>
                                    </p:set>
                                    <p:anim calcmode="lin" valueType="num">
                                      <p:cBhvr>
                                        <p:cTn id="7" dur="500" fill="hold"/>
                                        <p:tgtEl>
                                          <p:spTgt spid="1331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331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33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D3A00"/>
        </a:solidFill>
        <a:effectLst/>
      </p:bgPr>
    </p:bg>
    <p:spTree>
      <p:nvGrpSpPr>
        <p:cNvPr id="1" name=""/>
        <p:cNvGrpSpPr/>
        <p:nvPr/>
      </p:nvGrpSpPr>
      <p:grpSpPr>
        <a:xfrm>
          <a:off x="0" y="0"/>
          <a:ext cx="0" cy="0"/>
          <a:chOff x="0" y="0"/>
          <a:chExt cx="0" cy="0"/>
        </a:xfrm>
      </p:grpSpPr>
      <p:sp>
        <p:nvSpPr>
          <p:cNvPr id="17414" name="Text Box 6">
            <a:extLst>
              <a:ext uri="{FF2B5EF4-FFF2-40B4-BE49-F238E27FC236}">
                <a16:creationId xmlns:a16="http://schemas.microsoft.com/office/drawing/2014/main" id="{09F707C3-A61D-41A0-8B1D-0BBC731875DD}"/>
              </a:ext>
            </a:extLst>
          </p:cNvPr>
          <p:cNvSpPr txBox="1">
            <a:spLocks noChangeArrowheads="1"/>
          </p:cNvSpPr>
          <p:nvPr/>
        </p:nvSpPr>
        <p:spPr bwMode="auto">
          <a:xfrm>
            <a:off x="304800" y="304800"/>
            <a:ext cx="115824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600" b="1" dirty="0">
                <a:solidFill>
                  <a:srgbClr val="00CC00"/>
                </a:solidFill>
                <a:latin typeface="Segoe UI" panose="020B0502040204020203" pitchFamily="34" charset="0"/>
              </a:rPr>
              <a:t>Jude 4</a:t>
            </a:r>
            <a:r>
              <a:rPr lang="en-US" altLang="en-US" sz="2600" b="1" dirty="0">
                <a:latin typeface="Segoe UI" panose="020B0502040204020203" pitchFamily="34" charset="0"/>
              </a:rPr>
              <a:t> </a:t>
            </a:r>
            <a:r>
              <a:rPr lang="en-US" altLang="en-US" sz="2600" dirty="0">
                <a:solidFill>
                  <a:schemeClr val="bg1"/>
                </a:solidFill>
                <a:latin typeface="Segoe UI" panose="020B0502040204020203" pitchFamily="34" charset="0"/>
              </a:rPr>
              <a:t>For certain men have crept in unnoticed, who long ago were marked out for this condemnation, ungodly men, who turn the grace of our God into lewdness and deny the only Lord God and our Lord Jesus Christ.</a:t>
            </a:r>
            <a:r>
              <a:rPr lang="en-US" altLang="en-US" sz="2600" dirty="0">
                <a:latin typeface="Segoe UI" panose="020B0502040204020203" pitchFamily="34" charset="0"/>
              </a:rPr>
              <a:t> </a:t>
            </a:r>
          </a:p>
          <a:p>
            <a:endParaRPr lang="en-US" altLang="en-US" sz="2600" dirty="0">
              <a:latin typeface="Segoe UI" panose="020B0502040204020203" pitchFamily="34" charset="0"/>
            </a:endParaRPr>
          </a:p>
          <a:p>
            <a:r>
              <a:rPr lang="en-US" altLang="en-US" sz="2600" b="1" dirty="0">
                <a:solidFill>
                  <a:srgbClr val="00CC00"/>
                </a:solidFill>
                <a:latin typeface="Segoe UI" panose="020B0502040204020203" pitchFamily="34" charset="0"/>
              </a:rPr>
              <a:t>Jude 8</a:t>
            </a:r>
            <a:r>
              <a:rPr lang="en-US" altLang="en-US" sz="2600" b="1" dirty="0">
                <a:latin typeface="Segoe UI" panose="020B0502040204020203" pitchFamily="34" charset="0"/>
              </a:rPr>
              <a:t> </a:t>
            </a:r>
            <a:r>
              <a:rPr lang="en-US" altLang="en-US" sz="2600" dirty="0">
                <a:solidFill>
                  <a:schemeClr val="bg1"/>
                </a:solidFill>
                <a:latin typeface="Segoe UI" panose="020B0502040204020203" pitchFamily="34" charset="0"/>
              </a:rPr>
              <a:t>Likewise also these dreamers defile the flesh, reject authority, and speak evil of dignitaries. </a:t>
            </a:r>
          </a:p>
          <a:p>
            <a:endParaRPr lang="en-US" altLang="en-US" sz="2600" dirty="0">
              <a:solidFill>
                <a:schemeClr val="bg1"/>
              </a:solidFill>
              <a:latin typeface="Segoe UI" panose="020B0502040204020203" pitchFamily="34" charset="0"/>
            </a:endParaRPr>
          </a:p>
          <a:p>
            <a:r>
              <a:rPr lang="en-US" altLang="en-US" sz="2600" b="1" dirty="0">
                <a:solidFill>
                  <a:srgbClr val="00CC00"/>
                </a:solidFill>
                <a:latin typeface="Segoe UI" panose="020B0502040204020203" pitchFamily="34" charset="0"/>
              </a:rPr>
              <a:t>Jude 16</a:t>
            </a:r>
            <a:r>
              <a:rPr lang="en-US" altLang="en-US" sz="2600" b="1" dirty="0">
                <a:latin typeface="Segoe UI" panose="020B0502040204020203" pitchFamily="34" charset="0"/>
              </a:rPr>
              <a:t> </a:t>
            </a:r>
            <a:r>
              <a:rPr lang="en-US" altLang="en-US" sz="2600" dirty="0">
                <a:solidFill>
                  <a:schemeClr val="bg1"/>
                </a:solidFill>
                <a:latin typeface="Segoe UI" panose="020B0502040204020203" pitchFamily="34" charset="0"/>
              </a:rPr>
              <a:t>These are grumblers, complainers, walking according to their own lusts; and they mouth great swelling words, flattering people to gain advantage.</a:t>
            </a:r>
          </a:p>
        </p:txBody>
      </p:sp>
      <p:sp>
        <p:nvSpPr>
          <p:cNvPr id="14" name="Rectangle 5">
            <a:extLst>
              <a:ext uri="{FF2B5EF4-FFF2-40B4-BE49-F238E27FC236}">
                <a16:creationId xmlns:a16="http://schemas.microsoft.com/office/drawing/2014/main" id="{9771C95A-9009-4461-808D-8DB95097BE98}"/>
              </a:ext>
            </a:extLst>
          </p:cNvPr>
          <p:cNvSpPr>
            <a:spLocks noChangeArrowheads="1"/>
          </p:cNvSpPr>
          <p:nvPr/>
        </p:nvSpPr>
        <p:spPr bwMode="auto">
          <a:xfrm>
            <a:off x="0" y="0"/>
            <a:ext cx="1524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5" name="Rectangle 6">
            <a:extLst>
              <a:ext uri="{FF2B5EF4-FFF2-40B4-BE49-F238E27FC236}">
                <a16:creationId xmlns:a16="http://schemas.microsoft.com/office/drawing/2014/main" id="{6AF57301-689E-4A6C-8147-F2B00176C84E}"/>
              </a:ext>
            </a:extLst>
          </p:cNvPr>
          <p:cNvSpPr>
            <a:spLocks noChangeArrowheads="1"/>
          </p:cNvSpPr>
          <p:nvPr/>
        </p:nvSpPr>
        <p:spPr bwMode="auto">
          <a:xfrm>
            <a:off x="12039600" y="0"/>
            <a:ext cx="1524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6" name="Rectangle 7">
            <a:extLst>
              <a:ext uri="{FF2B5EF4-FFF2-40B4-BE49-F238E27FC236}">
                <a16:creationId xmlns:a16="http://schemas.microsoft.com/office/drawing/2014/main" id="{90FBD533-7153-437C-9F88-29D98AE6C428}"/>
              </a:ext>
            </a:extLst>
          </p:cNvPr>
          <p:cNvSpPr>
            <a:spLocks noChangeArrowheads="1"/>
          </p:cNvSpPr>
          <p:nvPr/>
        </p:nvSpPr>
        <p:spPr bwMode="auto">
          <a:xfrm>
            <a:off x="152400" y="0"/>
            <a:ext cx="11963400" cy="155355"/>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7" name="Rectangle 8">
            <a:extLst>
              <a:ext uri="{FF2B5EF4-FFF2-40B4-BE49-F238E27FC236}">
                <a16:creationId xmlns:a16="http://schemas.microsoft.com/office/drawing/2014/main" id="{292ACE44-2308-4FA3-8386-9AFE7F21A173}"/>
              </a:ext>
            </a:extLst>
          </p:cNvPr>
          <p:cNvSpPr>
            <a:spLocks noChangeArrowheads="1"/>
          </p:cNvSpPr>
          <p:nvPr/>
        </p:nvSpPr>
        <p:spPr bwMode="auto">
          <a:xfrm>
            <a:off x="76200" y="6394866"/>
            <a:ext cx="11963400" cy="155355"/>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8" name="TextBox 17">
            <a:extLst>
              <a:ext uri="{FF2B5EF4-FFF2-40B4-BE49-F238E27FC236}">
                <a16:creationId xmlns:a16="http://schemas.microsoft.com/office/drawing/2014/main" id="{8204FF3D-38A1-4116-A2D4-F3E42B8401A7}"/>
              </a:ext>
            </a:extLst>
          </p:cNvPr>
          <p:cNvSpPr txBox="1"/>
          <p:nvPr/>
        </p:nvSpPr>
        <p:spPr>
          <a:xfrm>
            <a:off x="0" y="6550223"/>
            <a:ext cx="12192000" cy="307777"/>
          </a:xfrm>
          <a:prstGeom prst="rect">
            <a:avLst/>
          </a:prstGeom>
          <a:solidFill>
            <a:schemeClr val="tx1"/>
          </a:solidFill>
        </p:spPr>
        <p:txBody>
          <a:bodyPr wrap="square" rtlCol="0">
            <a:spAutoFit/>
          </a:bodyPr>
          <a:lstStyle/>
          <a:p>
            <a:r>
              <a:rPr lang="en-US" sz="1400" dirty="0">
                <a:solidFill>
                  <a:schemeClr val="bg1"/>
                </a:solidFill>
                <a:latin typeface="Segoe UI" panose="020B0502040204020203"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414">
                                            <p:txEl>
                                              <p:pRg st="2" end="2"/>
                                            </p:txEl>
                                          </p:spTgt>
                                        </p:tgtEl>
                                        <p:attrNameLst>
                                          <p:attrName>style.visibility</p:attrName>
                                        </p:attrNameLst>
                                      </p:cBhvr>
                                      <p:to>
                                        <p:strVal val="visible"/>
                                      </p:to>
                                    </p:set>
                                    <p:anim calcmode="lin" valueType="num">
                                      <p:cBhvr>
                                        <p:cTn id="7" dur="500" fill="hold"/>
                                        <p:tgtEl>
                                          <p:spTgt spid="1741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741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741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414">
                                            <p:txEl>
                                              <p:pRg st="4" end="4"/>
                                            </p:txEl>
                                          </p:spTgt>
                                        </p:tgtEl>
                                        <p:attrNameLst>
                                          <p:attrName>style.visibility</p:attrName>
                                        </p:attrNameLst>
                                      </p:cBhvr>
                                      <p:to>
                                        <p:strVal val="visible"/>
                                      </p:to>
                                    </p:set>
                                    <p:anim calcmode="lin" valueType="num">
                                      <p:cBhvr>
                                        <p:cTn id="14" dur="500" fill="hold"/>
                                        <p:tgtEl>
                                          <p:spTgt spid="17414">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17414">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174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50FC188-66E7-4CEE-B12D-D816E056B2A9}"/>
              </a:ext>
            </a:extLst>
          </p:cNvPr>
          <p:cNvSpPr>
            <a:spLocks noGrp="1" noChangeArrowheads="1"/>
          </p:cNvSpPr>
          <p:nvPr>
            <p:ph idx="1"/>
          </p:nvPr>
        </p:nvSpPr>
        <p:spPr>
          <a:xfrm>
            <a:off x="228600" y="2438400"/>
            <a:ext cx="11658600" cy="2514600"/>
          </a:xfrm>
        </p:spPr>
        <p:txBody>
          <a:bodyPr/>
          <a:lstStyle/>
          <a:p>
            <a:r>
              <a:rPr lang="en-US" altLang="en-US" sz="3200" b="1" dirty="0"/>
              <a:t>Congregations have been led away</a:t>
            </a:r>
          </a:p>
          <a:p>
            <a:pPr lvl="1"/>
            <a:r>
              <a:rPr lang="en-US" altLang="en-US" sz="2800" dirty="0">
                <a:solidFill>
                  <a:srgbClr val="C00000"/>
                </a:solidFill>
                <a:latin typeface="Segoe UI Semibold" panose="020B0702040204020203" pitchFamily="34" charset="0"/>
                <a:cs typeface="Segoe UI Semibold" panose="020B0702040204020203" pitchFamily="34" charset="0"/>
              </a:rPr>
              <a:t>Can be: Elders, Preachers, Deacons, Bible class teachers</a:t>
            </a:r>
          </a:p>
          <a:p>
            <a:pPr lvl="2"/>
            <a:r>
              <a:rPr lang="en-US" altLang="en-US" sz="2600" dirty="0"/>
              <a:t>Pretending to be spiritual or very godly</a:t>
            </a:r>
          </a:p>
          <a:p>
            <a:pPr lvl="2"/>
            <a:r>
              <a:rPr lang="en-US" altLang="en-US" sz="2600" dirty="0"/>
              <a:t>They have appealing speeches</a:t>
            </a:r>
          </a:p>
        </p:txBody>
      </p:sp>
      <p:sp>
        <p:nvSpPr>
          <p:cNvPr id="16392" name="Rectangle 8">
            <a:extLst>
              <a:ext uri="{FF2B5EF4-FFF2-40B4-BE49-F238E27FC236}">
                <a16:creationId xmlns:a16="http://schemas.microsoft.com/office/drawing/2014/main" id="{3566D3AF-B914-4764-ABDB-4405437FB281}"/>
              </a:ext>
            </a:extLst>
          </p:cNvPr>
          <p:cNvSpPr>
            <a:spLocks noChangeArrowheads="1"/>
          </p:cNvSpPr>
          <p:nvPr/>
        </p:nvSpPr>
        <p:spPr bwMode="auto">
          <a:xfrm>
            <a:off x="1828800" y="304800"/>
            <a:ext cx="533400" cy="76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6396" name="Rectangle 12">
            <a:extLst>
              <a:ext uri="{FF2B5EF4-FFF2-40B4-BE49-F238E27FC236}">
                <a16:creationId xmlns:a16="http://schemas.microsoft.com/office/drawing/2014/main" id="{F13CE65B-ADCD-48A2-9C87-7D6ED5571823}"/>
              </a:ext>
            </a:extLst>
          </p:cNvPr>
          <p:cNvSpPr>
            <a:spLocks noChangeArrowheads="1"/>
          </p:cNvSpPr>
          <p:nvPr/>
        </p:nvSpPr>
        <p:spPr bwMode="auto">
          <a:xfrm>
            <a:off x="304800" y="4343400"/>
            <a:ext cx="11582400" cy="1905000"/>
          </a:xfrm>
          <a:prstGeom prst="rect">
            <a:avLst/>
          </a:prstGeom>
          <a:solidFill>
            <a:srgbClr val="1D3A00"/>
          </a:solidFill>
          <a:ln w="9525">
            <a:solidFill>
              <a:srgbClr val="1D3A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6397" name="Text Box 13">
            <a:extLst>
              <a:ext uri="{FF2B5EF4-FFF2-40B4-BE49-F238E27FC236}">
                <a16:creationId xmlns:a16="http://schemas.microsoft.com/office/drawing/2014/main" id="{CDBA1C21-90C8-4697-8D7A-8A9DB6626096}"/>
              </a:ext>
            </a:extLst>
          </p:cNvPr>
          <p:cNvSpPr txBox="1">
            <a:spLocks noChangeArrowheads="1"/>
          </p:cNvSpPr>
          <p:nvPr/>
        </p:nvSpPr>
        <p:spPr bwMode="auto">
          <a:xfrm>
            <a:off x="381000" y="4385608"/>
            <a:ext cx="11430000"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300" dirty="0">
                <a:solidFill>
                  <a:schemeClr val="bg1"/>
                </a:solidFill>
                <a:latin typeface="Segoe UI" panose="020B0502040204020203" pitchFamily="34" charset="0"/>
              </a:rPr>
              <a:t>“For when they speak great swelling words of emptiness, they allure through the lusts of the flesh, through lewdness, the ones who have actually escaped from those who live in error. While they promise them liberty, they themselves are slaves of corruption; for by whom a person is overcome, by him also he is brought into bondage.”</a:t>
            </a:r>
            <a:br>
              <a:rPr lang="en-US" altLang="en-US" sz="2300" dirty="0">
                <a:solidFill>
                  <a:schemeClr val="bg1"/>
                </a:solidFill>
                <a:latin typeface="Segoe UI" panose="020B0502040204020203" pitchFamily="34" charset="0"/>
              </a:rPr>
            </a:br>
            <a:r>
              <a:rPr lang="en-US" altLang="en-US" sz="2300" b="1" dirty="0">
                <a:solidFill>
                  <a:srgbClr val="FFFF00"/>
                </a:solidFill>
                <a:latin typeface="Segoe UI" panose="020B0502040204020203" pitchFamily="34" charset="0"/>
              </a:rPr>
              <a:t>2 Peter 2:18-19</a:t>
            </a:r>
          </a:p>
        </p:txBody>
      </p:sp>
      <p:sp>
        <p:nvSpPr>
          <p:cNvPr id="21" name="Rectangle 5">
            <a:extLst>
              <a:ext uri="{FF2B5EF4-FFF2-40B4-BE49-F238E27FC236}">
                <a16:creationId xmlns:a16="http://schemas.microsoft.com/office/drawing/2014/main" id="{094C6160-D503-462B-8DBE-70A6306AAC5F}"/>
              </a:ext>
            </a:extLst>
          </p:cNvPr>
          <p:cNvSpPr>
            <a:spLocks noChangeArrowheads="1"/>
          </p:cNvSpPr>
          <p:nvPr/>
        </p:nvSpPr>
        <p:spPr bwMode="auto">
          <a:xfrm>
            <a:off x="0" y="0"/>
            <a:ext cx="1524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2" name="Rectangle 6">
            <a:extLst>
              <a:ext uri="{FF2B5EF4-FFF2-40B4-BE49-F238E27FC236}">
                <a16:creationId xmlns:a16="http://schemas.microsoft.com/office/drawing/2014/main" id="{031932AF-DA4E-488E-BD4D-2376BFC1B328}"/>
              </a:ext>
            </a:extLst>
          </p:cNvPr>
          <p:cNvSpPr>
            <a:spLocks noChangeArrowheads="1"/>
          </p:cNvSpPr>
          <p:nvPr/>
        </p:nvSpPr>
        <p:spPr bwMode="auto">
          <a:xfrm>
            <a:off x="12039600" y="0"/>
            <a:ext cx="1524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3" name="Rectangle 7">
            <a:extLst>
              <a:ext uri="{FF2B5EF4-FFF2-40B4-BE49-F238E27FC236}">
                <a16:creationId xmlns:a16="http://schemas.microsoft.com/office/drawing/2014/main" id="{FB1F750D-CC6F-4918-A24F-FAF1653D2FE9}"/>
              </a:ext>
            </a:extLst>
          </p:cNvPr>
          <p:cNvSpPr>
            <a:spLocks noChangeArrowheads="1"/>
          </p:cNvSpPr>
          <p:nvPr/>
        </p:nvSpPr>
        <p:spPr bwMode="auto">
          <a:xfrm>
            <a:off x="152400" y="0"/>
            <a:ext cx="11963400" cy="155355"/>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4" name="Rectangle 8">
            <a:extLst>
              <a:ext uri="{FF2B5EF4-FFF2-40B4-BE49-F238E27FC236}">
                <a16:creationId xmlns:a16="http://schemas.microsoft.com/office/drawing/2014/main" id="{BE3D55A0-3277-47F5-92EF-FD977E377BD5}"/>
              </a:ext>
            </a:extLst>
          </p:cNvPr>
          <p:cNvSpPr>
            <a:spLocks noChangeArrowheads="1"/>
          </p:cNvSpPr>
          <p:nvPr/>
        </p:nvSpPr>
        <p:spPr bwMode="auto">
          <a:xfrm>
            <a:off x="76200" y="6394866"/>
            <a:ext cx="11963400" cy="155355"/>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5" name="TextBox 24">
            <a:extLst>
              <a:ext uri="{FF2B5EF4-FFF2-40B4-BE49-F238E27FC236}">
                <a16:creationId xmlns:a16="http://schemas.microsoft.com/office/drawing/2014/main" id="{0570C3E6-8471-46BC-9D37-69DD3CC0FE6C}"/>
              </a:ext>
            </a:extLst>
          </p:cNvPr>
          <p:cNvSpPr txBox="1"/>
          <p:nvPr/>
        </p:nvSpPr>
        <p:spPr>
          <a:xfrm>
            <a:off x="0" y="6550223"/>
            <a:ext cx="12192000" cy="307777"/>
          </a:xfrm>
          <a:prstGeom prst="rect">
            <a:avLst/>
          </a:prstGeom>
          <a:solidFill>
            <a:schemeClr val="tx1"/>
          </a:solidFill>
        </p:spPr>
        <p:txBody>
          <a:bodyPr wrap="square" rtlCol="0">
            <a:spAutoFit/>
          </a:bodyPr>
          <a:lstStyle/>
          <a:p>
            <a:r>
              <a:rPr lang="en-US" sz="1400" dirty="0">
                <a:solidFill>
                  <a:schemeClr val="bg1"/>
                </a:solidFill>
                <a:latin typeface="Segoe UI" panose="020B0502040204020203" pitchFamily="34" charset="0"/>
              </a:rPr>
              <a:t>Richie Thetford																	  	                 www.thetfordcountry.com</a:t>
            </a:r>
          </a:p>
        </p:txBody>
      </p:sp>
      <p:sp>
        <p:nvSpPr>
          <p:cNvPr id="26" name="WordArt 10">
            <a:extLst>
              <a:ext uri="{FF2B5EF4-FFF2-40B4-BE49-F238E27FC236}">
                <a16:creationId xmlns:a16="http://schemas.microsoft.com/office/drawing/2014/main" id="{848C95D7-E5D3-4FF7-865B-40FDE9571B3F}"/>
              </a:ext>
            </a:extLst>
          </p:cNvPr>
          <p:cNvSpPr>
            <a:spLocks noChangeArrowheads="1" noChangeShapeType="1" noTextEdit="1"/>
          </p:cNvSpPr>
          <p:nvPr/>
        </p:nvSpPr>
        <p:spPr bwMode="auto">
          <a:xfrm>
            <a:off x="3733800" y="457222"/>
            <a:ext cx="7848600" cy="685778"/>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00CC00"/>
                </a:solidFill>
                <a:effectLst>
                  <a:outerShdw dist="28398" dir="1593903" algn="ctr" rotWithShape="0">
                    <a:schemeClr val="tx1"/>
                  </a:outerShdw>
                </a:effectLst>
                <a:latin typeface="Segoe UI" panose="020B0502040204020203" pitchFamily="34" charset="0"/>
              </a:rPr>
              <a:t>The Wolf in Sheep’s Clothing</a:t>
            </a:r>
          </a:p>
        </p:txBody>
      </p:sp>
      <p:sp>
        <p:nvSpPr>
          <p:cNvPr id="27" name="Rectangle 11">
            <a:extLst>
              <a:ext uri="{FF2B5EF4-FFF2-40B4-BE49-F238E27FC236}">
                <a16:creationId xmlns:a16="http://schemas.microsoft.com/office/drawing/2014/main" id="{8AD35565-39C6-43D7-8395-95E5FC8F8866}"/>
              </a:ext>
            </a:extLst>
          </p:cNvPr>
          <p:cNvSpPr>
            <a:spLocks noChangeArrowheads="1"/>
          </p:cNvSpPr>
          <p:nvPr/>
        </p:nvSpPr>
        <p:spPr bwMode="auto">
          <a:xfrm>
            <a:off x="3429000" y="1143000"/>
            <a:ext cx="8458200" cy="1143000"/>
          </a:xfrm>
          <a:prstGeom prst="rect">
            <a:avLst/>
          </a:prstGeom>
          <a:noFill/>
          <a:ln>
            <a:noFill/>
          </a:ln>
          <a:effectLst>
            <a:outerShdw dist="28398" dir="1593903" algn="ctr" rotWithShape="0">
              <a:srgbClr val="00CC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800" b="1" dirty="0">
                <a:latin typeface="Segoe UI" panose="020B0502040204020203" pitchFamily="34" charset="0"/>
              </a:rPr>
              <a:t>How Do False Teachers Come?</a:t>
            </a:r>
          </a:p>
        </p:txBody>
      </p:sp>
      <p:sp>
        <p:nvSpPr>
          <p:cNvPr id="28" name="Line 12">
            <a:extLst>
              <a:ext uri="{FF2B5EF4-FFF2-40B4-BE49-F238E27FC236}">
                <a16:creationId xmlns:a16="http://schemas.microsoft.com/office/drawing/2014/main" id="{EBB33E8A-BEC9-4E86-A2ED-6FD5555F3D4F}"/>
              </a:ext>
            </a:extLst>
          </p:cNvPr>
          <p:cNvSpPr>
            <a:spLocks noChangeShapeType="1"/>
          </p:cNvSpPr>
          <p:nvPr/>
        </p:nvSpPr>
        <p:spPr bwMode="auto">
          <a:xfrm>
            <a:off x="3657600" y="2286000"/>
            <a:ext cx="7924800" cy="0"/>
          </a:xfrm>
          <a:prstGeom prst="line">
            <a:avLst/>
          </a:prstGeom>
          <a:noFill/>
          <a:ln w="254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Segoe UI" panose="020B0502040204020203" pitchFamily="34" charset="0"/>
            </a:endParaRPr>
          </a:p>
        </p:txBody>
      </p:sp>
      <p:pic>
        <p:nvPicPr>
          <p:cNvPr id="29" name="Picture 28">
            <a:extLst>
              <a:ext uri="{FF2B5EF4-FFF2-40B4-BE49-F238E27FC236}">
                <a16:creationId xmlns:a16="http://schemas.microsoft.com/office/drawing/2014/main" id="{52563873-DF17-4A1A-BB7E-CC77B6D57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3124200" cy="20811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396"/>
                                        </p:tgtEl>
                                        <p:attrNameLst>
                                          <p:attrName>style.visibility</p:attrName>
                                        </p:attrNameLst>
                                      </p:cBhvr>
                                      <p:to>
                                        <p:strVal val="visible"/>
                                      </p:to>
                                    </p:set>
                                    <p:anim calcmode="lin" valueType="num">
                                      <p:cBhvr>
                                        <p:cTn id="7" dur="500" fill="hold"/>
                                        <p:tgtEl>
                                          <p:spTgt spid="16396"/>
                                        </p:tgtEl>
                                        <p:attrNameLst>
                                          <p:attrName>ppt_w</p:attrName>
                                        </p:attrNameLst>
                                      </p:cBhvr>
                                      <p:tavLst>
                                        <p:tav tm="0">
                                          <p:val>
                                            <p:fltVal val="0"/>
                                          </p:val>
                                        </p:tav>
                                        <p:tav tm="100000">
                                          <p:val>
                                            <p:strVal val="#ppt_w"/>
                                          </p:val>
                                        </p:tav>
                                      </p:tavLst>
                                    </p:anim>
                                    <p:anim calcmode="lin" valueType="num">
                                      <p:cBhvr>
                                        <p:cTn id="8" dur="500" fill="hold"/>
                                        <p:tgtEl>
                                          <p:spTgt spid="16396"/>
                                        </p:tgtEl>
                                        <p:attrNameLst>
                                          <p:attrName>ppt_h</p:attrName>
                                        </p:attrNameLst>
                                      </p:cBhvr>
                                      <p:tavLst>
                                        <p:tav tm="0">
                                          <p:val>
                                            <p:fltVal val="0"/>
                                          </p:val>
                                        </p:tav>
                                        <p:tav tm="100000">
                                          <p:val>
                                            <p:strVal val="#ppt_h"/>
                                          </p:val>
                                        </p:tav>
                                      </p:tavLst>
                                    </p:anim>
                                    <p:animEffect transition="in" filter="fade">
                                      <p:cBhvr>
                                        <p:cTn id="9" dur="500"/>
                                        <p:tgtEl>
                                          <p:spTgt spid="1639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397"/>
                                        </p:tgtEl>
                                        <p:attrNameLst>
                                          <p:attrName>style.visibility</p:attrName>
                                        </p:attrNameLst>
                                      </p:cBhvr>
                                      <p:to>
                                        <p:strVal val="visible"/>
                                      </p:to>
                                    </p:set>
                                    <p:anim calcmode="lin" valueType="num">
                                      <p:cBhvr>
                                        <p:cTn id="12" dur="500" fill="hold"/>
                                        <p:tgtEl>
                                          <p:spTgt spid="16397"/>
                                        </p:tgtEl>
                                        <p:attrNameLst>
                                          <p:attrName>ppt_w</p:attrName>
                                        </p:attrNameLst>
                                      </p:cBhvr>
                                      <p:tavLst>
                                        <p:tav tm="0">
                                          <p:val>
                                            <p:fltVal val="0"/>
                                          </p:val>
                                        </p:tav>
                                        <p:tav tm="100000">
                                          <p:val>
                                            <p:strVal val="#ppt_w"/>
                                          </p:val>
                                        </p:tav>
                                      </p:tavLst>
                                    </p:anim>
                                    <p:anim calcmode="lin" valueType="num">
                                      <p:cBhvr>
                                        <p:cTn id="13" dur="500" fill="hold"/>
                                        <p:tgtEl>
                                          <p:spTgt spid="16397"/>
                                        </p:tgtEl>
                                        <p:attrNameLst>
                                          <p:attrName>ppt_h</p:attrName>
                                        </p:attrNameLst>
                                      </p:cBhvr>
                                      <p:tavLst>
                                        <p:tav tm="0">
                                          <p:val>
                                            <p:fltVal val="0"/>
                                          </p:val>
                                        </p:tav>
                                        <p:tav tm="100000">
                                          <p:val>
                                            <p:strVal val="#ppt_h"/>
                                          </p:val>
                                        </p:tav>
                                      </p:tavLst>
                                    </p:anim>
                                    <p:animEffect transition="in" filter="fade">
                                      <p:cBhvr>
                                        <p:cTn id="14" dur="500"/>
                                        <p:tgtEl>
                                          <p:spTgt spid="16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6" grpId="0" animBg="1"/>
      <p:bldP spid="163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1B26F64-8BC9-41C1-89B8-4D295691F5D1}"/>
              </a:ext>
            </a:extLst>
          </p:cNvPr>
          <p:cNvSpPr>
            <a:spLocks noGrp="1" noChangeArrowheads="1"/>
          </p:cNvSpPr>
          <p:nvPr>
            <p:ph idx="1"/>
          </p:nvPr>
        </p:nvSpPr>
        <p:spPr>
          <a:xfrm>
            <a:off x="228600" y="2438400"/>
            <a:ext cx="11658600" cy="4038600"/>
          </a:xfrm>
        </p:spPr>
        <p:txBody>
          <a:bodyPr/>
          <a:lstStyle/>
          <a:p>
            <a:r>
              <a:rPr lang="en-US" altLang="en-US" sz="3200" b="1" dirty="0"/>
              <a:t>One can tell a person by their fruit</a:t>
            </a:r>
          </a:p>
          <a:p>
            <a:pPr lvl="1"/>
            <a:r>
              <a:rPr lang="en-US" altLang="en-US" sz="2800" dirty="0">
                <a:solidFill>
                  <a:srgbClr val="C00000"/>
                </a:solidFill>
                <a:latin typeface="Segoe UI Semibold" panose="020B0702040204020203" pitchFamily="34" charset="0"/>
                <a:cs typeface="Segoe UI Semibold" panose="020B0702040204020203" pitchFamily="34" charset="0"/>
              </a:rPr>
              <a:t>Matthew 7:16-20</a:t>
            </a:r>
          </a:p>
          <a:p>
            <a:r>
              <a:rPr lang="en-US" altLang="en-US" sz="3200" b="1" dirty="0"/>
              <a:t>Examine one’s fruit</a:t>
            </a:r>
          </a:p>
          <a:p>
            <a:r>
              <a:rPr lang="en-US" altLang="en-US" sz="3200" b="1" dirty="0"/>
              <a:t>Try the spirits</a:t>
            </a:r>
          </a:p>
          <a:p>
            <a:pPr lvl="1">
              <a:lnSpc>
                <a:spcPct val="100000"/>
              </a:lnSpc>
            </a:pPr>
            <a:r>
              <a:rPr lang="en-US" altLang="en-US" sz="2800" dirty="0"/>
              <a:t>Examine everyone by the Word of God</a:t>
            </a:r>
          </a:p>
          <a:p>
            <a:pPr lvl="1">
              <a:lnSpc>
                <a:spcPct val="100000"/>
              </a:lnSpc>
            </a:pPr>
            <a:r>
              <a:rPr lang="en-US" altLang="en-US" sz="2800" dirty="0"/>
              <a:t>Must not allow the </a:t>
            </a:r>
            <a:r>
              <a:rPr lang="en-US" altLang="en-US" sz="2800" b="1" dirty="0">
                <a:solidFill>
                  <a:srgbClr val="FF0000"/>
                </a:solidFill>
              </a:rPr>
              <a:t>“wolf”</a:t>
            </a:r>
            <a:r>
              <a:rPr lang="en-US" altLang="en-US" sz="2800" dirty="0"/>
              <a:t> to lead innocent</a:t>
            </a:r>
            <a:br>
              <a:rPr lang="en-US" altLang="en-US" sz="2800" dirty="0"/>
            </a:br>
            <a:r>
              <a:rPr lang="en-US" altLang="en-US" sz="2800" dirty="0"/>
              <a:t>sheep astray – we are warned about this!</a:t>
            </a:r>
          </a:p>
        </p:txBody>
      </p:sp>
      <p:sp>
        <p:nvSpPr>
          <p:cNvPr id="18440" name="Rectangle 8">
            <a:extLst>
              <a:ext uri="{FF2B5EF4-FFF2-40B4-BE49-F238E27FC236}">
                <a16:creationId xmlns:a16="http://schemas.microsoft.com/office/drawing/2014/main" id="{FD148A51-4EE7-4227-B897-C557C457E9B5}"/>
              </a:ext>
            </a:extLst>
          </p:cNvPr>
          <p:cNvSpPr>
            <a:spLocks noChangeArrowheads="1"/>
          </p:cNvSpPr>
          <p:nvPr/>
        </p:nvSpPr>
        <p:spPr bwMode="auto">
          <a:xfrm>
            <a:off x="1828800" y="304800"/>
            <a:ext cx="533400" cy="76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0" name="Rectangle 5">
            <a:extLst>
              <a:ext uri="{FF2B5EF4-FFF2-40B4-BE49-F238E27FC236}">
                <a16:creationId xmlns:a16="http://schemas.microsoft.com/office/drawing/2014/main" id="{47988C6C-5128-4EFE-BDD0-F9E6B09975CA}"/>
              </a:ext>
            </a:extLst>
          </p:cNvPr>
          <p:cNvSpPr>
            <a:spLocks noChangeArrowheads="1"/>
          </p:cNvSpPr>
          <p:nvPr/>
        </p:nvSpPr>
        <p:spPr bwMode="auto">
          <a:xfrm>
            <a:off x="0" y="0"/>
            <a:ext cx="1524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1" name="Rectangle 6">
            <a:extLst>
              <a:ext uri="{FF2B5EF4-FFF2-40B4-BE49-F238E27FC236}">
                <a16:creationId xmlns:a16="http://schemas.microsoft.com/office/drawing/2014/main" id="{F8279A46-AF53-44DE-A30E-D8771384E006}"/>
              </a:ext>
            </a:extLst>
          </p:cNvPr>
          <p:cNvSpPr>
            <a:spLocks noChangeArrowheads="1"/>
          </p:cNvSpPr>
          <p:nvPr/>
        </p:nvSpPr>
        <p:spPr bwMode="auto">
          <a:xfrm>
            <a:off x="12039600" y="0"/>
            <a:ext cx="1524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2" name="Rectangle 7">
            <a:extLst>
              <a:ext uri="{FF2B5EF4-FFF2-40B4-BE49-F238E27FC236}">
                <a16:creationId xmlns:a16="http://schemas.microsoft.com/office/drawing/2014/main" id="{FD86867B-3459-4131-978A-3A22BBA87F60}"/>
              </a:ext>
            </a:extLst>
          </p:cNvPr>
          <p:cNvSpPr>
            <a:spLocks noChangeArrowheads="1"/>
          </p:cNvSpPr>
          <p:nvPr/>
        </p:nvSpPr>
        <p:spPr bwMode="auto">
          <a:xfrm>
            <a:off x="152400" y="0"/>
            <a:ext cx="11963400" cy="155355"/>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3" name="Rectangle 8">
            <a:extLst>
              <a:ext uri="{FF2B5EF4-FFF2-40B4-BE49-F238E27FC236}">
                <a16:creationId xmlns:a16="http://schemas.microsoft.com/office/drawing/2014/main" id="{806DAC83-B3BA-4109-A410-D722655A2997}"/>
              </a:ext>
            </a:extLst>
          </p:cNvPr>
          <p:cNvSpPr>
            <a:spLocks noChangeArrowheads="1"/>
          </p:cNvSpPr>
          <p:nvPr/>
        </p:nvSpPr>
        <p:spPr bwMode="auto">
          <a:xfrm>
            <a:off x="76200" y="6394866"/>
            <a:ext cx="11963400" cy="155355"/>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4" name="TextBox 23">
            <a:extLst>
              <a:ext uri="{FF2B5EF4-FFF2-40B4-BE49-F238E27FC236}">
                <a16:creationId xmlns:a16="http://schemas.microsoft.com/office/drawing/2014/main" id="{F4F8ED95-8FC0-44BF-A1F6-54C304B26CEB}"/>
              </a:ext>
            </a:extLst>
          </p:cNvPr>
          <p:cNvSpPr txBox="1"/>
          <p:nvPr/>
        </p:nvSpPr>
        <p:spPr>
          <a:xfrm>
            <a:off x="0" y="6550223"/>
            <a:ext cx="12192000" cy="307777"/>
          </a:xfrm>
          <a:prstGeom prst="rect">
            <a:avLst/>
          </a:prstGeom>
          <a:solidFill>
            <a:schemeClr val="tx1"/>
          </a:solidFill>
        </p:spPr>
        <p:txBody>
          <a:bodyPr wrap="square" rtlCol="0">
            <a:spAutoFit/>
          </a:bodyPr>
          <a:lstStyle/>
          <a:p>
            <a:r>
              <a:rPr lang="en-US" sz="1400" dirty="0">
                <a:solidFill>
                  <a:schemeClr val="bg1"/>
                </a:solidFill>
                <a:latin typeface="Segoe UI" panose="020B0502040204020203" pitchFamily="34" charset="0"/>
              </a:rPr>
              <a:t>Richie Thetford																	  	                 www.thetfordcountry.com</a:t>
            </a:r>
          </a:p>
        </p:txBody>
      </p:sp>
      <p:sp>
        <p:nvSpPr>
          <p:cNvPr id="25" name="WordArt 10">
            <a:extLst>
              <a:ext uri="{FF2B5EF4-FFF2-40B4-BE49-F238E27FC236}">
                <a16:creationId xmlns:a16="http://schemas.microsoft.com/office/drawing/2014/main" id="{D8BBD4B6-CFC1-4AA1-B0B3-91D96AAD425E}"/>
              </a:ext>
            </a:extLst>
          </p:cNvPr>
          <p:cNvSpPr>
            <a:spLocks noChangeArrowheads="1" noChangeShapeType="1" noTextEdit="1"/>
          </p:cNvSpPr>
          <p:nvPr/>
        </p:nvSpPr>
        <p:spPr bwMode="auto">
          <a:xfrm>
            <a:off x="3733800" y="457222"/>
            <a:ext cx="7848600" cy="685778"/>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00CC00"/>
                </a:solidFill>
                <a:effectLst>
                  <a:outerShdw dist="28398" dir="1593903" algn="ctr" rotWithShape="0">
                    <a:schemeClr val="tx1"/>
                  </a:outerShdw>
                </a:effectLst>
                <a:latin typeface="Segoe UI" panose="020B0502040204020203" pitchFamily="34" charset="0"/>
              </a:rPr>
              <a:t>The Wolf in Sheep’s Clothing</a:t>
            </a:r>
          </a:p>
        </p:txBody>
      </p:sp>
      <p:sp>
        <p:nvSpPr>
          <p:cNvPr id="26" name="Rectangle 11">
            <a:extLst>
              <a:ext uri="{FF2B5EF4-FFF2-40B4-BE49-F238E27FC236}">
                <a16:creationId xmlns:a16="http://schemas.microsoft.com/office/drawing/2014/main" id="{B94941A8-FB5A-4B4B-8BCD-E19205DC7390}"/>
              </a:ext>
            </a:extLst>
          </p:cNvPr>
          <p:cNvSpPr>
            <a:spLocks noChangeArrowheads="1"/>
          </p:cNvSpPr>
          <p:nvPr/>
        </p:nvSpPr>
        <p:spPr bwMode="auto">
          <a:xfrm>
            <a:off x="3429000" y="1143000"/>
            <a:ext cx="8458200" cy="1143000"/>
          </a:xfrm>
          <a:prstGeom prst="rect">
            <a:avLst/>
          </a:prstGeom>
          <a:noFill/>
          <a:ln>
            <a:noFill/>
          </a:ln>
          <a:effectLst>
            <a:outerShdw dist="28398" dir="1593903" algn="ctr" rotWithShape="0">
              <a:srgbClr val="00CC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800" b="1" dirty="0">
                <a:latin typeface="Segoe UI" panose="020B0502040204020203" pitchFamily="34" charset="0"/>
              </a:rPr>
              <a:t>Examine Their Fruit</a:t>
            </a:r>
          </a:p>
        </p:txBody>
      </p:sp>
      <p:sp>
        <p:nvSpPr>
          <p:cNvPr id="27" name="Line 12">
            <a:extLst>
              <a:ext uri="{FF2B5EF4-FFF2-40B4-BE49-F238E27FC236}">
                <a16:creationId xmlns:a16="http://schemas.microsoft.com/office/drawing/2014/main" id="{6FFD1D92-1407-4FBE-93C4-39E13CF5701A}"/>
              </a:ext>
            </a:extLst>
          </p:cNvPr>
          <p:cNvSpPr>
            <a:spLocks noChangeShapeType="1"/>
          </p:cNvSpPr>
          <p:nvPr/>
        </p:nvSpPr>
        <p:spPr bwMode="auto">
          <a:xfrm>
            <a:off x="3657600" y="2286000"/>
            <a:ext cx="7924800" cy="0"/>
          </a:xfrm>
          <a:prstGeom prst="line">
            <a:avLst/>
          </a:prstGeom>
          <a:noFill/>
          <a:ln w="254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Segoe UI" panose="020B0502040204020203" pitchFamily="34" charset="0"/>
            </a:endParaRPr>
          </a:p>
        </p:txBody>
      </p:sp>
      <p:pic>
        <p:nvPicPr>
          <p:cNvPr id="28" name="Picture 27">
            <a:extLst>
              <a:ext uri="{FF2B5EF4-FFF2-40B4-BE49-F238E27FC236}">
                <a16:creationId xmlns:a16="http://schemas.microsoft.com/office/drawing/2014/main" id="{D07BA30A-E4BE-4764-8547-E61D82E716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3124200" cy="2081121"/>
          </a:xfrm>
          <a:prstGeom prst="rect">
            <a:avLst/>
          </a:prstGeom>
        </p:spPr>
      </p:pic>
      <p:pic>
        <p:nvPicPr>
          <p:cNvPr id="3" name="Picture 2">
            <a:extLst>
              <a:ext uri="{FF2B5EF4-FFF2-40B4-BE49-F238E27FC236}">
                <a16:creationId xmlns:a16="http://schemas.microsoft.com/office/drawing/2014/main" id="{59DE1C2C-F80B-42D5-8F88-5707808A3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2414679"/>
            <a:ext cx="3886200" cy="38862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434">
                                            <p:txEl>
                                              <p:pRg st="2" end="2"/>
                                            </p:txEl>
                                          </p:spTgt>
                                        </p:tgtEl>
                                        <p:attrNameLst>
                                          <p:attrName>style.visibility</p:attrName>
                                        </p:attrNameLst>
                                      </p:cBhvr>
                                      <p:to>
                                        <p:strVal val="visible"/>
                                      </p:to>
                                    </p:set>
                                    <p:anim calcmode="lin" valueType="num">
                                      <p:cBhvr>
                                        <p:cTn id="7" dur="500" fill="hold"/>
                                        <p:tgtEl>
                                          <p:spTgt spid="1843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843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843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434">
                                            <p:txEl>
                                              <p:pRg st="3" end="3"/>
                                            </p:txEl>
                                          </p:spTgt>
                                        </p:tgtEl>
                                        <p:attrNameLst>
                                          <p:attrName>style.visibility</p:attrName>
                                        </p:attrNameLst>
                                      </p:cBhvr>
                                      <p:to>
                                        <p:strVal val="visible"/>
                                      </p:to>
                                    </p:set>
                                    <p:anim calcmode="lin" valueType="num">
                                      <p:cBhvr>
                                        <p:cTn id="14" dur="500" fill="hold"/>
                                        <p:tgtEl>
                                          <p:spTgt spid="18434">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18434">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18434">
                                            <p:txEl>
                                              <p:pRg st="3" end="3"/>
                                            </p:txEl>
                                          </p:spTgt>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8434">
                                            <p:txEl>
                                              <p:pRg st="4" end="4"/>
                                            </p:txEl>
                                          </p:spTgt>
                                        </p:tgtEl>
                                        <p:attrNameLst>
                                          <p:attrName>style.visibility</p:attrName>
                                        </p:attrNameLst>
                                      </p:cBhvr>
                                      <p:to>
                                        <p:strVal val="visible"/>
                                      </p:to>
                                    </p:set>
                                    <p:anim calcmode="lin" valueType="num">
                                      <p:cBhvr>
                                        <p:cTn id="20" dur="500" fill="hold"/>
                                        <p:tgtEl>
                                          <p:spTgt spid="18434">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18434">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18434">
                                            <p:txEl>
                                              <p:pRg st="4" end="4"/>
                                            </p:txEl>
                                          </p:spTgt>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18434">
                                            <p:txEl>
                                              <p:pRg st="5" end="5"/>
                                            </p:txEl>
                                          </p:spTgt>
                                        </p:tgtEl>
                                        <p:attrNameLst>
                                          <p:attrName>style.visibility</p:attrName>
                                        </p:attrNameLst>
                                      </p:cBhvr>
                                      <p:to>
                                        <p:strVal val="visible"/>
                                      </p:to>
                                    </p:set>
                                    <p:anim calcmode="lin" valueType="num">
                                      <p:cBhvr>
                                        <p:cTn id="26" dur="500" fill="hold"/>
                                        <p:tgtEl>
                                          <p:spTgt spid="18434">
                                            <p:txEl>
                                              <p:pRg st="5" end="5"/>
                                            </p:txEl>
                                          </p:spTgt>
                                        </p:tgtEl>
                                        <p:attrNameLst>
                                          <p:attrName>ppt_w</p:attrName>
                                        </p:attrNameLst>
                                      </p:cBhvr>
                                      <p:tavLst>
                                        <p:tav tm="0">
                                          <p:val>
                                            <p:fltVal val="0"/>
                                          </p:val>
                                        </p:tav>
                                        <p:tav tm="100000">
                                          <p:val>
                                            <p:strVal val="#ppt_w"/>
                                          </p:val>
                                        </p:tav>
                                      </p:tavLst>
                                    </p:anim>
                                    <p:anim calcmode="lin" valueType="num">
                                      <p:cBhvr>
                                        <p:cTn id="27" dur="500" fill="hold"/>
                                        <p:tgtEl>
                                          <p:spTgt spid="18434">
                                            <p:txEl>
                                              <p:pRg st="5" end="5"/>
                                            </p:txEl>
                                          </p:spTgt>
                                        </p:tgtEl>
                                        <p:attrNameLst>
                                          <p:attrName>ppt_h</p:attrName>
                                        </p:attrNameLst>
                                      </p:cBhvr>
                                      <p:tavLst>
                                        <p:tav tm="0">
                                          <p:val>
                                            <p:fltVal val="0"/>
                                          </p:val>
                                        </p:tav>
                                        <p:tav tm="100000">
                                          <p:val>
                                            <p:strVal val="#ppt_h"/>
                                          </p:val>
                                        </p:tav>
                                      </p:tavLst>
                                    </p:anim>
                                    <p:animEffect transition="in" filter="fade">
                                      <p:cBhvr>
                                        <p:cTn id="28" dur="500"/>
                                        <p:tgtEl>
                                          <p:spTgt spid="184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WordArt 6">
            <a:extLst>
              <a:ext uri="{FF2B5EF4-FFF2-40B4-BE49-F238E27FC236}">
                <a16:creationId xmlns:a16="http://schemas.microsoft.com/office/drawing/2014/main" id="{D671163B-63D1-4230-AF58-A39DA75F0D5C}"/>
              </a:ext>
            </a:extLst>
          </p:cNvPr>
          <p:cNvSpPr>
            <a:spLocks noChangeArrowheads="1" noChangeShapeType="1" noTextEdit="1"/>
          </p:cNvSpPr>
          <p:nvPr/>
        </p:nvSpPr>
        <p:spPr bwMode="auto">
          <a:xfrm>
            <a:off x="4627419" y="304800"/>
            <a:ext cx="7259781" cy="106680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00CC00"/>
                </a:solidFill>
                <a:effectLst>
                  <a:outerShdw dist="53882" dir="2700000" algn="ctr" rotWithShape="0">
                    <a:schemeClr val="tx1"/>
                  </a:outerShdw>
                </a:effectLst>
                <a:latin typeface="Segoe UI" panose="020B0502040204020203" pitchFamily="34" charset="0"/>
              </a:rPr>
              <a:t>The Wolf in Sheep’s Clothing</a:t>
            </a:r>
          </a:p>
        </p:txBody>
      </p:sp>
      <p:sp>
        <p:nvSpPr>
          <p:cNvPr id="19466" name="Text Box 10">
            <a:extLst>
              <a:ext uri="{FF2B5EF4-FFF2-40B4-BE49-F238E27FC236}">
                <a16:creationId xmlns:a16="http://schemas.microsoft.com/office/drawing/2014/main" id="{C3DED262-0446-4C79-9AA7-A1AA2C2399DB}"/>
              </a:ext>
            </a:extLst>
          </p:cNvPr>
          <p:cNvSpPr txBox="1">
            <a:spLocks noChangeArrowheads="1"/>
          </p:cNvSpPr>
          <p:nvPr/>
        </p:nvSpPr>
        <p:spPr bwMode="auto">
          <a:xfrm>
            <a:off x="4551219" y="1501676"/>
            <a:ext cx="7488381" cy="229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457200" indent="-457200">
              <a:spcBef>
                <a:spcPct val="50000"/>
              </a:spcBef>
              <a:buFont typeface="Wingdings" panose="05000000000000000000" pitchFamily="2" charset="2"/>
              <a:buChar char="ü"/>
            </a:pPr>
            <a:r>
              <a:rPr lang="en-US" altLang="en-US" sz="2600" b="1" dirty="0">
                <a:latin typeface="Segoe UI" panose="020B0502040204020203" pitchFamily="34" charset="0"/>
              </a:rPr>
              <a:t>Saints MUST be cautious</a:t>
            </a:r>
          </a:p>
          <a:p>
            <a:pPr marL="457200" indent="-457200">
              <a:spcBef>
                <a:spcPct val="50000"/>
              </a:spcBef>
              <a:buFont typeface="Wingdings" panose="05000000000000000000" pitchFamily="2" charset="2"/>
              <a:buChar char="ü"/>
            </a:pPr>
            <a:r>
              <a:rPr lang="en-US" altLang="en-US" sz="2600" b="1" dirty="0">
                <a:latin typeface="Segoe UI" panose="020B0502040204020203" pitchFamily="34" charset="0"/>
              </a:rPr>
              <a:t>Satan works with the ferociousness of a lion</a:t>
            </a:r>
          </a:p>
          <a:p>
            <a:pPr marL="914400" lvl="1" indent="-457200">
              <a:spcBef>
                <a:spcPct val="50000"/>
              </a:spcBef>
              <a:buFont typeface="Arial" panose="020B0604020202020204" pitchFamily="34" charset="0"/>
              <a:buChar char="•"/>
            </a:pPr>
            <a:r>
              <a:rPr lang="en-US" altLang="en-US" sz="2600" b="1" dirty="0">
                <a:solidFill>
                  <a:srgbClr val="C00000"/>
                </a:solidFill>
                <a:latin typeface="Segoe UI Semibold" panose="020B0702040204020203" pitchFamily="34" charset="0"/>
                <a:cs typeface="Segoe UI Semibold" panose="020B0702040204020203" pitchFamily="34" charset="0"/>
              </a:rPr>
              <a:t>1 Peter 5:8</a:t>
            </a:r>
          </a:p>
          <a:p>
            <a:pPr lvl="2">
              <a:spcBef>
                <a:spcPct val="50000"/>
              </a:spcBef>
              <a:buFontTx/>
              <a:buChar char="•"/>
            </a:pPr>
            <a:r>
              <a:rPr lang="en-US" altLang="en-US" sz="2600" dirty="0">
                <a:latin typeface="Segoe UI" panose="020B0502040204020203" pitchFamily="34" charset="0"/>
              </a:rPr>
              <a:t>Tries to destroy the Christian and his faith</a:t>
            </a:r>
          </a:p>
        </p:txBody>
      </p:sp>
      <p:sp>
        <p:nvSpPr>
          <p:cNvPr id="17" name="Rectangle 5">
            <a:extLst>
              <a:ext uri="{FF2B5EF4-FFF2-40B4-BE49-F238E27FC236}">
                <a16:creationId xmlns:a16="http://schemas.microsoft.com/office/drawing/2014/main" id="{59D35951-FA99-4376-8247-E33055B51E5F}"/>
              </a:ext>
            </a:extLst>
          </p:cNvPr>
          <p:cNvSpPr>
            <a:spLocks noChangeArrowheads="1"/>
          </p:cNvSpPr>
          <p:nvPr/>
        </p:nvSpPr>
        <p:spPr bwMode="auto">
          <a:xfrm>
            <a:off x="0" y="0"/>
            <a:ext cx="1524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8" name="Rectangle 6">
            <a:extLst>
              <a:ext uri="{FF2B5EF4-FFF2-40B4-BE49-F238E27FC236}">
                <a16:creationId xmlns:a16="http://schemas.microsoft.com/office/drawing/2014/main" id="{E569364A-8A2B-45BC-AF33-D4F9D86E0D6E}"/>
              </a:ext>
            </a:extLst>
          </p:cNvPr>
          <p:cNvSpPr>
            <a:spLocks noChangeArrowheads="1"/>
          </p:cNvSpPr>
          <p:nvPr/>
        </p:nvSpPr>
        <p:spPr bwMode="auto">
          <a:xfrm>
            <a:off x="12039600" y="0"/>
            <a:ext cx="1524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9" name="Rectangle 7">
            <a:extLst>
              <a:ext uri="{FF2B5EF4-FFF2-40B4-BE49-F238E27FC236}">
                <a16:creationId xmlns:a16="http://schemas.microsoft.com/office/drawing/2014/main" id="{7A59340B-2C7F-4B20-B028-B3D65E71FE0B}"/>
              </a:ext>
            </a:extLst>
          </p:cNvPr>
          <p:cNvSpPr>
            <a:spLocks noChangeArrowheads="1"/>
          </p:cNvSpPr>
          <p:nvPr/>
        </p:nvSpPr>
        <p:spPr bwMode="auto">
          <a:xfrm>
            <a:off x="152400" y="0"/>
            <a:ext cx="11963400" cy="155355"/>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0" name="Rectangle 8">
            <a:extLst>
              <a:ext uri="{FF2B5EF4-FFF2-40B4-BE49-F238E27FC236}">
                <a16:creationId xmlns:a16="http://schemas.microsoft.com/office/drawing/2014/main" id="{61C68001-BC93-4184-A120-BF016BB213A0}"/>
              </a:ext>
            </a:extLst>
          </p:cNvPr>
          <p:cNvSpPr>
            <a:spLocks noChangeArrowheads="1"/>
          </p:cNvSpPr>
          <p:nvPr/>
        </p:nvSpPr>
        <p:spPr bwMode="auto">
          <a:xfrm>
            <a:off x="76200" y="6394866"/>
            <a:ext cx="11963400" cy="155355"/>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1" name="TextBox 20">
            <a:extLst>
              <a:ext uri="{FF2B5EF4-FFF2-40B4-BE49-F238E27FC236}">
                <a16:creationId xmlns:a16="http://schemas.microsoft.com/office/drawing/2014/main" id="{521C71CC-28F4-4A01-87E3-6F8355C50429}"/>
              </a:ext>
            </a:extLst>
          </p:cNvPr>
          <p:cNvSpPr txBox="1"/>
          <p:nvPr/>
        </p:nvSpPr>
        <p:spPr>
          <a:xfrm>
            <a:off x="0" y="6550223"/>
            <a:ext cx="12192000" cy="307777"/>
          </a:xfrm>
          <a:prstGeom prst="rect">
            <a:avLst/>
          </a:prstGeom>
          <a:solidFill>
            <a:schemeClr val="tx1"/>
          </a:solidFill>
        </p:spPr>
        <p:txBody>
          <a:bodyPr wrap="square" rtlCol="0">
            <a:spAutoFit/>
          </a:bodyPr>
          <a:lstStyle/>
          <a:p>
            <a:r>
              <a:rPr lang="en-US" sz="1400" dirty="0">
                <a:solidFill>
                  <a:schemeClr val="bg1"/>
                </a:solidFill>
                <a:latin typeface="Segoe UI" panose="020B0502040204020203" pitchFamily="34" charset="0"/>
              </a:rPr>
              <a:t>Richie Thetford																	  	                 www.thetfordcountry.com</a:t>
            </a:r>
          </a:p>
        </p:txBody>
      </p:sp>
      <p:pic>
        <p:nvPicPr>
          <p:cNvPr id="7" name="Picture 6">
            <a:extLst>
              <a:ext uri="{FF2B5EF4-FFF2-40B4-BE49-F238E27FC236}">
                <a16:creationId xmlns:a16="http://schemas.microsoft.com/office/drawing/2014/main" id="{EE9BF9CF-7A49-41CD-B704-8D2C4C4E2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228599"/>
            <a:ext cx="4322618" cy="3566011"/>
          </a:xfrm>
          <a:prstGeom prst="rect">
            <a:avLst/>
          </a:prstGeom>
        </p:spPr>
      </p:pic>
      <p:sp>
        <p:nvSpPr>
          <p:cNvPr id="8" name="TextBox 7">
            <a:extLst>
              <a:ext uri="{FF2B5EF4-FFF2-40B4-BE49-F238E27FC236}">
                <a16:creationId xmlns:a16="http://schemas.microsoft.com/office/drawing/2014/main" id="{B2298546-3EBC-424E-A032-3BDD9446C823}"/>
              </a:ext>
            </a:extLst>
          </p:cNvPr>
          <p:cNvSpPr txBox="1"/>
          <p:nvPr/>
        </p:nvSpPr>
        <p:spPr>
          <a:xfrm>
            <a:off x="228601" y="3886200"/>
            <a:ext cx="11810999" cy="2200602"/>
          </a:xfrm>
          <a:prstGeom prst="rect">
            <a:avLst/>
          </a:prstGeom>
          <a:noFill/>
        </p:spPr>
        <p:txBody>
          <a:bodyPr wrap="square" rtlCol="0">
            <a:spAutoFit/>
          </a:bodyPr>
          <a:lstStyle/>
          <a:p>
            <a:pPr marL="342900" indent="-342900">
              <a:spcBef>
                <a:spcPct val="50000"/>
              </a:spcBef>
              <a:buFont typeface="Wingdings" panose="05000000000000000000" pitchFamily="2" charset="2"/>
              <a:buChar char="ü"/>
            </a:pPr>
            <a:r>
              <a:rPr lang="en-US" altLang="en-US" sz="2600" b="1" dirty="0">
                <a:latin typeface="Segoe UI" panose="020B0502040204020203" pitchFamily="34" charset="0"/>
              </a:rPr>
              <a:t>Satan uses men who are false teachers, wolves in sheep’s clothing</a:t>
            </a:r>
          </a:p>
          <a:p>
            <a:pPr marL="1257300" lvl="2" indent="-342900">
              <a:spcBef>
                <a:spcPct val="50000"/>
              </a:spcBef>
              <a:buFont typeface="Arial" panose="020B0604020202020204" pitchFamily="34" charset="0"/>
              <a:buChar char="•"/>
            </a:pPr>
            <a:r>
              <a:rPr lang="en-US" altLang="en-US" sz="2400" dirty="0">
                <a:latin typeface="Segoe UI" panose="020B0502040204020203" pitchFamily="34" charset="0"/>
              </a:rPr>
              <a:t>Disguise themselves as honest, faithful servants of God</a:t>
            </a:r>
          </a:p>
          <a:p>
            <a:pPr lvl="2">
              <a:spcBef>
                <a:spcPct val="50000"/>
              </a:spcBef>
              <a:buFontTx/>
              <a:buChar char="•"/>
            </a:pPr>
            <a:r>
              <a:rPr lang="en-US" altLang="en-US" sz="2400" dirty="0">
                <a:latin typeface="Segoe UI" panose="020B0502040204020203" pitchFamily="34" charset="0"/>
              </a:rPr>
              <a:t>   Are really ravenous wolves – devouring the innocent</a:t>
            </a:r>
          </a:p>
          <a:p>
            <a:pPr marL="342900" indent="-342900">
              <a:spcBef>
                <a:spcPct val="50000"/>
              </a:spcBef>
              <a:buFont typeface="Wingdings" panose="05000000000000000000" pitchFamily="2" charset="2"/>
              <a:buChar char="ü"/>
            </a:pPr>
            <a:r>
              <a:rPr lang="en-US" altLang="en-US" sz="2600" b="1" dirty="0">
                <a:latin typeface="Segoe UI" panose="020B0502040204020203" pitchFamily="34" charset="0"/>
              </a:rPr>
              <a:t>Use God’s Word to test the false teacher</a:t>
            </a:r>
            <a:endParaRPr lang="en-US" altLang="en-US" sz="2400" b="1" dirty="0">
              <a:solidFill>
                <a:srgbClr val="FF0000"/>
              </a:solidFill>
              <a:latin typeface="Segoe UI" panose="020B0502040204020203" pitchFamily="34" charset="0"/>
            </a:endParaRPr>
          </a:p>
        </p:txBody>
      </p:sp>
      <p:sp>
        <p:nvSpPr>
          <p:cNvPr id="9" name="Oval 8">
            <a:extLst>
              <a:ext uri="{FF2B5EF4-FFF2-40B4-BE49-F238E27FC236}">
                <a16:creationId xmlns:a16="http://schemas.microsoft.com/office/drawing/2014/main" id="{8D85DEB1-6B8C-45FC-82B8-7384B8389341}"/>
              </a:ext>
            </a:extLst>
          </p:cNvPr>
          <p:cNvSpPr/>
          <p:nvPr/>
        </p:nvSpPr>
        <p:spPr>
          <a:xfrm>
            <a:off x="8839200" y="4419600"/>
            <a:ext cx="3048000" cy="1822866"/>
          </a:xfrm>
          <a:prstGeom prst="ellipse">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1843671-7F62-4F60-92D2-D70ED7B672AA}"/>
              </a:ext>
            </a:extLst>
          </p:cNvPr>
          <p:cNvSpPr txBox="1"/>
          <p:nvPr/>
        </p:nvSpPr>
        <p:spPr>
          <a:xfrm>
            <a:off x="9067800" y="5100935"/>
            <a:ext cx="2743200"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2 Timothy 3:16-17</a:t>
            </a:r>
          </a:p>
        </p:txBody>
      </p:sp>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466">
                                            <p:txEl>
                                              <p:pRg st="1" end="1"/>
                                            </p:txEl>
                                          </p:spTgt>
                                        </p:tgtEl>
                                        <p:attrNameLst>
                                          <p:attrName>style.visibility</p:attrName>
                                        </p:attrNameLst>
                                      </p:cBhvr>
                                      <p:to>
                                        <p:strVal val="visible"/>
                                      </p:to>
                                    </p:set>
                                    <p:anim calcmode="lin" valueType="num">
                                      <p:cBhvr>
                                        <p:cTn id="7" dur="500" fill="hold"/>
                                        <p:tgtEl>
                                          <p:spTgt spid="1946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946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9466">
                                            <p:txEl>
                                              <p:pRg st="1" end="1"/>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9466">
                                            <p:txEl>
                                              <p:pRg st="2" end="2"/>
                                            </p:txEl>
                                          </p:spTgt>
                                        </p:tgtEl>
                                        <p:attrNameLst>
                                          <p:attrName>style.visibility</p:attrName>
                                        </p:attrNameLst>
                                      </p:cBhvr>
                                      <p:to>
                                        <p:strVal val="visible"/>
                                      </p:to>
                                    </p:set>
                                    <p:anim calcmode="lin" valueType="num">
                                      <p:cBhvr>
                                        <p:cTn id="13" dur="500" fill="hold"/>
                                        <p:tgtEl>
                                          <p:spTgt spid="19466">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9466">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19466">
                                            <p:txEl>
                                              <p:pRg st="2" end="2"/>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9466">
                                            <p:txEl>
                                              <p:pRg st="3" end="3"/>
                                            </p:txEl>
                                          </p:spTgt>
                                        </p:tgtEl>
                                        <p:attrNameLst>
                                          <p:attrName>style.visibility</p:attrName>
                                        </p:attrNameLst>
                                      </p:cBhvr>
                                      <p:to>
                                        <p:strVal val="visible"/>
                                      </p:to>
                                    </p:set>
                                    <p:anim calcmode="lin" valueType="num">
                                      <p:cBhvr>
                                        <p:cTn id="19" dur="500" fill="hold"/>
                                        <p:tgtEl>
                                          <p:spTgt spid="19466">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9466">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1946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p:cTn id="26"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8">
                                            <p:txEl>
                                              <p:pRg st="0" end="0"/>
                                            </p:txEl>
                                          </p:spTgt>
                                        </p:tgtEl>
                                      </p:cBhvr>
                                    </p:animEffect>
                                  </p:childTnLst>
                                </p:cTn>
                              </p:par>
                            </p:childTnLst>
                          </p:cTn>
                        </p:par>
                        <p:par>
                          <p:cTn id="29" fill="hold">
                            <p:stCondLst>
                              <p:cond delay="500"/>
                            </p:stCondLst>
                            <p:childTnLst>
                              <p:par>
                                <p:cTn id="30" presetID="53" presetClass="entr" presetSubtype="16" fill="hold" nodeType="after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 calcmode="lin" valueType="num">
                                      <p:cBhvr>
                                        <p:cTn id="32"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8">
                                            <p:txEl>
                                              <p:pRg st="1" end="1"/>
                                            </p:txEl>
                                          </p:spTgt>
                                        </p:tgtEl>
                                      </p:cBhvr>
                                    </p:animEffect>
                                  </p:childTnLst>
                                </p:cTn>
                              </p:par>
                            </p:childTnLst>
                          </p:cTn>
                        </p:par>
                        <p:par>
                          <p:cTn id="35" fill="hold">
                            <p:stCondLst>
                              <p:cond delay="1000"/>
                            </p:stCondLst>
                            <p:childTnLst>
                              <p:par>
                                <p:cTn id="36" presetID="53" presetClass="entr" presetSubtype="16" fill="hold" nodeType="after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 calcmode="lin" valueType="num">
                                      <p:cBhvr>
                                        <p:cTn id="38"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8">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anim calcmode="lin" valueType="num">
                                      <p:cBhvr>
                                        <p:cTn id="45"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46"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47" dur="500"/>
                                        <p:tgtEl>
                                          <p:spTgt spid="8">
                                            <p:txEl>
                                              <p:pRg st="3" end="3"/>
                                            </p:txEl>
                                          </p:spTgt>
                                        </p:tgtEl>
                                      </p:cBhvr>
                                    </p:animEffect>
                                  </p:childTnLst>
                                </p:cTn>
                              </p:par>
                            </p:childTnLst>
                          </p:cTn>
                        </p:par>
                        <p:par>
                          <p:cTn id="48" fill="hold">
                            <p:stCondLst>
                              <p:cond delay="500"/>
                            </p:stCondLst>
                            <p:childTnLst>
                              <p:par>
                                <p:cTn id="49" presetID="53" presetClass="entr" presetSubtype="16"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79068E-FBD7-4966-AE63-1DC2EFBF9B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362199"/>
            <a:ext cx="5457825" cy="4008943"/>
          </a:xfrm>
          <a:prstGeom prst="rect">
            <a:avLst/>
          </a:prstGeom>
        </p:spPr>
      </p:pic>
      <p:sp>
        <p:nvSpPr>
          <p:cNvPr id="4099" name="Rectangle 3">
            <a:extLst>
              <a:ext uri="{FF2B5EF4-FFF2-40B4-BE49-F238E27FC236}">
                <a16:creationId xmlns:a16="http://schemas.microsoft.com/office/drawing/2014/main" id="{DE9FEE28-02E9-4FCE-853F-7B1CC30BCCAB}"/>
              </a:ext>
            </a:extLst>
          </p:cNvPr>
          <p:cNvSpPr>
            <a:spLocks noGrp="1" noChangeArrowheads="1"/>
          </p:cNvSpPr>
          <p:nvPr>
            <p:ph idx="1"/>
          </p:nvPr>
        </p:nvSpPr>
        <p:spPr>
          <a:xfrm>
            <a:off x="228600" y="2362200"/>
            <a:ext cx="11353800" cy="4008942"/>
          </a:xfrm>
        </p:spPr>
        <p:txBody>
          <a:bodyPr>
            <a:normAutofit/>
          </a:bodyPr>
          <a:lstStyle/>
          <a:p>
            <a:pPr>
              <a:lnSpc>
                <a:spcPct val="90000"/>
              </a:lnSpc>
            </a:pPr>
            <a:r>
              <a:rPr lang="en-US" altLang="en-US" sz="3200" b="1" dirty="0">
                <a:solidFill>
                  <a:srgbClr val="000000"/>
                </a:solidFill>
                <a:latin typeface="Segoe UI" panose="020B0502040204020203" pitchFamily="34" charset="0"/>
                <a:cs typeface="Segoe UI" panose="020B0502040204020203" pitchFamily="34" charset="0"/>
              </a:rPr>
              <a:t>“beware of false prophets”</a:t>
            </a:r>
          </a:p>
          <a:p>
            <a:pPr lvl="1">
              <a:lnSpc>
                <a:spcPct val="90000"/>
              </a:lnSpc>
            </a:pPr>
            <a:r>
              <a:rPr lang="en-US" altLang="en-US" sz="2800" dirty="0">
                <a:solidFill>
                  <a:srgbClr val="C00000"/>
                </a:solidFill>
                <a:latin typeface="Segoe UI Semibold" panose="020B0702040204020203" pitchFamily="34" charset="0"/>
                <a:cs typeface="Segoe UI Semibold" panose="020B0702040204020203" pitchFamily="34" charset="0"/>
              </a:rPr>
              <a:t>Matthew 7:1-5</a:t>
            </a:r>
          </a:p>
          <a:p>
            <a:pPr>
              <a:lnSpc>
                <a:spcPct val="90000"/>
              </a:lnSpc>
            </a:pPr>
            <a:r>
              <a:rPr lang="en-US" altLang="en-US" sz="3200" b="1" dirty="0">
                <a:solidFill>
                  <a:srgbClr val="000000"/>
                </a:solidFill>
                <a:latin typeface="Segoe UI" panose="020B0502040204020203" pitchFamily="34" charset="0"/>
                <a:cs typeface="Segoe UI" panose="020B0502040204020203" pitchFamily="34" charset="0"/>
              </a:rPr>
              <a:t>Not to judge without evidence</a:t>
            </a:r>
          </a:p>
          <a:p>
            <a:pPr lvl="1">
              <a:lnSpc>
                <a:spcPct val="90000"/>
              </a:lnSpc>
            </a:pPr>
            <a:r>
              <a:rPr lang="en-US" altLang="en-US" sz="2800" dirty="0">
                <a:solidFill>
                  <a:srgbClr val="C00000"/>
                </a:solidFill>
                <a:latin typeface="Segoe UI Semibold" panose="020B0702040204020203" pitchFamily="34" charset="0"/>
                <a:cs typeface="Segoe UI Semibold" panose="020B0702040204020203" pitchFamily="34" charset="0"/>
              </a:rPr>
              <a:t>John 7:24</a:t>
            </a:r>
          </a:p>
          <a:p>
            <a:pPr lvl="1">
              <a:lnSpc>
                <a:spcPct val="90000"/>
              </a:lnSpc>
            </a:pPr>
            <a:r>
              <a:rPr lang="en-US" altLang="en-US" sz="2800" dirty="0">
                <a:solidFill>
                  <a:srgbClr val="C00000"/>
                </a:solidFill>
                <a:latin typeface="Segoe UI Semibold" panose="020B0702040204020203" pitchFamily="34" charset="0"/>
                <a:cs typeface="Segoe UI Semibold" panose="020B0702040204020203" pitchFamily="34" charset="0"/>
              </a:rPr>
              <a:t>Leviticus 19:15</a:t>
            </a:r>
          </a:p>
          <a:p>
            <a:pPr lvl="1">
              <a:lnSpc>
                <a:spcPct val="90000"/>
              </a:lnSpc>
            </a:pPr>
            <a:r>
              <a:rPr lang="en-US" altLang="en-US" sz="2800" dirty="0">
                <a:solidFill>
                  <a:srgbClr val="C00000"/>
                </a:solidFill>
                <a:latin typeface="Segoe UI Semibold" panose="020B0702040204020203" pitchFamily="34" charset="0"/>
                <a:cs typeface="Segoe UI Semibold" panose="020B0702040204020203" pitchFamily="34" charset="0"/>
              </a:rPr>
              <a:t>Deuteronomy 1:17</a:t>
            </a:r>
          </a:p>
          <a:p>
            <a:pPr>
              <a:lnSpc>
                <a:spcPct val="90000"/>
              </a:lnSpc>
            </a:pPr>
            <a:r>
              <a:rPr lang="en-US" altLang="en-US" sz="3200" b="1" dirty="0">
                <a:solidFill>
                  <a:srgbClr val="000000"/>
                </a:solidFill>
                <a:latin typeface="Segoe UI" panose="020B0502040204020203" pitchFamily="34" charset="0"/>
                <a:cs typeface="Segoe UI" panose="020B0502040204020203" pitchFamily="34" charset="0"/>
              </a:rPr>
              <a:t>Word of God is the basis of judgment</a:t>
            </a:r>
          </a:p>
          <a:p>
            <a:pPr lvl="1">
              <a:lnSpc>
                <a:spcPct val="90000"/>
              </a:lnSpc>
            </a:pPr>
            <a:r>
              <a:rPr lang="en-US" altLang="en-US" sz="2800" dirty="0">
                <a:solidFill>
                  <a:srgbClr val="C00000"/>
                </a:solidFill>
                <a:latin typeface="Segoe UI Semibold" panose="020B0702040204020203" pitchFamily="34" charset="0"/>
                <a:cs typeface="Segoe UI Semibold" panose="020B0702040204020203" pitchFamily="34" charset="0"/>
              </a:rPr>
              <a:t>John 12:48</a:t>
            </a:r>
          </a:p>
        </p:txBody>
      </p:sp>
      <p:sp>
        <p:nvSpPr>
          <p:cNvPr id="4105" name="Rectangle 9">
            <a:extLst>
              <a:ext uri="{FF2B5EF4-FFF2-40B4-BE49-F238E27FC236}">
                <a16:creationId xmlns:a16="http://schemas.microsoft.com/office/drawing/2014/main" id="{1437DA0E-4D33-45FC-A034-F95B9D0F3B00}"/>
              </a:ext>
            </a:extLst>
          </p:cNvPr>
          <p:cNvSpPr>
            <a:spLocks noChangeArrowheads="1"/>
          </p:cNvSpPr>
          <p:nvPr/>
        </p:nvSpPr>
        <p:spPr bwMode="auto">
          <a:xfrm>
            <a:off x="1828800" y="304800"/>
            <a:ext cx="533400" cy="76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4106" name="WordArt 10">
            <a:extLst>
              <a:ext uri="{FF2B5EF4-FFF2-40B4-BE49-F238E27FC236}">
                <a16:creationId xmlns:a16="http://schemas.microsoft.com/office/drawing/2014/main" id="{2708E03E-CDC2-4129-80CF-F15AD083BA39}"/>
              </a:ext>
            </a:extLst>
          </p:cNvPr>
          <p:cNvSpPr>
            <a:spLocks noChangeArrowheads="1" noChangeShapeType="1" noTextEdit="1"/>
          </p:cNvSpPr>
          <p:nvPr/>
        </p:nvSpPr>
        <p:spPr bwMode="auto">
          <a:xfrm>
            <a:off x="3733800" y="457222"/>
            <a:ext cx="7848600" cy="685778"/>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00CC00"/>
                </a:solidFill>
                <a:effectLst>
                  <a:outerShdw dist="28398" dir="1593903" algn="ctr" rotWithShape="0">
                    <a:schemeClr val="tx1"/>
                  </a:outerShdw>
                </a:effectLst>
                <a:latin typeface="Segoe UI" panose="020B0502040204020203" pitchFamily="34" charset="0"/>
              </a:rPr>
              <a:t>The Wolf in Sheep’s Clothing</a:t>
            </a:r>
          </a:p>
        </p:txBody>
      </p:sp>
      <p:sp>
        <p:nvSpPr>
          <p:cNvPr id="4107" name="Rectangle 11">
            <a:extLst>
              <a:ext uri="{FF2B5EF4-FFF2-40B4-BE49-F238E27FC236}">
                <a16:creationId xmlns:a16="http://schemas.microsoft.com/office/drawing/2014/main" id="{6FFCD8EF-2811-4B2C-A3BD-87E4AF46AC6C}"/>
              </a:ext>
            </a:extLst>
          </p:cNvPr>
          <p:cNvSpPr>
            <a:spLocks noChangeArrowheads="1"/>
          </p:cNvSpPr>
          <p:nvPr/>
        </p:nvSpPr>
        <p:spPr bwMode="auto">
          <a:xfrm>
            <a:off x="3429000" y="1143000"/>
            <a:ext cx="8458200" cy="1143000"/>
          </a:xfrm>
          <a:prstGeom prst="rect">
            <a:avLst/>
          </a:prstGeom>
          <a:noFill/>
          <a:ln>
            <a:noFill/>
          </a:ln>
          <a:effectLst>
            <a:outerShdw dist="28398" dir="1593903" algn="ctr" rotWithShape="0">
              <a:srgbClr val="00CC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800" b="1" dirty="0">
                <a:latin typeface="Segoe UI" panose="020B0502040204020203" pitchFamily="34" charset="0"/>
              </a:rPr>
              <a:t>We Must Judge</a:t>
            </a:r>
          </a:p>
        </p:txBody>
      </p:sp>
      <p:sp>
        <p:nvSpPr>
          <p:cNvPr id="4108" name="Line 12">
            <a:extLst>
              <a:ext uri="{FF2B5EF4-FFF2-40B4-BE49-F238E27FC236}">
                <a16:creationId xmlns:a16="http://schemas.microsoft.com/office/drawing/2014/main" id="{2CCB4357-E0A2-4C81-8D1C-F475609F427B}"/>
              </a:ext>
            </a:extLst>
          </p:cNvPr>
          <p:cNvSpPr>
            <a:spLocks noChangeShapeType="1"/>
          </p:cNvSpPr>
          <p:nvPr/>
        </p:nvSpPr>
        <p:spPr bwMode="auto">
          <a:xfrm>
            <a:off x="3657600" y="2286000"/>
            <a:ext cx="7924800" cy="0"/>
          </a:xfrm>
          <a:prstGeom prst="line">
            <a:avLst/>
          </a:prstGeom>
          <a:noFill/>
          <a:ln w="254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Segoe UI" panose="020B0502040204020203" pitchFamily="34" charset="0"/>
            </a:endParaRPr>
          </a:p>
        </p:txBody>
      </p:sp>
      <p:sp>
        <p:nvSpPr>
          <p:cNvPr id="15" name="Rectangle 5">
            <a:extLst>
              <a:ext uri="{FF2B5EF4-FFF2-40B4-BE49-F238E27FC236}">
                <a16:creationId xmlns:a16="http://schemas.microsoft.com/office/drawing/2014/main" id="{875F74AE-0A6D-4917-A67C-0B4EE0D4B69D}"/>
              </a:ext>
            </a:extLst>
          </p:cNvPr>
          <p:cNvSpPr>
            <a:spLocks noChangeArrowheads="1"/>
          </p:cNvSpPr>
          <p:nvPr/>
        </p:nvSpPr>
        <p:spPr bwMode="auto">
          <a:xfrm>
            <a:off x="0" y="0"/>
            <a:ext cx="1524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6" name="Rectangle 6">
            <a:extLst>
              <a:ext uri="{FF2B5EF4-FFF2-40B4-BE49-F238E27FC236}">
                <a16:creationId xmlns:a16="http://schemas.microsoft.com/office/drawing/2014/main" id="{C3639DBE-199E-4F55-959B-11948E02CE46}"/>
              </a:ext>
            </a:extLst>
          </p:cNvPr>
          <p:cNvSpPr>
            <a:spLocks noChangeArrowheads="1"/>
          </p:cNvSpPr>
          <p:nvPr/>
        </p:nvSpPr>
        <p:spPr bwMode="auto">
          <a:xfrm>
            <a:off x="12039600" y="0"/>
            <a:ext cx="1524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7" name="Rectangle 7">
            <a:extLst>
              <a:ext uri="{FF2B5EF4-FFF2-40B4-BE49-F238E27FC236}">
                <a16:creationId xmlns:a16="http://schemas.microsoft.com/office/drawing/2014/main" id="{72974CCC-6137-44BA-AFB7-F001CF7D6C5E}"/>
              </a:ext>
            </a:extLst>
          </p:cNvPr>
          <p:cNvSpPr>
            <a:spLocks noChangeArrowheads="1"/>
          </p:cNvSpPr>
          <p:nvPr/>
        </p:nvSpPr>
        <p:spPr bwMode="auto">
          <a:xfrm>
            <a:off x="152400" y="0"/>
            <a:ext cx="11963400" cy="155355"/>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8" name="Rectangle 8">
            <a:extLst>
              <a:ext uri="{FF2B5EF4-FFF2-40B4-BE49-F238E27FC236}">
                <a16:creationId xmlns:a16="http://schemas.microsoft.com/office/drawing/2014/main" id="{507413CE-8676-46D5-A93B-8E07754FB0AE}"/>
              </a:ext>
            </a:extLst>
          </p:cNvPr>
          <p:cNvSpPr>
            <a:spLocks noChangeArrowheads="1"/>
          </p:cNvSpPr>
          <p:nvPr/>
        </p:nvSpPr>
        <p:spPr bwMode="auto">
          <a:xfrm>
            <a:off x="76200" y="6394866"/>
            <a:ext cx="11963400" cy="155355"/>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9" name="TextBox 18">
            <a:extLst>
              <a:ext uri="{FF2B5EF4-FFF2-40B4-BE49-F238E27FC236}">
                <a16:creationId xmlns:a16="http://schemas.microsoft.com/office/drawing/2014/main" id="{466A8E60-F260-472D-96F9-BED71817F1A8}"/>
              </a:ext>
            </a:extLst>
          </p:cNvPr>
          <p:cNvSpPr txBox="1"/>
          <p:nvPr/>
        </p:nvSpPr>
        <p:spPr>
          <a:xfrm>
            <a:off x="0" y="6550223"/>
            <a:ext cx="12192000" cy="307777"/>
          </a:xfrm>
          <a:prstGeom prst="rect">
            <a:avLst/>
          </a:prstGeom>
          <a:solidFill>
            <a:schemeClr val="tx1"/>
          </a:solidFill>
        </p:spPr>
        <p:txBody>
          <a:bodyPr wrap="square" rtlCol="0">
            <a:spAutoFit/>
          </a:bodyPr>
          <a:lstStyle/>
          <a:p>
            <a:r>
              <a:rPr lang="en-US" sz="1400" dirty="0">
                <a:solidFill>
                  <a:schemeClr val="bg1"/>
                </a:solidFill>
                <a:latin typeface="Segoe UI" panose="020B0502040204020203" pitchFamily="34" charset="0"/>
              </a:rPr>
              <a:t>Richie Thetford																	  	                 www.thetfordcountry.com</a:t>
            </a:r>
          </a:p>
        </p:txBody>
      </p:sp>
      <p:pic>
        <p:nvPicPr>
          <p:cNvPr id="3" name="Picture 2">
            <a:extLst>
              <a:ext uri="{FF2B5EF4-FFF2-40B4-BE49-F238E27FC236}">
                <a16:creationId xmlns:a16="http://schemas.microsoft.com/office/drawing/2014/main" id="{0B7FECA6-2E63-4FED-95B7-87E09FED0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3124200" cy="20811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anim calcmode="lin" valueType="num">
                                      <p:cBhvr>
                                        <p:cTn id="7" dur="500" fill="hold"/>
                                        <p:tgtEl>
                                          <p:spTgt spid="4099">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099">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099">
                                            <p:txEl>
                                              <p:pRg st="2" end="2"/>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anim calcmode="lin" valueType="num">
                                      <p:cBhvr>
                                        <p:cTn id="13" dur="500" fill="hold"/>
                                        <p:tgtEl>
                                          <p:spTgt spid="4099">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4099">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4099">
                                            <p:txEl>
                                              <p:pRg st="3" end="3"/>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 calcmode="lin" valueType="num">
                                      <p:cBhvr>
                                        <p:cTn id="19" dur="500" fill="hold"/>
                                        <p:tgtEl>
                                          <p:spTgt spid="4099">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4099">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4099">
                                            <p:txEl>
                                              <p:pRg st="4" end="4"/>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 calcmode="lin" valueType="num">
                                      <p:cBhvr>
                                        <p:cTn id="25" dur="500" fill="hold"/>
                                        <p:tgtEl>
                                          <p:spTgt spid="4099">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4099">
                                            <p:txEl>
                                              <p:pRg st="5" end="5"/>
                                            </p:txEl>
                                          </p:spTgt>
                                        </p:tgtEl>
                                        <p:attrNameLst>
                                          <p:attrName>ppt_h</p:attrName>
                                        </p:attrNameLst>
                                      </p:cBhvr>
                                      <p:tavLst>
                                        <p:tav tm="0">
                                          <p:val>
                                            <p:fltVal val="0"/>
                                          </p:val>
                                        </p:tav>
                                        <p:tav tm="100000">
                                          <p:val>
                                            <p:strVal val="#ppt_h"/>
                                          </p:val>
                                        </p:tav>
                                      </p:tavLst>
                                    </p:anim>
                                    <p:animEffect transition="in" filter="fade">
                                      <p:cBhvr>
                                        <p:cTn id="27" dur="500"/>
                                        <p:tgtEl>
                                          <p:spTgt spid="409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099">
                                            <p:txEl>
                                              <p:pRg st="6" end="6"/>
                                            </p:txEl>
                                          </p:spTgt>
                                        </p:tgtEl>
                                        <p:attrNameLst>
                                          <p:attrName>style.visibility</p:attrName>
                                        </p:attrNameLst>
                                      </p:cBhvr>
                                      <p:to>
                                        <p:strVal val="visible"/>
                                      </p:to>
                                    </p:set>
                                    <p:anim calcmode="lin" valueType="num">
                                      <p:cBhvr>
                                        <p:cTn id="32" dur="500" fill="hold"/>
                                        <p:tgtEl>
                                          <p:spTgt spid="4099">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4099">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4099">
                                            <p:txEl>
                                              <p:pRg st="6" end="6"/>
                                            </p:txEl>
                                          </p:spTgt>
                                        </p:tgtEl>
                                      </p:cBhvr>
                                    </p:animEffect>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4099">
                                            <p:txEl>
                                              <p:pRg st="7" end="7"/>
                                            </p:txEl>
                                          </p:spTgt>
                                        </p:tgtEl>
                                        <p:attrNameLst>
                                          <p:attrName>style.visibility</p:attrName>
                                        </p:attrNameLst>
                                      </p:cBhvr>
                                      <p:to>
                                        <p:strVal val="visible"/>
                                      </p:to>
                                    </p:set>
                                    <p:anim calcmode="lin" valueType="num">
                                      <p:cBhvr>
                                        <p:cTn id="38" dur="500" fill="hold"/>
                                        <p:tgtEl>
                                          <p:spTgt spid="4099">
                                            <p:txEl>
                                              <p:pRg st="7" end="7"/>
                                            </p:txEl>
                                          </p:spTgt>
                                        </p:tgtEl>
                                        <p:attrNameLst>
                                          <p:attrName>ppt_w</p:attrName>
                                        </p:attrNameLst>
                                      </p:cBhvr>
                                      <p:tavLst>
                                        <p:tav tm="0">
                                          <p:val>
                                            <p:fltVal val="0"/>
                                          </p:val>
                                        </p:tav>
                                        <p:tav tm="100000">
                                          <p:val>
                                            <p:strVal val="#ppt_w"/>
                                          </p:val>
                                        </p:tav>
                                      </p:tavLst>
                                    </p:anim>
                                    <p:anim calcmode="lin" valueType="num">
                                      <p:cBhvr>
                                        <p:cTn id="39" dur="500" fill="hold"/>
                                        <p:tgtEl>
                                          <p:spTgt spid="4099">
                                            <p:txEl>
                                              <p:pRg st="7" end="7"/>
                                            </p:txEl>
                                          </p:spTgt>
                                        </p:tgtEl>
                                        <p:attrNameLst>
                                          <p:attrName>ppt_h</p:attrName>
                                        </p:attrNameLst>
                                      </p:cBhvr>
                                      <p:tavLst>
                                        <p:tav tm="0">
                                          <p:val>
                                            <p:fltVal val="0"/>
                                          </p:val>
                                        </p:tav>
                                        <p:tav tm="100000">
                                          <p:val>
                                            <p:strVal val="#ppt_h"/>
                                          </p:val>
                                        </p:tav>
                                      </p:tavLst>
                                    </p:anim>
                                    <p:animEffect transition="in" filter="fade">
                                      <p:cBhvr>
                                        <p:cTn id="40" dur="5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00C41BE-5557-481C-8FB0-BEEBE8607862}"/>
              </a:ext>
            </a:extLst>
          </p:cNvPr>
          <p:cNvSpPr>
            <a:spLocks noGrp="1" noChangeArrowheads="1"/>
          </p:cNvSpPr>
          <p:nvPr>
            <p:ph idx="1"/>
          </p:nvPr>
        </p:nvSpPr>
        <p:spPr>
          <a:xfrm>
            <a:off x="228600" y="2438400"/>
            <a:ext cx="9982200" cy="4191000"/>
          </a:xfrm>
        </p:spPr>
        <p:txBody>
          <a:bodyPr/>
          <a:lstStyle/>
          <a:p>
            <a:r>
              <a:rPr lang="en-US" altLang="en-US" sz="3200" b="1" dirty="0"/>
              <a:t>Try them or test them</a:t>
            </a:r>
          </a:p>
          <a:p>
            <a:pPr lvl="1"/>
            <a:r>
              <a:rPr lang="en-US" altLang="en-US" sz="2800" dirty="0">
                <a:solidFill>
                  <a:srgbClr val="C00000"/>
                </a:solidFill>
                <a:latin typeface="Segoe UI Semibold" panose="020B0702040204020203" pitchFamily="34" charset="0"/>
                <a:cs typeface="Segoe UI Semibold" panose="020B0702040204020203" pitchFamily="34" charset="0"/>
              </a:rPr>
              <a:t>Jeremiah 29:8-9; 5:30-31; 23:21-22</a:t>
            </a:r>
          </a:p>
          <a:p>
            <a:pPr lvl="1"/>
            <a:r>
              <a:rPr lang="en-US" altLang="en-US" sz="2800" dirty="0">
                <a:solidFill>
                  <a:srgbClr val="C00000"/>
                </a:solidFill>
                <a:latin typeface="Segoe UI Semibold" panose="020B0702040204020203" pitchFamily="34" charset="0"/>
                <a:cs typeface="Segoe UI Semibold" panose="020B0702040204020203" pitchFamily="34" charset="0"/>
              </a:rPr>
              <a:t>Deuteronomy 18:20-21</a:t>
            </a:r>
          </a:p>
          <a:p>
            <a:pPr lvl="1"/>
            <a:r>
              <a:rPr lang="en-US" altLang="en-US" sz="2800" dirty="0">
                <a:solidFill>
                  <a:srgbClr val="C00000"/>
                </a:solidFill>
                <a:latin typeface="Segoe UI Semibold" panose="020B0702040204020203" pitchFamily="34" charset="0"/>
                <a:cs typeface="Segoe UI Semibold" panose="020B0702040204020203" pitchFamily="34" charset="0"/>
              </a:rPr>
              <a:t>Colossians 2:8</a:t>
            </a:r>
          </a:p>
          <a:p>
            <a:pPr lvl="1"/>
            <a:r>
              <a:rPr lang="en-US" altLang="en-US" sz="2800" dirty="0">
                <a:solidFill>
                  <a:srgbClr val="C00000"/>
                </a:solidFill>
                <a:latin typeface="Segoe UI Semibold" panose="020B0702040204020203" pitchFamily="34" charset="0"/>
                <a:cs typeface="Segoe UI Semibold" panose="020B0702040204020203" pitchFamily="34" charset="0"/>
              </a:rPr>
              <a:t>1 Timothy 1:3; 4:1-2</a:t>
            </a:r>
          </a:p>
          <a:p>
            <a:pPr lvl="1"/>
            <a:r>
              <a:rPr lang="en-US" altLang="en-US" sz="2800" dirty="0">
                <a:solidFill>
                  <a:srgbClr val="C00000"/>
                </a:solidFill>
                <a:latin typeface="Segoe UI Semibold" panose="020B0702040204020203" pitchFamily="34" charset="0"/>
                <a:cs typeface="Segoe UI Semibold" panose="020B0702040204020203" pitchFamily="34" charset="0"/>
              </a:rPr>
              <a:t>Titus 1:10-11</a:t>
            </a:r>
          </a:p>
          <a:p>
            <a:pPr lvl="1"/>
            <a:r>
              <a:rPr lang="en-US" altLang="en-US" sz="2800" dirty="0">
                <a:solidFill>
                  <a:srgbClr val="C00000"/>
                </a:solidFill>
                <a:latin typeface="Segoe UI Semibold" panose="020B0702040204020203" pitchFamily="34" charset="0"/>
                <a:cs typeface="Segoe UI Semibold" panose="020B0702040204020203" pitchFamily="34" charset="0"/>
              </a:rPr>
              <a:t>2 John 9-11</a:t>
            </a:r>
          </a:p>
        </p:txBody>
      </p:sp>
      <p:sp>
        <p:nvSpPr>
          <p:cNvPr id="5128" name="Rectangle 8">
            <a:extLst>
              <a:ext uri="{FF2B5EF4-FFF2-40B4-BE49-F238E27FC236}">
                <a16:creationId xmlns:a16="http://schemas.microsoft.com/office/drawing/2014/main" id="{4F063331-85A0-418C-8050-34F5AD5DC3EC}"/>
              </a:ext>
            </a:extLst>
          </p:cNvPr>
          <p:cNvSpPr>
            <a:spLocks noChangeArrowheads="1"/>
          </p:cNvSpPr>
          <p:nvPr/>
        </p:nvSpPr>
        <p:spPr bwMode="auto">
          <a:xfrm>
            <a:off x="1828800" y="304800"/>
            <a:ext cx="533400" cy="76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9" name="Rectangle 5">
            <a:extLst>
              <a:ext uri="{FF2B5EF4-FFF2-40B4-BE49-F238E27FC236}">
                <a16:creationId xmlns:a16="http://schemas.microsoft.com/office/drawing/2014/main" id="{41FB9FD3-2246-44E4-8527-11B402506DF5}"/>
              </a:ext>
            </a:extLst>
          </p:cNvPr>
          <p:cNvSpPr>
            <a:spLocks noChangeArrowheads="1"/>
          </p:cNvSpPr>
          <p:nvPr/>
        </p:nvSpPr>
        <p:spPr bwMode="auto">
          <a:xfrm>
            <a:off x="0" y="0"/>
            <a:ext cx="1524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0" name="Rectangle 6">
            <a:extLst>
              <a:ext uri="{FF2B5EF4-FFF2-40B4-BE49-F238E27FC236}">
                <a16:creationId xmlns:a16="http://schemas.microsoft.com/office/drawing/2014/main" id="{18D01BE0-1FB3-4AC2-9D7A-A6C0AB967D8D}"/>
              </a:ext>
            </a:extLst>
          </p:cNvPr>
          <p:cNvSpPr>
            <a:spLocks noChangeArrowheads="1"/>
          </p:cNvSpPr>
          <p:nvPr/>
        </p:nvSpPr>
        <p:spPr bwMode="auto">
          <a:xfrm>
            <a:off x="12039600" y="0"/>
            <a:ext cx="1524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1" name="Rectangle 7">
            <a:extLst>
              <a:ext uri="{FF2B5EF4-FFF2-40B4-BE49-F238E27FC236}">
                <a16:creationId xmlns:a16="http://schemas.microsoft.com/office/drawing/2014/main" id="{D00C64EF-4929-4BE9-A886-544A4205ED30}"/>
              </a:ext>
            </a:extLst>
          </p:cNvPr>
          <p:cNvSpPr>
            <a:spLocks noChangeArrowheads="1"/>
          </p:cNvSpPr>
          <p:nvPr/>
        </p:nvSpPr>
        <p:spPr bwMode="auto">
          <a:xfrm>
            <a:off x="152400" y="0"/>
            <a:ext cx="11963400" cy="155355"/>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2" name="Rectangle 8">
            <a:extLst>
              <a:ext uri="{FF2B5EF4-FFF2-40B4-BE49-F238E27FC236}">
                <a16:creationId xmlns:a16="http://schemas.microsoft.com/office/drawing/2014/main" id="{5051A745-6269-4359-ABE0-E7ED56BC8816}"/>
              </a:ext>
            </a:extLst>
          </p:cNvPr>
          <p:cNvSpPr>
            <a:spLocks noChangeArrowheads="1"/>
          </p:cNvSpPr>
          <p:nvPr/>
        </p:nvSpPr>
        <p:spPr bwMode="auto">
          <a:xfrm>
            <a:off x="76200" y="6394866"/>
            <a:ext cx="11963400" cy="155355"/>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8" name="TextBox 17">
            <a:extLst>
              <a:ext uri="{FF2B5EF4-FFF2-40B4-BE49-F238E27FC236}">
                <a16:creationId xmlns:a16="http://schemas.microsoft.com/office/drawing/2014/main" id="{F93F7600-9FE6-4236-B1EA-7C89BAC39C61}"/>
              </a:ext>
            </a:extLst>
          </p:cNvPr>
          <p:cNvSpPr txBox="1"/>
          <p:nvPr/>
        </p:nvSpPr>
        <p:spPr>
          <a:xfrm>
            <a:off x="0" y="6550223"/>
            <a:ext cx="12192000" cy="307777"/>
          </a:xfrm>
          <a:prstGeom prst="rect">
            <a:avLst/>
          </a:prstGeom>
          <a:solidFill>
            <a:schemeClr val="tx1"/>
          </a:solidFill>
        </p:spPr>
        <p:txBody>
          <a:bodyPr wrap="square" rtlCol="0">
            <a:spAutoFit/>
          </a:bodyPr>
          <a:lstStyle/>
          <a:p>
            <a:r>
              <a:rPr lang="en-US" sz="1400" dirty="0">
                <a:solidFill>
                  <a:schemeClr val="bg1"/>
                </a:solidFill>
                <a:latin typeface="Segoe UI" panose="020B0502040204020203" pitchFamily="34" charset="0"/>
              </a:rPr>
              <a:t>Richie Thetford																	  	                 www.thetfordcountry.com</a:t>
            </a:r>
          </a:p>
        </p:txBody>
      </p:sp>
      <p:sp>
        <p:nvSpPr>
          <p:cNvPr id="23" name="WordArt 10">
            <a:extLst>
              <a:ext uri="{FF2B5EF4-FFF2-40B4-BE49-F238E27FC236}">
                <a16:creationId xmlns:a16="http://schemas.microsoft.com/office/drawing/2014/main" id="{4A864304-7D73-4E84-BBC6-75900969FCC7}"/>
              </a:ext>
            </a:extLst>
          </p:cNvPr>
          <p:cNvSpPr>
            <a:spLocks noChangeArrowheads="1" noChangeShapeType="1" noTextEdit="1"/>
          </p:cNvSpPr>
          <p:nvPr/>
        </p:nvSpPr>
        <p:spPr bwMode="auto">
          <a:xfrm>
            <a:off x="3733800" y="457222"/>
            <a:ext cx="7848600" cy="685778"/>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00CC00"/>
                </a:solidFill>
                <a:effectLst>
                  <a:outerShdw dist="28398" dir="1593903" algn="ctr" rotWithShape="0">
                    <a:schemeClr val="tx1"/>
                  </a:outerShdw>
                </a:effectLst>
                <a:latin typeface="Segoe UI" panose="020B0502040204020203" pitchFamily="34" charset="0"/>
              </a:rPr>
              <a:t>The Wolf in Sheep’s Clothing</a:t>
            </a:r>
          </a:p>
        </p:txBody>
      </p:sp>
      <p:sp>
        <p:nvSpPr>
          <p:cNvPr id="24" name="Rectangle 11">
            <a:extLst>
              <a:ext uri="{FF2B5EF4-FFF2-40B4-BE49-F238E27FC236}">
                <a16:creationId xmlns:a16="http://schemas.microsoft.com/office/drawing/2014/main" id="{2D15D9A5-0B9F-47BD-9E2A-E48ECDBB4CE3}"/>
              </a:ext>
            </a:extLst>
          </p:cNvPr>
          <p:cNvSpPr>
            <a:spLocks noChangeArrowheads="1"/>
          </p:cNvSpPr>
          <p:nvPr/>
        </p:nvSpPr>
        <p:spPr bwMode="auto">
          <a:xfrm>
            <a:off x="3429000" y="1143000"/>
            <a:ext cx="8458200" cy="1143000"/>
          </a:xfrm>
          <a:prstGeom prst="rect">
            <a:avLst/>
          </a:prstGeom>
          <a:noFill/>
          <a:ln>
            <a:noFill/>
          </a:ln>
          <a:effectLst>
            <a:outerShdw dist="28398" dir="1593903" algn="ctr" rotWithShape="0">
              <a:srgbClr val="00CC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800" b="1" dirty="0">
                <a:latin typeface="Segoe UI" panose="020B0502040204020203" pitchFamily="34" charset="0"/>
              </a:rPr>
              <a:t>How Can We Know a False Teacher?</a:t>
            </a:r>
          </a:p>
        </p:txBody>
      </p:sp>
      <p:sp>
        <p:nvSpPr>
          <p:cNvPr id="25" name="Line 12">
            <a:extLst>
              <a:ext uri="{FF2B5EF4-FFF2-40B4-BE49-F238E27FC236}">
                <a16:creationId xmlns:a16="http://schemas.microsoft.com/office/drawing/2014/main" id="{F57E9B4F-E090-4715-8CD7-942AA0300A9E}"/>
              </a:ext>
            </a:extLst>
          </p:cNvPr>
          <p:cNvSpPr>
            <a:spLocks noChangeShapeType="1"/>
          </p:cNvSpPr>
          <p:nvPr/>
        </p:nvSpPr>
        <p:spPr bwMode="auto">
          <a:xfrm>
            <a:off x="3657600" y="2286000"/>
            <a:ext cx="7924800" cy="0"/>
          </a:xfrm>
          <a:prstGeom prst="line">
            <a:avLst/>
          </a:prstGeom>
          <a:noFill/>
          <a:ln w="254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Segoe UI" panose="020B0502040204020203" pitchFamily="34" charset="0"/>
            </a:endParaRPr>
          </a:p>
        </p:txBody>
      </p:sp>
      <p:pic>
        <p:nvPicPr>
          <p:cNvPr id="26" name="Picture 25">
            <a:extLst>
              <a:ext uri="{FF2B5EF4-FFF2-40B4-BE49-F238E27FC236}">
                <a16:creationId xmlns:a16="http://schemas.microsoft.com/office/drawing/2014/main" id="{16F5A25C-3346-4B23-AA10-9DD0FA8204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3124200" cy="2081121"/>
          </a:xfrm>
          <a:prstGeom prst="rect">
            <a:avLst/>
          </a:prstGeom>
        </p:spPr>
      </p:pic>
      <p:pic>
        <p:nvPicPr>
          <p:cNvPr id="5" name="Picture 4">
            <a:extLst>
              <a:ext uri="{FF2B5EF4-FFF2-40B4-BE49-F238E27FC236}">
                <a16:creationId xmlns:a16="http://schemas.microsoft.com/office/drawing/2014/main" id="{2ED43E55-C089-4E76-AC5B-D06277B14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5222" y="2414679"/>
            <a:ext cx="5281978" cy="3868845"/>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D3A00"/>
        </a:solidFill>
        <a:effectLst/>
      </p:bgPr>
    </p:bg>
    <p:spTree>
      <p:nvGrpSpPr>
        <p:cNvPr id="1" name=""/>
        <p:cNvGrpSpPr/>
        <p:nvPr/>
      </p:nvGrpSpPr>
      <p:grpSpPr>
        <a:xfrm>
          <a:off x="0" y="0"/>
          <a:ext cx="0" cy="0"/>
          <a:chOff x="0" y="0"/>
          <a:chExt cx="0" cy="0"/>
        </a:xfrm>
      </p:grpSpPr>
      <p:sp>
        <p:nvSpPr>
          <p:cNvPr id="6152" name="Text Box 8">
            <a:extLst>
              <a:ext uri="{FF2B5EF4-FFF2-40B4-BE49-F238E27FC236}">
                <a16:creationId xmlns:a16="http://schemas.microsoft.com/office/drawing/2014/main" id="{280A0883-457D-4ADE-B090-E1062467EF3D}"/>
              </a:ext>
            </a:extLst>
          </p:cNvPr>
          <p:cNvSpPr txBox="1">
            <a:spLocks noChangeArrowheads="1"/>
          </p:cNvSpPr>
          <p:nvPr/>
        </p:nvSpPr>
        <p:spPr bwMode="auto">
          <a:xfrm>
            <a:off x="304800" y="304800"/>
            <a:ext cx="11582400"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600" b="1" dirty="0">
                <a:solidFill>
                  <a:srgbClr val="00CC00"/>
                </a:solidFill>
                <a:latin typeface="Segoe UI" panose="020B0502040204020203" pitchFamily="34" charset="0"/>
              </a:rPr>
              <a:t>Jeremiah 29:8-9</a:t>
            </a:r>
            <a:r>
              <a:rPr lang="en-US" altLang="en-US" sz="2600" b="1" dirty="0">
                <a:solidFill>
                  <a:schemeClr val="bg1"/>
                </a:solidFill>
                <a:latin typeface="Segoe UI" panose="020B0502040204020203" pitchFamily="34" charset="0"/>
              </a:rPr>
              <a:t> </a:t>
            </a:r>
            <a:r>
              <a:rPr lang="en-US" altLang="en-US" sz="2600" dirty="0">
                <a:solidFill>
                  <a:schemeClr val="bg1"/>
                </a:solidFill>
                <a:latin typeface="Segoe UI" panose="020B0502040204020203" pitchFamily="34" charset="0"/>
              </a:rPr>
              <a:t>For thus says the LORD of hosts, the God of Israel: Do not let your prophets and your diviners who are in your midst deceive you, nor listen to your dreams which you cause to be dreamed. For they prophesy falsely to you in My name; I have not sent them, says the LORD.</a:t>
            </a:r>
          </a:p>
          <a:p>
            <a:endParaRPr lang="en-US" altLang="en-US" sz="2600" dirty="0">
              <a:solidFill>
                <a:schemeClr val="bg1"/>
              </a:solidFill>
              <a:latin typeface="Segoe UI" panose="020B0502040204020203" pitchFamily="34" charset="0"/>
            </a:endParaRPr>
          </a:p>
          <a:p>
            <a:r>
              <a:rPr lang="en-US" altLang="en-US" sz="2600" b="1" dirty="0">
                <a:solidFill>
                  <a:srgbClr val="00CC00"/>
                </a:solidFill>
                <a:latin typeface="Segoe UI" panose="020B0502040204020203" pitchFamily="34" charset="0"/>
              </a:rPr>
              <a:t>Jeremiah 5:30-31</a:t>
            </a:r>
            <a:r>
              <a:rPr lang="en-US" altLang="en-US" sz="2600" b="1" dirty="0">
                <a:solidFill>
                  <a:schemeClr val="bg1"/>
                </a:solidFill>
                <a:latin typeface="Segoe UI" panose="020B0502040204020203" pitchFamily="34" charset="0"/>
              </a:rPr>
              <a:t> </a:t>
            </a:r>
            <a:r>
              <a:rPr lang="en-US" altLang="en-US" sz="2600" dirty="0">
                <a:solidFill>
                  <a:schemeClr val="bg1"/>
                </a:solidFill>
                <a:latin typeface="Segoe UI" panose="020B0502040204020203" pitchFamily="34" charset="0"/>
              </a:rPr>
              <a:t>An astonishing and horrible thing Has been committed in the land: The prophets prophesy falsely, And the priests rule by their own power; And My people love to have it so. But what will you do in the end?</a:t>
            </a:r>
            <a:r>
              <a:rPr lang="en-US" altLang="en-US" sz="2600" dirty="0">
                <a:latin typeface="Segoe UI" panose="020B0502040204020203" pitchFamily="34" charset="0"/>
              </a:rPr>
              <a:t> </a:t>
            </a:r>
          </a:p>
          <a:p>
            <a:endParaRPr lang="en-US" altLang="en-US" sz="2600" dirty="0">
              <a:latin typeface="Segoe UI" panose="020B0502040204020203" pitchFamily="34" charset="0"/>
            </a:endParaRPr>
          </a:p>
          <a:p>
            <a:r>
              <a:rPr lang="en-US" altLang="en-US" sz="2600" b="1" dirty="0">
                <a:solidFill>
                  <a:srgbClr val="00CC00"/>
                </a:solidFill>
                <a:latin typeface="Segoe UI" panose="020B0502040204020203" pitchFamily="34" charset="0"/>
              </a:rPr>
              <a:t>Jeremiah 23:21-22</a:t>
            </a:r>
            <a:r>
              <a:rPr lang="en-US" altLang="en-US" sz="2600" b="1" dirty="0">
                <a:solidFill>
                  <a:schemeClr val="bg1"/>
                </a:solidFill>
                <a:latin typeface="Segoe UI" panose="020B0502040204020203" pitchFamily="34" charset="0"/>
              </a:rPr>
              <a:t> </a:t>
            </a:r>
            <a:r>
              <a:rPr lang="en-US" altLang="en-US" sz="2600" dirty="0">
                <a:solidFill>
                  <a:schemeClr val="bg1"/>
                </a:solidFill>
                <a:latin typeface="Segoe UI" panose="020B0502040204020203" pitchFamily="34" charset="0"/>
              </a:rPr>
              <a:t>I have not sent these prophets, yet they ran. I have not spoken to them, yet they prophesied. But if they had stood in My counsel, And had caused My people to hear My words, Then they would have turned them from their evil way And from the evil of their doings.</a:t>
            </a:r>
          </a:p>
        </p:txBody>
      </p:sp>
      <p:sp>
        <p:nvSpPr>
          <p:cNvPr id="14" name="Rectangle 5">
            <a:extLst>
              <a:ext uri="{FF2B5EF4-FFF2-40B4-BE49-F238E27FC236}">
                <a16:creationId xmlns:a16="http://schemas.microsoft.com/office/drawing/2014/main" id="{543D3221-C641-4CC3-B687-9C1D161073C7}"/>
              </a:ext>
            </a:extLst>
          </p:cNvPr>
          <p:cNvSpPr>
            <a:spLocks noChangeArrowheads="1"/>
          </p:cNvSpPr>
          <p:nvPr/>
        </p:nvSpPr>
        <p:spPr bwMode="auto">
          <a:xfrm>
            <a:off x="0" y="0"/>
            <a:ext cx="1524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5" name="Rectangle 6">
            <a:extLst>
              <a:ext uri="{FF2B5EF4-FFF2-40B4-BE49-F238E27FC236}">
                <a16:creationId xmlns:a16="http://schemas.microsoft.com/office/drawing/2014/main" id="{880F07B0-D427-4881-9680-D5D012FDBFB5}"/>
              </a:ext>
            </a:extLst>
          </p:cNvPr>
          <p:cNvSpPr>
            <a:spLocks noChangeArrowheads="1"/>
          </p:cNvSpPr>
          <p:nvPr/>
        </p:nvSpPr>
        <p:spPr bwMode="auto">
          <a:xfrm>
            <a:off x="12039600" y="0"/>
            <a:ext cx="1524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6" name="Rectangle 7">
            <a:extLst>
              <a:ext uri="{FF2B5EF4-FFF2-40B4-BE49-F238E27FC236}">
                <a16:creationId xmlns:a16="http://schemas.microsoft.com/office/drawing/2014/main" id="{81B3D500-5B7A-4734-BC07-1079C258688A}"/>
              </a:ext>
            </a:extLst>
          </p:cNvPr>
          <p:cNvSpPr>
            <a:spLocks noChangeArrowheads="1"/>
          </p:cNvSpPr>
          <p:nvPr/>
        </p:nvSpPr>
        <p:spPr bwMode="auto">
          <a:xfrm>
            <a:off x="152400" y="0"/>
            <a:ext cx="11963400" cy="155355"/>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7" name="Rectangle 8">
            <a:extLst>
              <a:ext uri="{FF2B5EF4-FFF2-40B4-BE49-F238E27FC236}">
                <a16:creationId xmlns:a16="http://schemas.microsoft.com/office/drawing/2014/main" id="{E4B6497A-1973-4729-861E-EEDAA79013D0}"/>
              </a:ext>
            </a:extLst>
          </p:cNvPr>
          <p:cNvSpPr>
            <a:spLocks noChangeArrowheads="1"/>
          </p:cNvSpPr>
          <p:nvPr/>
        </p:nvSpPr>
        <p:spPr bwMode="auto">
          <a:xfrm>
            <a:off x="76200" y="6394866"/>
            <a:ext cx="11963400" cy="155355"/>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8" name="TextBox 17">
            <a:extLst>
              <a:ext uri="{FF2B5EF4-FFF2-40B4-BE49-F238E27FC236}">
                <a16:creationId xmlns:a16="http://schemas.microsoft.com/office/drawing/2014/main" id="{01E219D3-9343-44DA-9363-6F535EFE76F1}"/>
              </a:ext>
            </a:extLst>
          </p:cNvPr>
          <p:cNvSpPr txBox="1"/>
          <p:nvPr/>
        </p:nvSpPr>
        <p:spPr>
          <a:xfrm>
            <a:off x="0" y="6550223"/>
            <a:ext cx="12192000" cy="307777"/>
          </a:xfrm>
          <a:prstGeom prst="rect">
            <a:avLst/>
          </a:prstGeom>
          <a:solidFill>
            <a:schemeClr val="tx1"/>
          </a:solidFill>
        </p:spPr>
        <p:txBody>
          <a:bodyPr wrap="square" rtlCol="0">
            <a:spAutoFit/>
          </a:bodyPr>
          <a:lstStyle/>
          <a:p>
            <a:r>
              <a:rPr lang="en-US" sz="1400" dirty="0">
                <a:solidFill>
                  <a:schemeClr val="bg1"/>
                </a:solidFill>
                <a:latin typeface="Segoe UI" panose="020B0502040204020203"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52">
                                            <p:txEl>
                                              <p:pRg st="2" end="2"/>
                                            </p:txEl>
                                          </p:spTgt>
                                        </p:tgtEl>
                                        <p:attrNameLst>
                                          <p:attrName>style.visibility</p:attrName>
                                        </p:attrNameLst>
                                      </p:cBhvr>
                                      <p:to>
                                        <p:strVal val="visible"/>
                                      </p:to>
                                    </p:set>
                                    <p:anim calcmode="lin" valueType="num">
                                      <p:cBhvr>
                                        <p:cTn id="7" dur="500" fill="hold"/>
                                        <p:tgtEl>
                                          <p:spTgt spid="615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615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615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152">
                                            <p:txEl>
                                              <p:pRg st="4" end="4"/>
                                            </p:txEl>
                                          </p:spTgt>
                                        </p:tgtEl>
                                        <p:attrNameLst>
                                          <p:attrName>style.visibility</p:attrName>
                                        </p:attrNameLst>
                                      </p:cBhvr>
                                      <p:to>
                                        <p:strVal val="visible"/>
                                      </p:to>
                                    </p:set>
                                    <p:anim calcmode="lin" valueType="num">
                                      <p:cBhvr>
                                        <p:cTn id="14" dur="500" fill="hold"/>
                                        <p:tgtEl>
                                          <p:spTgt spid="6152">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6152">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61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D3A00"/>
        </a:solidFill>
        <a:effectLst/>
      </p:bgPr>
    </p:bg>
    <p:spTree>
      <p:nvGrpSpPr>
        <p:cNvPr id="1" name=""/>
        <p:cNvGrpSpPr/>
        <p:nvPr/>
      </p:nvGrpSpPr>
      <p:grpSpPr>
        <a:xfrm>
          <a:off x="0" y="0"/>
          <a:ext cx="0" cy="0"/>
          <a:chOff x="0" y="0"/>
          <a:chExt cx="0" cy="0"/>
        </a:xfrm>
      </p:grpSpPr>
      <p:sp>
        <p:nvSpPr>
          <p:cNvPr id="7174" name="Text Box 6">
            <a:extLst>
              <a:ext uri="{FF2B5EF4-FFF2-40B4-BE49-F238E27FC236}">
                <a16:creationId xmlns:a16="http://schemas.microsoft.com/office/drawing/2014/main" id="{714ABEC3-13BE-4CBA-9A25-4EAE2DC7E176}"/>
              </a:ext>
            </a:extLst>
          </p:cNvPr>
          <p:cNvSpPr txBox="1">
            <a:spLocks noChangeArrowheads="1"/>
          </p:cNvSpPr>
          <p:nvPr/>
        </p:nvSpPr>
        <p:spPr bwMode="auto">
          <a:xfrm>
            <a:off x="304800" y="299621"/>
            <a:ext cx="1158240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600" b="1" dirty="0">
                <a:solidFill>
                  <a:srgbClr val="00CC00"/>
                </a:solidFill>
                <a:latin typeface="Segoe UI" panose="020B0502040204020203" pitchFamily="34" charset="0"/>
              </a:rPr>
              <a:t>Deuteronomy 18:20</a:t>
            </a:r>
            <a:r>
              <a:rPr lang="en-US" altLang="en-US" sz="2600" b="1" dirty="0">
                <a:latin typeface="Segoe UI" panose="020B0502040204020203" pitchFamily="34" charset="0"/>
              </a:rPr>
              <a:t> </a:t>
            </a:r>
            <a:r>
              <a:rPr lang="en-US" altLang="en-US" sz="2600" dirty="0">
                <a:solidFill>
                  <a:schemeClr val="bg1"/>
                </a:solidFill>
                <a:latin typeface="Segoe UI" panose="020B0502040204020203" pitchFamily="34" charset="0"/>
              </a:rPr>
              <a:t>But the prophet who presumes to speak a word in My name, which I have not commanded him to speak, or who speaks in the name of other gods, that prophet shall die.</a:t>
            </a:r>
          </a:p>
          <a:p>
            <a:endParaRPr lang="en-US" altLang="en-US" sz="2600" dirty="0">
              <a:solidFill>
                <a:schemeClr val="bg1"/>
              </a:solidFill>
              <a:latin typeface="Segoe UI" panose="020B0502040204020203" pitchFamily="34" charset="0"/>
            </a:endParaRPr>
          </a:p>
          <a:p>
            <a:r>
              <a:rPr lang="en-US" altLang="en-US" sz="2600" b="1" dirty="0">
                <a:solidFill>
                  <a:srgbClr val="00CC00"/>
                </a:solidFill>
                <a:latin typeface="Segoe UI" panose="020B0502040204020203" pitchFamily="34" charset="0"/>
              </a:rPr>
              <a:t>Colossians 2:8</a:t>
            </a:r>
            <a:r>
              <a:rPr lang="en-US" altLang="en-US" sz="2600" b="1" dirty="0">
                <a:latin typeface="Segoe UI" panose="020B0502040204020203" pitchFamily="34" charset="0"/>
              </a:rPr>
              <a:t> </a:t>
            </a:r>
            <a:r>
              <a:rPr lang="en-US" altLang="en-US" sz="2600" dirty="0">
                <a:solidFill>
                  <a:schemeClr val="bg1"/>
                </a:solidFill>
                <a:latin typeface="Segoe UI" panose="020B0502040204020203" pitchFamily="34" charset="0"/>
              </a:rPr>
              <a:t>Beware lest anyone cheat you through philosophy and empty deceit, according to the tradition of men, according to the basic principles of the world, and not according to Christ. </a:t>
            </a:r>
          </a:p>
          <a:p>
            <a:endParaRPr lang="en-US" altLang="en-US" sz="2600" dirty="0">
              <a:solidFill>
                <a:schemeClr val="bg1"/>
              </a:solidFill>
              <a:latin typeface="Segoe UI" panose="020B0502040204020203" pitchFamily="34" charset="0"/>
            </a:endParaRPr>
          </a:p>
          <a:p>
            <a:r>
              <a:rPr lang="en-US" altLang="en-US" sz="2600" b="1" dirty="0">
                <a:solidFill>
                  <a:srgbClr val="00CC00"/>
                </a:solidFill>
                <a:latin typeface="Segoe UI" panose="020B0502040204020203" pitchFamily="34" charset="0"/>
              </a:rPr>
              <a:t>1 Timothy 1:3</a:t>
            </a:r>
            <a:r>
              <a:rPr lang="en-US" altLang="en-US" sz="2600" b="1" dirty="0">
                <a:latin typeface="Segoe UI" panose="020B0502040204020203" pitchFamily="34" charset="0"/>
              </a:rPr>
              <a:t> </a:t>
            </a:r>
            <a:r>
              <a:rPr lang="en-US" altLang="en-US" sz="2600" dirty="0">
                <a:solidFill>
                  <a:schemeClr val="bg1"/>
                </a:solidFill>
                <a:latin typeface="Segoe UI" panose="020B0502040204020203" pitchFamily="34" charset="0"/>
              </a:rPr>
              <a:t>As I urged you when I went into Macedonia — remain in Ephesus that you may charge some that they teach no other doctrine,</a:t>
            </a:r>
          </a:p>
          <a:p>
            <a:endParaRPr lang="en-US" altLang="en-US" sz="2600" dirty="0">
              <a:latin typeface="Segoe UI" panose="020B0502040204020203" pitchFamily="34" charset="0"/>
            </a:endParaRPr>
          </a:p>
          <a:p>
            <a:r>
              <a:rPr lang="en-US" altLang="en-US" sz="2600" b="1" dirty="0">
                <a:solidFill>
                  <a:srgbClr val="00CC00"/>
                </a:solidFill>
                <a:latin typeface="Segoe UI" panose="020B0502040204020203" pitchFamily="34" charset="0"/>
              </a:rPr>
              <a:t>1 Timothy 4:1-2</a:t>
            </a:r>
            <a:r>
              <a:rPr lang="en-US" altLang="en-US" sz="2600" b="1" dirty="0">
                <a:latin typeface="Segoe UI" panose="020B0502040204020203" pitchFamily="34" charset="0"/>
              </a:rPr>
              <a:t> </a:t>
            </a:r>
            <a:r>
              <a:rPr lang="en-US" altLang="en-US" sz="2600" dirty="0">
                <a:solidFill>
                  <a:schemeClr val="bg1"/>
                </a:solidFill>
                <a:latin typeface="Segoe UI" panose="020B0502040204020203" pitchFamily="34" charset="0"/>
              </a:rPr>
              <a:t>Now the Spirit expressly says that in latter times some will depart from the faith, giving heed to deceiving spirits and doctrines of demons, speaking lies in hypocrisy, having their own conscience seared with a hot iron,</a:t>
            </a:r>
          </a:p>
        </p:txBody>
      </p:sp>
      <p:sp>
        <p:nvSpPr>
          <p:cNvPr id="14" name="Rectangle 5">
            <a:extLst>
              <a:ext uri="{FF2B5EF4-FFF2-40B4-BE49-F238E27FC236}">
                <a16:creationId xmlns:a16="http://schemas.microsoft.com/office/drawing/2014/main" id="{5D28872B-657B-4972-8F7E-026E9CB0CE8D}"/>
              </a:ext>
            </a:extLst>
          </p:cNvPr>
          <p:cNvSpPr>
            <a:spLocks noChangeArrowheads="1"/>
          </p:cNvSpPr>
          <p:nvPr/>
        </p:nvSpPr>
        <p:spPr bwMode="auto">
          <a:xfrm>
            <a:off x="0" y="0"/>
            <a:ext cx="1524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5" name="Rectangle 6">
            <a:extLst>
              <a:ext uri="{FF2B5EF4-FFF2-40B4-BE49-F238E27FC236}">
                <a16:creationId xmlns:a16="http://schemas.microsoft.com/office/drawing/2014/main" id="{AFD4367A-8E22-4CDC-8533-78D0AAE34F11}"/>
              </a:ext>
            </a:extLst>
          </p:cNvPr>
          <p:cNvSpPr>
            <a:spLocks noChangeArrowheads="1"/>
          </p:cNvSpPr>
          <p:nvPr/>
        </p:nvSpPr>
        <p:spPr bwMode="auto">
          <a:xfrm>
            <a:off x="12039600" y="0"/>
            <a:ext cx="1524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6" name="Rectangle 7">
            <a:extLst>
              <a:ext uri="{FF2B5EF4-FFF2-40B4-BE49-F238E27FC236}">
                <a16:creationId xmlns:a16="http://schemas.microsoft.com/office/drawing/2014/main" id="{E0B5EBCF-B0EC-43BC-AE94-E8D6B8E35F59}"/>
              </a:ext>
            </a:extLst>
          </p:cNvPr>
          <p:cNvSpPr>
            <a:spLocks noChangeArrowheads="1"/>
          </p:cNvSpPr>
          <p:nvPr/>
        </p:nvSpPr>
        <p:spPr bwMode="auto">
          <a:xfrm>
            <a:off x="152400" y="0"/>
            <a:ext cx="11963400" cy="155355"/>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7" name="Rectangle 8">
            <a:extLst>
              <a:ext uri="{FF2B5EF4-FFF2-40B4-BE49-F238E27FC236}">
                <a16:creationId xmlns:a16="http://schemas.microsoft.com/office/drawing/2014/main" id="{8A1733BF-2F4D-4241-A416-ACCABAF11232}"/>
              </a:ext>
            </a:extLst>
          </p:cNvPr>
          <p:cNvSpPr>
            <a:spLocks noChangeArrowheads="1"/>
          </p:cNvSpPr>
          <p:nvPr/>
        </p:nvSpPr>
        <p:spPr bwMode="auto">
          <a:xfrm>
            <a:off x="76200" y="6394866"/>
            <a:ext cx="11963400" cy="155355"/>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8" name="TextBox 17">
            <a:extLst>
              <a:ext uri="{FF2B5EF4-FFF2-40B4-BE49-F238E27FC236}">
                <a16:creationId xmlns:a16="http://schemas.microsoft.com/office/drawing/2014/main" id="{69449959-E312-44C6-A887-E3D7A5D7C0D6}"/>
              </a:ext>
            </a:extLst>
          </p:cNvPr>
          <p:cNvSpPr txBox="1"/>
          <p:nvPr/>
        </p:nvSpPr>
        <p:spPr>
          <a:xfrm>
            <a:off x="0" y="6550223"/>
            <a:ext cx="12192000" cy="307777"/>
          </a:xfrm>
          <a:prstGeom prst="rect">
            <a:avLst/>
          </a:prstGeom>
          <a:solidFill>
            <a:schemeClr val="tx1"/>
          </a:solidFill>
        </p:spPr>
        <p:txBody>
          <a:bodyPr wrap="square" rtlCol="0">
            <a:spAutoFit/>
          </a:bodyPr>
          <a:lstStyle/>
          <a:p>
            <a:r>
              <a:rPr lang="en-US" sz="1400" dirty="0">
                <a:solidFill>
                  <a:schemeClr val="bg1"/>
                </a:solidFill>
                <a:latin typeface="Segoe UI" panose="020B0502040204020203"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4">
                                            <p:txEl>
                                              <p:pRg st="2" end="2"/>
                                            </p:txEl>
                                          </p:spTgt>
                                        </p:tgtEl>
                                        <p:attrNameLst>
                                          <p:attrName>style.visibility</p:attrName>
                                        </p:attrNameLst>
                                      </p:cBhvr>
                                      <p:to>
                                        <p:strVal val="visible"/>
                                      </p:to>
                                    </p:set>
                                    <p:anim calcmode="lin" valueType="num">
                                      <p:cBhvr>
                                        <p:cTn id="7" dur="500" fill="hold"/>
                                        <p:tgtEl>
                                          <p:spTgt spid="717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717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717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174">
                                            <p:txEl>
                                              <p:pRg st="4" end="4"/>
                                            </p:txEl>
                                          </p:spTgt>
                                        </p:tgtEl>
                                        <p:attrNameLst>
                                          <p:attrName>style.visibility</p:attrName>
                                        </p:attrNameLst>
                                      </p:cBhvr>
                                      <p:to>
                                        <p:strVal val="visible"/>
                                      </p:to>
                                    </p:set>
                                    <p:anim calcmode="lin" valueType="num">
                                      <p:cBhvr>
                                        <p:cTn id="14" dur="500" fill="hold"/>
                                        <p:tgtEl>
                                          <p:spTgt spid="7174">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7174">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717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174">
                                            <p:txEl>
                                              <p:pRg st="6" end="6"/>
                                            </p:txEl>
                                          </p:spTgt>
                                        </p:tgtEl>
                                        <p:attrNameLst>
                                          <p:attrName>style.visibility</p:attrName>
                                        </p:attrNameLst>
                                      </p:cBhvr>
                                      <p:to>
                                        <p:strVal val="visible"/>
                                      </p:to>
                                    </p:set>
                                    <p:anim calcmode="lin" valueType="num">
                                      <p:cBhvr>
                                        <p:cTn id="21" dur="500" fill="hold"/>
                                        <p:tgtEl>
                                          <p:spTgt spid="7174">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7174">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71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D3A00"/>
        </a:solidFill>
        <a:effectLst/>
      </p:bgPr>
    </p:bg>
    <p:spTree>
      <p:nvGrpSpPr>
        <p:cNvPr id="1" name=""/>
        <p:cNvGrpSpPr/>
        <p:nvPr/>
      </p:nvGrpSpPr>
      <p:grpSpPr>
        <a:xfrm>
          <a:off x="0" y="0"/>
          <a:ext cx="0" cy="0"/>
          <a:chOff x="0" y="0"/>
          <a:chExt cx="0" cy="0"/>
        </a:xfrm>
      </p:grpSpPr>
      <p:sp>
        <p:nvSpPr>
          <p:cNvPr id="8198" name="Text Box 6">
            <a:extLst>
              <a:ext uri="{FF2B5EF4-FFF2-40B4-BE49-F238E27FC236}">
                <a16:creationId xmlns:a16="http://schemas.microsoft.com/office/drawing/2014/main" id="{D39981B1-7BD2-40FF-8A32-27310B7190F8}"/>
              </a:ext>
            </a:extLst>
          </p:cNvPr>
          <p:cNvSpPr txBox="1">
            <a:spLocks noChangeArrowheads="1"/>
          </p:cNvSpPr>
          <p:nvPr/>
        </p:nvSpPr>
        <p:spPr bwMode="auto">
          <a:xfrm>
            <a:off x="304800" y="304800"/>
            <a:ext cx="115824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600" b="1" dirty="0">
                <a:solidFill>
                  <a:srgbClr val="00CC00"/>
                </a:solidFill>
                <a:latin typeface="Segoe UI" panose="020B0502040204020203" pitchFamily="34" charset="0"/>
              </a:rPr>
              <a:t>Titus 1:10-11</a:t>
            </a:r>
            <a:r>
              <a:rPr lang="en-US" altLang="en-US" sz="2600" b="1" dirty="0">
                <a:latin typeface="Segoe UI" panose="020B0502040204020203" pitchFamily="34" charset="0"/>
              </a:rPr>
              <a:t> </a:t>
            </a:r>
            <a:r>
              <a:rPr lang="en-US" altLang="en-US" sz="2600" dirty="0">
                <a:solidFill>
                  <a:schemeClr val="bg1"/>
                </a:solidFill>
                <a:latin typeface="Segoe UI" panose="020B0502040204020203" pitchFamily="34" charset="0"/>
              </a:rPr>
              <a:t>For there are many insubordinate, both idle talkers and deceivers, especially those of the circumcision, whose mouths must be stopped, who subvert whole households, teaching things which they ought not, for the sake of dishonest gain.</a:t>
            </a:r>
          </a:p>
          <a:p>
            <a:endParaRPr lang="en-US" altLang="en-US" sz="2600" dirty="0">
              <a:solidFill>
                <a:schemeClr val="bg1"/>
              </a:solidFill>
              <a:latin typeface="Segoe UI" panose="020B0502040204020203" pitchFamily="34" charset="0"/>
            </a:endParaRPr>
          </a:p>
          <a:p>
            <a:r>
              <a:rPr lang="en-US" altLang="en-US" sz="2600" b="1" dirty="0">
                <a:solidFill>
                  <a:srgbClr val="00CC00"/>
                </a:solidFill>
                <a:latin typeface="Segoe UI" panose="020B0502040204020203" pitchFamily="34" charset="0"/>
              </a:rPr>
              <a:t>2 John 9-11</a:t>
            </a:r>
            <a:r>
              <a:rPr lang="en-US" altLang="en-US" sz="2600" b="1" dirty="0">
                <a:latin typeface="Segoe UI" panose="020B0502040204020203" pitchFamily="34" charset="0"/>
              </a:rPr>
              <a:t> </a:t>
            </a:r>
            <a:r>
              <a:rPr lang="en-US" altLang="en-US" sz="2600" dirty="0">
                <a:solidFill>
                  <a:schemeClr val="bg1"/>
                </a:solidFill>
                <a:latin typeface="Segoe UI" panose="020B0502040204020203" pitchFamily="34" charset="0"/>
              </a:rPr>
              <a:t>Whoever transgresses and does not abide in the doctrine of Christ does not have God. He who abides in the doctrine of Christ has both the Father and the Son. If anyone comes to you and does not bring this doctrine, do not receive him into your house nor greet him; for he who greets him shares in his evil deeds.</a:t>
            </a:r>
          </a:p>
        </p:txBody>
      </p:sp>
      <p:sp>
        <p:nvSpPr>
          <p:cNvPr id="14" name="Rectangle 5">
            <a:extLst>
              <a:ext uri="{FF2B5EF4-FFF2-40B4-BE49-F238E27FC236}">
                <a16:creationId xmlns:a16="http://schemas.microsoft.com/office/drawing/2014/main" id="{893DCBBC-3C3A-4CD3-93B0-37688EA27CDB}"/>
              </a:ext>
            </a:extLst>
          </p:cNvPr>
          <p:cNvSpPr>
            <a:spLocks noChangeArrowheads="1"/>
          </p:cNvSpPr>
          <p:nvPr/>
        </p:nvSpPr>
        <p:spPr bwMode="auto">
          <a:xfrm>
            <a:off x="0" y="0"/>
            <a:ext cx="1524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5" name="Rectangle 6">
            <a:extLst>
              <a:ext uri="{FF2B5EF4-FFF2-40B4-BE49-F238E27FC236}">
                <a16:creationId xmlns:a16="http://schemas.microsoft.com/office/drawing/2014/main" id="{0B1424D2-D7FD-4654-B4F0-23FC5E96084F}"/>
              </a:ext>
            </a:extLst>
          </p:cNvPr>
          <p:cNvSpPr>
            <a:spLocks noChangeArrowheads="1"/>
          </p:cNvSpPr>
          <p:nvPr/>
        </p:nvSpPr>
        <p:spPr bwMode="auto">
          <a:xfrm>
            <a:off x="12039600" y="0"/>
            <a:ext cx="1524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6" name="Rectangle 7">
            <a:extLst>
              <a:ext uri="{FF2B5EF4-FFF2-40B4-BE49-F238E27FC236}">
                <a16:creationId xmlns:a16="http://schemas.microsoft.com/office/drawing/2014/main" id="{402A0A83-F2D1-4F49-B59E-41E72B04E0BA}"/>
              </a:ext>
            </a:extLst>
          </p:cNvPr>
          <p:cNvSpPr>
            <a:spLocks noChangeArrowheads="1"/>
          </p:cNvSpPr>
          <p:nvPr/>
        </p:nvSpPr>
        <p:spPr bwMode="auto">
          <a:xfrm>
            <a:off x="152400" y="0"/>
            <a:ext cx="11963400" cy="155355"/>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7" name="Rectangle 8">
            <a:extLst>
              <a:ext uri="{FF2B5EF4-FFF2-40B4-BE49-F238E27FC236}">
                <a16:creationId xmlns:a16="http://schemas.microsoft.com/office/drawing/2014/main" id="{95A1E578-0E1F-4BAC-9FAC-432BAE3714E7}"/>
              </a:ext>
            </a:extLst>
          </p:cNvPr>
          <p:cNvSpPr>
            <a:spLocks noChangeArrowheads="1"/>
          </p:cNvSpPr>
          <p:nvPr/>
        </p:nvSpPr>
        <p:spPr bwMode="auto">
          <a:xfrm>
            <a:off x="76200" y="6394866"/>
            <a:ext cx="11963400" cy="155355"/>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8" name="TextBox 17">
            <a:extLst>
              <a:ext uri="{FF2B5EF4-FFF2-40B4-BE49-F238E27FC236}">
                <a16:creationId xmlns:a16="http://schemas.microsoft.com/office/drawing/2014/main" id="{3787C408-B9BC-416E-A10E-94B36D54DE96}"/>
              </a:ext>
            </a:extLst>
          </p:cNvPr>
          <p:cNvSpPr txBox="1"/>
          <p:nvPr/>
        </p:nvSpPr>
        <p:spPr>
          <a:xfrm>
            <a:off x="0" y="6550223"/>
            <a:ext cx="12192000" cy="307777"/>
          </a:xfrm>
          <a:prstGeom prst="rect">
            <a:avLst/>
          </a:prstGeom>
          <a:solidFill>
            <a:schemeClr val="tx1"/>
          </a:solidFill>
        </p:spPr>
        <p:txBody>
          <a:bodyPr wrap="square" rtlCol="0">
            <a:spAutoFit/>
          </a:bodyPr>
          <a:lstStyle/>
          <a:p>
            <a:r>
              <a:rPr lang="en-US" sz="1400" dirty="0">
                <a:solidFill>
                  <a:schemeClr val="bg1"/>
                </a:solidFill>
                <a:latin typeface="Segoe UI" panose="020B0502040204020203"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198">
                                            <p:txEl>
                                              <p:pRg st="2" end="2"/>
                                            </p:txEl>
                                          </p:spTgt>
                                        </p:tgtEl>
                                        <p:attrNameLst>
                                          <p:attrName>style.visibility</p:attrName>
                                        </p:attrNameLst>
                                      </p:cBhvr>
                                      <p:to>
                                        <p:strVal val="visible"/>
                                      </p:to>
                                    </p:set>
                                    <p:anim calcmode="lin" valueType="num">
                                      <p:cBhvr>
                                        <p:cTn id="7" dur="500" fill="hold"/>
                                        <p:tgtEl>
                                          <p:spTgt spid="819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19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1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EC0040F-AB9A-469F-9D49-4E8804B664F7}"/>
              </a:ext>
            </a:extLst>
          </p:cNvPr>
          <p:cNvSpPr>
            <a:spLocks noGrp="1" noChangeArrowheads="1"/>
          </p:cNvSpPr>
          <p:nvPr>
            <p:ph idx="1"/>
          </p:nvPr>
        </p:nvSpPr>
        <p:spPr>
          <a:xfrm>
            <a:off x="228600" y="2438400"/>
            <a:ext cx="11658600" cy="3932741"/>
          </a:xfrm>
        </p:spPr>
        <p:txBody>
          <a:bodyPr/>
          <a:lstStyle/>
          <a:p>
            <a:r>
              <a:rPr lang="en-US" altLang="en-US" sz="3200" b="1" dirty="0"/>
              <a:t>Try and test the teacher</a:t>
            </a:r>
            <a:br>
              <a:rPr lang="en-US" altLang="en-US" sz="3200" b="1" dirty="0"/>
            </a:br>
            <a:r>
              <a:rPr lang="en-US" altLang="en-US" sz="3200" b="1" dirty="0"/>
              <a:t>to see if he is true or false</a:t>
            </a:r>
          </a:p>
          <a:p>
            <a:pPr lvl="1"/>
            <a:r>
              <a:rPr lang="en-US" altLang="en-US" sz="2800" dirty="0">
                <a:solidFill>
                  <a:srgbClr val="C00000"/>
                </a:solidFill>
                <a:latin typeface="Segoe UI Semibold" panose="020B0702040204020203" pitchFamily="34" charset="0"/>
                <a:cs typeface="Segoe UI Semibold" panose="020B0702040204020203" pitchFamily="34" charset="0"/>
              </a:rPr>
              <a:t>1 John 4:1</a:t>
            </a:r>
          </a:p>
          <a:p>
            <a:pPr lvl="1"/>
            <a:r>
              <a:rPr lang="en-US" altLang="en-US" sz="2800" dirty="0">
                <a:solidFill>
                  <a:srgbClr val="C00000"/>
                </a:solidFill>
                <a:latin typeface="Segoe UI Semibold" panose="020B0702040204020203" pitchFamily="34" charset="0"/>
                <a:cs typeface="Segoe UI Semibold" panose="020B0702040204020203" pitchFamily="34" charset="0"/>
              </a:rPr>
              <a:t>Revelation 2:2</a:t>
            </a:r>
          </a:p>
          <a:p>
            <a:pPr lvl="1"/>
            <a:r>
              <a:rPr lang="en-US" altLang="en-US" sz="2800" dirty="0">
                <a:solidFill>
                  <a:srgbClr val="C00000"/>
                </a:solidFill>
                <a:latin typeface="Segoe UI Semibold" panose="020B0702040204020203" pitchFamily="34" charset="0"/>
                <a:cs typeface="Segoe UI Semibold" panose="020B0702040204020203" pitchFamily="34" charset="0"/>
              </a:rPr>
              <a:t>1 Thessalonians 5:21</a:t>
            </a:r>
          </a:p>
        </p:txBody>
      </p:sp>
      <p:sp>
        <p:nvSpPr>
          <p:cNvPr id="9224" name="Rectangle 8">
            <a:extLst>
              <a:ext uri="{FF2B5EF4-FFF2-40B4-BE49-F238E27FC236}">
                <a16:creationId xmlns:a16="http://schemas.microsoft.com/office/drawing/2014/main" id="{F627FB9C-E4AA-480A-8ED3-9F47BDDEAFBE}"/>
              </a:ext>
            </a:extLst>
          </p:cNvPr>
          <p:cNvSpPr>
            <a:spLocks noChangeArrowheads="1"/>
          </p:cNvSpPr>
          <p:nvPr/>
        </p:nvSpPr>
        <p:spPr bwMode="auto">
          <a:xfrm>
            <a:off x="1828800" y="304800"/>
            <a:ext cx="533400" cy="76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9" name="Rectangle 5">
            <a:extLst>
              <a:ext uri="{FF2B5EF4-FFF2-40B4-BE49-F238E27FC236}">
                <a16:creationId xmlns:a16="http://schemas.microsoft.com/office/drawing/2014/main" id="{D5C0FF3D-C15C-4648-AF0E-C3CB0A07ECE7}"/>
              </a:ext>
            </a:extLst>
          </p:cNvPr>
          <p:cNvSpPr>
            <a:spLocks noChangeArrowheads="1"/>
          </p:cNvSpPr>
          <p:nvPr/>
        </p:nvSpPr>
        <p:spPr bwMode="auto">
          <a:xfrm>
            <a:off x="0" y="0"/>
            <a:ext cx="1524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0" name="Rectangle 6">
            <a:extLst>
              <a:ext uri="{FF2B5EF4-FFF2-40B4-BE49-F238E27FC236}">
                <a16:creationId xmlns:a16="http://schemas.microsoft.com/office/drawing/2014/main" id="{8654825F-0868-40A2-9848-323804BD7DBD}"/>
              </a:ext>
            </a:extLst>
          </p:cNvPr>
          <p:cNvSpPr>
            <a:spLocks noChangeArrowheads="1"/>
          </p:cNvSpPr>
          <p:nvPr/>
        </p:nvSpPr>
        <p:spPr bwMode="auto">
          <a:xfrm>
            <a:off x="12039600" y="0"/>
            <a:ext cx="1524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1" name="Rectangle 7">
            <a:extLst>
              <a:ext uri="{FF2B5EF4-FFF2-40B4-BE49-F238E27FC236}">
                <a16:creationId xmlns:a16="http://schemas.microsoft.com/office/drawing/2014/main" id="{6A50106B-9013-4C03-B6BF-C60CA59B1519}"/>
              </a:ext>
            </a:extLst>
          </p:cNvPr>
          <p:cNvSpPr>
            <a:spLocks noChangeArrowheads="1"/>
          </p:cNvSpPr>
          <p:nvPr/>
        </p:nvSpPr>
        <p:spPr bwMode="auto">
          <a:xfrm>
            <a:off x="152400" y="0"/>
            <a:ext cx="11963400" cy="155355"/>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2" name="Rectangle 8">
            <a:extLst>
              <a:ext uri="{FF2B5EF4-FFF2-40B4-BE49-F238E27FC236}">
                <a16:creationId xmlns:a16="http://schemas.microsoft.com/office/drawing/2014/main" id="{1A9C131B-4443-48D4-A3B9-EC41F1F08CBD}"/>
              </a:ext>
            </a:extLst>
          </p:cNvPr>
          <p:cNvSpPr>
            <a:spLocks noChangeArrowheads="1"/>
          </p:cNvSpPr>
          <p:nvPr/>
        </p:nvSpPr>
        <p:spPr bwMode="auto">
          <a:xfrm>
            <a:off x="76200" y="6394866"/>
            <a:ext cx="11963400" cy="155355"/>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3" name="TextBox 22">
            <a:extLst>
              <a:ext uri="{FF2B5EF4-FFF2-40B4-BE49-F238E27FC236}">
                <a16:creationId xmlns:a16="http://schemas.microsoft.com/office/drawing/2014/main" id="{F1F1AFC2-F38B-4E31-BE2A-35B702F249AE}"/>
              </a:ext>
            </a:extLst>
          </p:cNvPr>
          <p:cNvSpPr txBox="1"/>
          <p:nvPr/>
        </p:nvSpPr>
        <p:spPr>
          <a:xfrm>
            <a:off x="0" y="6550223"/>
            <a:ext cx="12192000" cy="307777"/>
          </a:xfrm>
          <a:prstGeom prst="rect">
            <a:avLst/>
          </a:prstGeom>
          <a:solidFill>
            <a:schemeClr val="tx1"/>
          </a:solidFill>
        </p:spPr>
        <p:txBody>
          <a:bodyPr wrap="square" rtlCol="0">
            <a:spAutoFit/>
          </a:bodyPr>
          <a:lstStyle/>
          <a:p>
            <a:r>
              <a:rPr lang="en-US" sz="1400" dirty="0">
                <a:solidFill>
                  <a:schemeClr val="bg1"/>
                </a:solidFill>
                <a:latin typeface="Segoe UI" panose="020B0502040204020203" pitchFamily="34" charset="0"/>
              </a:rPr>
              <a:t>Richie Thetford																	  	                 www.thetfordcountry.com</a:t>
            </a:r>
          </a:p>
        </p:txBody>
      </p:sp>
      <p:sp>
        <p:nvSpPr>
          <p:cNvPr id="24" name="WordArt 10">
            <a:extLst>
              <a:ext uri="{FF2B5EF4-FFF2-40B4-BE49-F238E27FC236}">
                <a16:creationId xmlns:a16="http://schemas.microsoft.com/office/drawing/2014/main" id="{2512368A-B911-485F-98D2-53816262137B}"/>
              </a:ext>
            </a:extLst>
          </p:cNvPr>
          <p:cNvSpPr>
            <a:spLocks noChangeArrowheads="1" noChangeShapeType="1" noTextEdit="1"/>
          </p:cNvSpPr>
          <p:nvPr/>
        </p:nvSpPr>
        <p:spPr bwMode="auto">
          <a:xfrm>
            <a:off x="3733800" y="457222"/>
            <a:ext cx="7848600" cy="685778"/>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00CC00"/>
                </a:solidFill>
                <a:effectLst>
                  <a:outerShdw dist="28398" dir="1593903" algn="ctr" rotWithShape="0">
                    <a:schemeClr val="tx1"/>
                  </a:outerShdw>
                </a:effectLst>
                <a:latin typeface="Segoe UI" panose="020B0502040204020203" pitchFamily="34" charset="0"/>
              </a:rPr>
              <a:t>The Wolf in Sheep’s Clothing</a:t>
            </a:r>
          </a:p>
        </p:txBody>
      </p:sp>
      <p:sp>
        <p:nvSpPr>
          <p:cNvPr id="25" name="Rectangle 11">
            <a:extLst>
              <a:ext uri="{FF2B5EF4-FFF2-40B4-BE49-F238E27FC236}">
                <a16:creationId xmlns:a16="http://schemas.microsoft.com/office/drawing/2014/main" id="{FCBBF694-FD3F-4A06-995C-EA04005BB815}"/>
              </a:ext>
            </a:extLst>
          </p:cNvPr>
          <p:cNvSpPr>
            <a:spLocks noChangeArrowheads="1"/>
          </p:cNvSpPr>
          <p:nvPr/>
        </p:nvSpPr>
        <p:spPr bwMode="auto">
          <a:xfrm>
            <a:off x="3429000" y="1143000"/>
            <a:ext cx="8458200" cy="1143000"/>
          </a:xfrm>
          <a:prstGeom prst="rect">
            <a:avLst/>
          </a:prstGeom>
          <a:noFill/>
          <a:ln>
            <a:noFill/>
          </a:ln>
          <a:effectLst>
            <a:outerShdw dist="28398" dir="1593903" algn="ctr" rotWithShape="0">
              <a:srgbClr val="00CC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800" b="1" dirty="0">
                <a:latin typeface="Segoe UI" panose="020B0502040204020203" pitchFamily="34" charset="0"/>
              </a:rPr>
              <a:t>How Can We Know a False Teacher?</a:t>
            </a:r>
          </a:p>
        </p:txBody>
      </p:sp>
      <p:sp>
        <p:nvSpPr>
          <p:cNvPr id="26" name="Line 12">
            <a:extLst>
              <a:ext uri="{FF2B5EF4-FFF2-40B4-BE49-F238E27FC236}">
                <a16:creationId xmlns:a16="http://schemas.microsoft.com/office/drawing/2014/main" id="{E4B51FC7-7283-4079-B9CE-5F65B97C7159}"/>
              </a:ext>
            </a:extLst>
          </p:cNvPr>
          <p:cNvSpPr>
            <a:spLocks noChangeShapeType="1"/>
          </p:cNvSpPr>
          <p:nvPr/>
        </p:nvSpPr>
        <p:spPr bwMode="auto">
          <a:xfrm>
            <a:off x="3657600" y="2286000"/>
            <a:ext cx="7924800" cy="0"/>
          </a:xfrm>
          <a:prstGeom prst="line">
            <a:avLst/>
          </a:prstGeom>
          <a:noFill/>
          <a:ln w="254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Segoe UI" panose="020B0502040204020203" pitchFamily="34" charset="0"/>
            </a:endParaRPr>
          </a:p>
        </p:txBody>
      </p:sp>
      <p:pic>
        <p:nvPicPr>
          <p:cNvPr id="27" name="Picture 26">
            <a:extLst>
              <a:ext uri="{FF2B5EF4-FFF2-40B4-BE49-F238E27FC236}">
                <a16:creationId xmlns:a16="http://schemas.microsoft.com/office/drawing/2014/main" id="{F5E4D950-1C24-4D29-B0AC-55EB1F2FA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3124200" cy="2081121"/>
          </a:xfrm>
          <a:prstGeom prst="rect">
            <a:avLst/>
          </a:prstGeom>
        </p:spPr>
      </p:pic>
      <p:pic>
        <p:nvPicPr>
          <p:cNvPr id="3" name="Picture 2">
            <a:extLst>
              <a:ext uri="{FF2B5EF4-FFF2-40B4-BE49-F238E27FC236}">
                <a16:creationId xmlns:a16="http://schemas.microsoft.com/office/drawing/2014/main" id="{2461103D-1ED1-4997-A2B5-2BC8E8823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1" y="2393244"/>
            <a:ext cx="5200650" cy="3900487"/>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D3A00"/>
        </a:solidFill>
        <a:effectLst/>
      </p:bgPr>
    </p:bg>
    <p:spTree>
      <p:nvGrpSpPr>
        <p:cNvPr id="1" name=""/>
        <p:cNvGrpSpPr/>
        <p:nvPr/>
      </p:nvGrpSpPr>
      <p:grpSpPr>
        <a:xfrm>
          <a:off x="0" y="0"/>
          <a:ext cx="0" cy="0"/>
          <a:chOff x="0" y="0"/>
          <a:chExt cx="0" cy="0"/>
        </a:xfrm>
      </p:grpSpPr>
      <p:sp>
        <p:nvSpPr>
          <p:cNvPr id="10246" name="Text Box 6">
            <a:extLst>
              <a:ext uri="{FF2B5EF4-FFF2-40B4-BE49-F238E27FC236}">
                <a16:creationId xmlns:a16="http://schemas.microsoft.com/office/drawing/2014/main" id="{7844FB0C-E093-4EB5-BBAE-5B00FA2112E5}"/>
              </a:ext>
            </a:extLst>
          </p:cNvPr>
          <p:cNvSpPr txBox="1">
            <a:spLocks noChangeArrowheads="1"/>
          </p:cNvSpPr>
          <p:nvPr/>
        </p:nvSpPr>
        <p:spPr bwMode="auto">
          <a:xfrm>
            <a:off x="304800" y="304800"/>
            <a:ext cx="115824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600" b="1" dirty="0">
                <a:solidFill>
                  <a:srgbClr val="00CC00"/>
                </a:solidFill>
                <a:latin typeface="Segoe UI" panose="020B0502040204020203" pitchFamily="34" charset="0"/>
              </a:rPr>
              <a:t>1 John 4:1</a:t>
            </a:r>
            <a:r>
              <a:rPr lang="en-US" altLang="en-US" sz="2600" b="1" dirty="0">
                <a:latin typeface="Segoe UI" panose="020B0502040204020203" pitchFamily="34" charset="0"/>
              </a:rPr>
              <a:t> </a:t>
            </a:r>
            <a:r>
              <a:rPr lang="en-US" altLang="en-US" sz="2600" dirty="0">
                <a:solidFill>
                  <a:schemeClr val="bg1"/>
                </a:solidFill>
                <a:latin typeface="Segoe UI" panose="020B0502040204020203" pitchFamily="34" charset="0"/>
              </a:rPr>
              <a:t>Beloved, do not believe every spirit, but test the spirits, whether they are of God; because many false prophets have gone out into the world.</a:t>
            </a:r>
          </a:p>
          <a:p>
            <a:endParaRPr lang="en-US" altLang="en-US" sz="2600" dirty="0">
              <a:latin typeface="Segoe UI" panose="020B0502040204020203" pitchFamily="34" charset="0"/>
            </a:endParaRPr>
          </a:p>
          <a:p>
            <a:r>
              <a:rPr lang="en-US" altLang="en-US" sz="2600" b="1" dirty="0">
                <a:solidFill>
                  <a:srgbClr val="00CC00"/>
                </a:solidFill>
                <a:latin typeface="Segoe UI" panose="020B0502040204020203" pitchFamily="34" charset="0"/>
              </a:rPr>
              <a:t>Revelation 2:2</a:t>
            </a:r>
            <a:r>
              <a:rPr lang="en-US" altLang="en-US" sz="2600" b="1" dirty="0">
                <a:latin typeface="Segoe UI" panose="020B0502040204020203" pitchFamily="34" charset="0"/>
              </a:rPr>
              <a:t> </a:t>
            </a:r>
            <a:r>
              <a:rPr lang="en-US" altLang="en-US" sz="2600" dirty="0">
                <a:solidFill>
                  <a:schemeClr val="bg1"/>
                </a:solidFill>
                <a:latin typeface="Segoe UI" panose="020B0502040204020203" pitchFamily="34" charset="0"/>
              </a:rPr>
              <a:t>I know your works, your labor, your patience, and that you cannot bear those who are evil. And you have tested those who say they are apostles and are not, and have found them liars  </a:t>
            </a:r>
          </a:p>
          <a:p>
            <a:endParaRPr lang="en-US" altLang="en-US" sz="2600" dirty="0">
              <a:solidFill>
                <a:schemeClr val="bg1"/>
              </a:solidFill>
              <a:latin typeface="Segoe UI" panose="020B0502040204020203" pitchFamily="34" charset="0"/>
            </a:endParaRPr>
          </a:p>
          <a:p>
            <a:r>
              <a:rPr lang="en-US" altLang="en-US" sz="2600" b="1" dirty="0">
                <a:solidFill>
                  <a:srgbClr val="00CC00"/>
                </a:solidFill>
                <a:latin typeface="Segoe UI" panose="020B0502040204020203" pitchFamily="34" charset="0"/>
              </a:rPr>
              <a:t>1 Thessalonians 5:21</a:t>
            </a:r>
            <a:r>
              <a:rPr lang="en-US" altLang="en-US" sz="2600" b="1" dirty="0">
                <a:latin typeface="Segoe UI" panose="020B0502040204020203" pitchFamily="34" charset="0"/>
              </a:rPr>
              <a:t> </a:t>
            </a:r>
            <a:r>
              <a:rPr lang="en-US" altLang="en-US" sz="2600" dirty="0">
                <a:solidFill>
                  <a:schemeClr val="bg1"/>
                </a:solidFill>
                <a:latin typeface="Segoe UI" panose="020B0502040204020203" pitchFamily="34" charset="0"/>
              </a:rPr>
              <a:t>Test all things; hold fast what is good.</a:t>
            </a:r>
          </a:p>
        </p:txBody>
      </p:sp>
      <p:sp>
        <p:nvSpPr>
          <p:cNvPr id="14" name="Rectangle 5">
            <a:extLst>
              <a:ext uri="{FF2B5EF4-FFF2-40B4-BE49-F238E27FC236}">
                <a16:creationId xmlns:a16="http://schemas.microsoft.com/office/drawing/2014/main" id="{28BF389D-C9B9-4137-BC49-34051D62D8AF}"/>
              </a:ext>
            </a:extLst>
          </p:cNvPr>
          <p:cNvSpPr>
            <a:spLocks noChangeArrowheads="1"/>
          </p:cNvSpPr>
          <p:nvPr/>
        </p:nvSpPr>
        <p:spPr bwMode="auto">
          <a:xfrm>
            <a:off x="0" y="0"/>
            <a:ext cx="1524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5" name="Rectangle 6">
            <a:extLst>
              <a:ext uri="{FF2B5EF4-FFF2-40B4-BE49-F238E27FC236}">
                <a16:creationId xmlns:a16="http://schemas.microsoft.com/office/drawing/2014/main" id="{72098711-F19F-4625-BBCF-6DD18DA2081D}"/>
              </a:ext>
            </a:extLst>
          </p:cNvPr>
          <p:cNvSpPr>
            <a:spLocks noChangeArrowheads="1"/>
          </p:cNvSpPr>
          <p:nvPr/>
        </p:nvSpPr>
        <p:spPr bwMode="auto">
          <a:xfrm>
            <a:off x="12039600" y="0"/>
            <a:ext cx="1524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6" name="Rectangle 7">
            <a:extLst>
              <a:ext uri="{FF2B5EF4-FFF2-40B4-BE49-F238E27FC236}">
                <a16:creationId xmlns:a16="http://schemas.microsoft.com/office/drawing/2014/main" id="{FA83B82F-2FDA-403B-898B-9A54983DDE65}"/>
              </a:ext>
            </a:extLst>
          </p:cNvPr>
          <p:cNvSpPr>
            <a:spLocks noChangeArrowheads="1"/>
          </p:cNvSpPr>
          <p:nvPr/>
        </p:nvSpPr>
        <p:spPr bwMode="auto">
          <a:xfrm>
            <a:off x="152400" y="0"/>
            <a:ext cx="11963400" cy="155355"/>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7" name="Rectangle 8">
            <a:extLst>
              <a:ext uri="{FF2B5EF4-FFF2-40B4-BE49-F238E27FC236}">
                <a16:creationId xmlns:a16="http://schemas.microsoft.com/office/drawing/2014/main" id="{CDB7F6EC-EF8A-48A6-B0D4-CEB08E085F55}"/>
              </a:ext>
            </a:extLst>
          </p:cNvPr>
          <p:cNvSpPr>
            <a:spLocks noChangeArrowheads="1"/>
          </p:cNvSpPr>
          <p:nvPr/>
        </p:nvSpPr>
        <p:spPr bwMode="auto">
          <a:xfrm>
            <a:off x="76200" y="6394866"/>
            <a:ext cx="11963400" cy="155355"/>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8" name="TextBox 17">
            <a:extLst>
              <a:ext uri="{FF2B5EF4-FFF2-40B4-BE49-F238E27FC236}">
                <a16:creationId xmlns:a16="http://schemas.microsoft.com/office/drawing/2014/main" id="{F3755FDF-B803-4E62-A386-DC22F5E5186C}"/>
              </a:ext>
            </a:extLst>
          </p:cNvPr>
          <p:cNvSpPr txBox="1"/>
          <p:nvPr/>
        </p:nvSpPr>
        <p:spPr>
          <a:xfrm>
            <a:off x="0" y="6550223"/>
            <a:ext cx="12192000" cy="307777"/>
          </a:xfrm>
          <a:prstGeom prst="rect">
            <a:avLst/>
          </a:prstGeom>
          <a:solidFill>
            <a:schemeClr val="tx1"/>
          </a:solidFill>
        </p:spPr>
        <p:txBody>
          <a:bodyPr wrap="square" rtlCol="0">
            <a:spAutoFit/>
          </a:bodyPr>
          <a:lstStyle/>
          <a:p>
            <a:r>
              <a:rPr lang="en-US" sz="1400" dirty="0">
                <a:solidFill>
                  <a:schemeClr val="bg1"/>
                </a:solidFill>
                <a:latin typeface="Segoe UI" panose="020B0502040204020203"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46">
                                            <p:txEl>
                                              <p:pRg st="2" end="2"/>
                                            </p:txEl>
                                          </p:spTgt>
                                        </p:tgtEl>
                                        <p:attrNameLst>
                                          <p:attrName>style.visibility</p:attrName>
                                        </p:attrNameLst>
                                      </p:cBhvr>
                                      <p:to>
                                        <p:strVal val="visible"/>
                                      </p:to>
                                    </p:set>
                                    <p:anim calcmode="lin" valueType="num">
                                      <p:cBhvr>
                                        <p:cTn id="7" dur="500" fill="hold"/>
                                        <p:tgtEl>
                                          <p:spTgt spid="10246">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0246">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0246">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46">
                                            <p:txEl>
                                              <p:pRg st="4" end="4"/>
                                            </p:txEl>
                                          </p:spTgt>
                                        </p:tgtEl>
                                        <p:attrNameLst>
                                          <p:attrName>style.visibility</p:attrName>
                                        </p:attrNameLst>
                                      </p:cBhvr>
                                      <p:to>
                                        <p:strVal val="visible"/>
                                      </p:to>
                                    </p:set>
                                    <p:anim calcmode="lin" valueType="num">
                                      <p:cBhvr>
                                        <p:cTn id="14" dur="500" fill="hold"/>
                                        <p:tgtEl>
                                          <p:spTgt spid="10246">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10246">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102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Rectangle 8">
            <a:extLst>
              <a:ext uri="{FF2B5EF4-FFF2-40B4-BE49-F238E27FC236}">
                <a16:creationId xmlns:a16="http://schemas.microsoft.com/office/drawing/2014/main" id="{F627FB9C-E4AA-480A-8ED3-9F47BDDEAFBE}"/>
              </a:ext>
            </a:extLst>
          </p:cNvPr>
          <p:cNvSpPr>
            <a:spLocks noChangeArrowheads="1"/>
          </p:cNvSpPr>
          <p:nvPr/>
        </p:nvSpPr>
        <p:spPr bwMode="auto">
          <a:xfrm>
            <a:off x="1828800" y="304800"/>
            <a:ext cx="533400" cy="76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19" name="Rectangle 5">
            <a:extLst>
              <a:ext uri="{FF2B5EF4-FFF2-40B4-BE49-F238E27FC236}">
                <a16:creationId xmlns:a16="http://schemas.microsoft.com/office/drawing/2014/main" id="{D5C0FF3D-C15C-4648-AF0E-C3CB0A07ECE7}"/>
              </a:ext>
            </a:extLst>
          </p:cNvPr>
          <p:cNvSpPr>
            <a:spLocks noChangeArrowheads="1"/>
          </p:cNvSpPr>
          <p:nvPr/>
        </p:nvSpPr>
        <p:spPr bwMode="auto">
          <a:xfrm>
            <a:off x="0" y="0"/>
            <a:ext cx="1524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0" name="Rectangle 6">
            <a:extLst>
              <a:ext uri="{FF2B5EF4-FFF2-40B4-BE49-F238E27FC236}">
                <a16:creationId xmlns:a16="http://schemas.microsoft.com/office/drawing/2014/main" id="{8654825F-0868-40A2-9848-323804BD7DBD}"/>
              </a:ext>
            </a:extLst>
          </p:cNvPr>
          <p:cNvSpPr>
            <a:spLocks noChangeArrowheads="1"/>
          </p:cNvSpPr>
          <p:nvPr/>
        </p:nvSpPr>
        <p:spPr bwMode="auto">
          <a:xfrm>
            <a:off x="12039600" y="0"/>
            <a:ext cx="152400" cy="6858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1" name="Rectangle 7">
            <a:extLst>
              <a:ext uri="{FF2B5EF4-FFF2-40B4-BE49-F238E27FC236}">
                <a16:creationId xmlns:a16="http://schemas.microsoft.com/office/drawing/2014/main" id="{6A50106B-9013-4C03-B6BF-C60CA59B1519}"/>
              </a:ext>
            </a:extLst>
          </p:cNvPr>
          <p:cNvSpPr>
            <a:spLocks noChangeArrowheads="1"/>
          </p:cNvSpPr>
          <p:nvPr/>
        </p:nvSpPr>
        <p:spPr bwMode="auto">
          <a:xfrm>
            <a:off x="152400" y="0"/>
            <a:ext cx="11963400" cy="155355"/>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2" name="Rectangle 8">
            <a:extLst>
              <a:ext uri="{FF2B5EF4-FFF2-40B4-BE49-F238E27FC236}">
                <a16:creationId xmlns:a16="http://schemas.microsoft.com/office/drawing/2014/main" id="{1A9C131B-4443-48D4-A3B9-EC41F1F08CBD}"/>
              </a:ext>
            </a:extLst>
          </p:cNvPr>
          <p:cNvSpPr>
            <a:spLocks noChangeArrowheads="1"/>
          </p:cNvSpPr>
          <p:nvPr/>
        </p:nvSpPr>
        <p:spPr bwMode="auto">
          <a:xfrm>
            <a:off x="76200" y="6394866"/>
            <a:ext cx="11963400" cy="155355"/>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Segoe UI" panose="020B0502040204020203" pitchFamily="34" charset="0"/>
            </a:endParaRPr>
          </a:p>
        </p:txBody>
      </p:sp>
      <p:sp>
        <p:nvSpPr>
          <p:cNvPr id="23" name="TextBox 22">
            <a:extLst>
              <a:ext uri="{FF2B5EF4-FFF2-40B4-BE49-F238E27FC236}">
                <a16:creationId xmlns:a16="http://schemas.microsoft.com/office/drawing/2014/main" id="{F1F1AFC2-F38B-4E31-BE2A-35B702F249AE}"/>
              </a:ext>
            </a:extLst>
          </p:cNvPr>
          <p:cNvSpPr txBox="1"/>
          <p:nvPr/>
        </p:nvSpPr>
        <p:spPr>
          <a:xfrm>
            <a:off x="0" y="6550223"/>
            <a:ext cx="12192000" cy="307777"/>
          </a:xfrm>
          <a:prstGeom prst="rect">
            <a:avLst/>
          </a:prstGeom>
          <a:solidFill>
            <a:schemeClr val="tx1"/>
          </a:solidFill>
        </p:spPr>
        <p:txBody>
          <a:bodyPr wrap="square" rtlCol="0">
            <a:spAutoFit/>
          </a:bodyPr>
          <a:lstStyle/>
          <a:p>
            <a:r>
              <a:rPr lang="en-US" sz="1400" dirty="0">
                <a:solidFill>
                  <a:schemeClr val="bg1"/>
                </a:solidFill>
                <a:latin typeface="Segoe UI" panose="020B0502040204020203" pitchFamily="34" charset="0"/>
              </a:rPr>
              <a:t>Richie Thetford																	  	                 www.thetfordcountry.com</a:t>
            </a:r>
          </a:p>
        </p:txBody>
      </p:sp>
      <p:sp>
        <p:nvSpPr>
          <p:cNvPr id="24" name="WordArt 10">
            <a:extLst>
              <a:ext uri="{FF2B5EF4-FFF2-40B4-BE49-F238E27FC236}">
                <a16:creationId xmlns:a16="http://schemas.microsoft.com/office/drawing/2014/main" id="{2512368A-B911-485F-98D2-53816262137B}"/>
              </a:ext>
            </a:extLst>
          </p:cNvPr>
          <p:cNvSpPr>
            <a:spLocks noChangeArrowheads="1" noChangeShapeType="1" noTextEdit="1"/>
          </p:cNvSpPr>
          <p:nvPr/>
        </p:nvSpPr>
        <p:spPr bwMode="auto">
          <a:xfrm>
            <a:off x="3733800" y="457222"/>
            <a:ext cx="7848600" cy="685778"/>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00CC00"/>
                </a:solidFill>
                <a:effectLst>
                  <a:outerShdw dist="28398" dir="1593903" algn="ctr" rotWithShape="0">
                    <a:schemeClr val="tx1"/>
                  </a:outerShdw>
                </a:effectLst>
                <a:latin typeface="Segoe UI" panose="020B0502040204020203" pitchFamily="34" charset="0"/>
              </a:rPr>
              <a:t>The Wolf in Sheep’s Clothing</a:t>
            </a:r>
          </a:p>
        </p:txBody>
      </p:sp>
      <p:sp>
        <p:nvSpPr>
          <p:cNvPr id="25" name="Rectangle 11">
            <a:extLst>
              <a:ext uri="{FF2B5EF4-FFF2-40B4-BE49-F238E27FC236}">
                <a16:creationId xmlns:a16="http://schemas.microsoft.com/office/drawing/2014/main" id="{FCBBF694-FD3F-4A06-995C-EA04005BB815}"/>
              </a:ext>
            </a:extLst>
          </p:cNvPr>
          <p:cNvSpPr>
            <a:spLocks noChangeArrowheads="1"/>
          </p:cNvSpPr>
          <p:nvPr/>
        </p:nvSpPr>
        <p:spPr bwMode="auto">
          <a:xfrm>
            <a:off x="3429000" y="1143000"/>
            <a:ext cx="8458200" cy="1143000"/>
          </a:xfrm>
          <a:prstGeom prst="rect">
            <a:avLst/>
          </a:prstGeom>
          <a:noFill/>
          <a:ln>
            <a:noFill/>
          </a:ln>
          <a:effectLst>
            <a:outerShdw dist="28398" dir="1593903" algn="ctr" rotWithShape="0">
              <a:srgbClr val="00CC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800" b="1" dirty="0">
                <a:latin typeface="Segoe UI" panose="020B0502040204020203" pitchFamily="34" charset="0"/>
              </a:rPr>
              <a:t>How Can We Know a False Teacher?</a:t>
            </a:r>
          </a:p>
        </p:txBody>
      </p:sp>
      <p:sp>
        <p:nvSpPr>
          <p:cNvPr id="26" name="Line 12">
            <a:extLst>
              <a:ext uri="{FF2B5EF4-FFF2-40B4-BE49-F238E27FC236}">
                <a16:creationId xmlns:a16="http://schemas.microsoft.com/office/drawing/2014/main" id="{E4B51FC7-7283-4079-B9CE-5F65B97C7159}"/>
              </a:ext>
            </a:extLst>
          </p:cNvPr>
          <p:cNvSpPr>
            <a:spLocks noChangeShapeType="1"/>
          </p:cNvSpPr>
          <p:nvPr/>
        </p:nvSpPr>
        <p:spPr bwMode="auto">
          <a:xfrm>
            <a:off x="3657600" y="2286000"/>
            <a:ext cx="7924800" cy="0"/>
          </a:xfrm>
          <a:prstGeom prst="line">
            <a:avLst/>
          </a:prstGeom>
          <a:noFill/>
          <a:ln w="254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Segoe UI" panose="020B0502040204020203" pitchFamily="34" charset="0"/>
            </a:endParaRPr>
          </a:p>
        </p:txBody>
      </p:sp>
      <p:pic>
        <p:nvPicPr>
          <p:cNvPr id="27" name="Picture 26">
            <a:extLst>
              <a:ext uri="{FF2B5EF4-FFF2-40B4-BE49-F238E27FC236}">
                <a16:creationId xmlns:a16="http://schemas.microsoft.com/office/drawing/2014/main" id="{F5E4D950-1C24-4D29-B0AC-55EB1F2FA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3124200" cy="2081121"/>
          </a:xfrm>
          <a:prstGeom prst="rect">
            <a:avLst/>
          </a:prstGeom>
        </p:spPr>
      </p:pic>
      <p:sp>
        <p:nvSpPr>
          <p:cNvPr id="15" name="Rectangle 2">
            <a:extLst>
              <a:ext uri="{FF2B5EF4-FFF2-40B4-BE49-F238E27FC236}">
                <a16:creationId xmlns:a16="http://schemas.microsoft.com/office/drawing/2014/main" id="{3BB969BD-6CA7-417E-8A8B-8FCCA2E476C9}"/>
              </a:ext>
            </a:extLst>
          </p:cNvPr>
          <p:cNvSpPr>
            <a:spLocks noGrp="1" noChangeArrowheads="1"/>
          </p:cNvSpPr>
          <p:nvPr>
            <p:ph idx="1"/>
          </p:nvPr>
        </p:nvSpPr>
        <p:spPr>
          <a:xfrm>
            <a:off x="228600" y="2438400"/>
            <a:ext cx="11658600" cy="4191000"/>
          </a:xfrm>
        </p:spPr>
        <p:txBody>
          <a:bodyPr/>
          <a:lstStyle/>
          <a:p>
            <a:r>
              <a:rPr lang="en-US" altLang="en-US" sz="3200" b="1" dirty="0"/>
              <a:t>False teachers will come!</a:t>
            </a:r>
          </a:p>
          <a:p>
            <a:pPr lvl="1"/>
            <a:r>
              <a:rPr lang="en-US" altLang="en-US" sz="2800" dirty="0">
                <a:solidFill>
                  <a:srgbClr val="C00000"/>
                </a:solidFill>
                <a:latin typeface="Segoe UI Semibold" panose="020B0702040204020203" pitchFamily="34" charset="0"/>
                <a:cs typeface="Segoe UI Semibold" panose="020B0702040204020203" pitchFamily="34" charset="0"/>
              </a:rPr>
              <a:t>2 Peter 2:1</a:t>
            </a:r>
          </a:p>
          <a:p>
            <a:pPr lvl="1"/>
            <a:r>
              <a:rPr lang="en-US" altLang="en-US" sz="2800" dirty="0">
                <a:solidFill>
                  <a:srgbClr val="C00000"/>
                </a:solidFill>
                <a:latin typeface="Segoe UI Semibold" panose="020B0702040204020203" pitchFamily="34" charset="0"/>
                <a:cs typeface="Segoe UI Semibold" panose="020B0702040204020203" pitchFamily="34" charset="0"/>
              </a:rPr>
              <a:t>Acts 20:29-30</a:t>
            </a:r>
          </a:p>
          <a:p>
            <a:pPr lvl="1"/>
            <a:r>
              <a:rPr lang="en-US" altLang="en-US" sz="2800" dirty="0">
                <a:solidFill>
                  <a:srgbClr val="C00000"/>
                </a:solidFill>
                <a:latin typeface="Segoe UI Semibold" panose="020B0702040204020203" pitchFamily="34" charset="0"/>
                <a:cs typeface="Segoe UI Semibold" panose="020B0702040204020203" pitchFamily="34" charset="0"/>
              </a:rPr>
              <a:t>Romans 16:17-18</a:t>
            </a:r>
          </a:p>
        </p:txBody>
      </p:sp>
      <p:pic>
        <p:nvPicPr>
          <p:cNvPr id="5" name="Picture 4">
            <a:extLst>
              <a:ext uri="{FF2B5EF4-FFF2-40B4-BE49-F238E27FC236}">
                <a16:creationId xmlns:a16="http://schemas.microsoft.com/office/drawing/2014/main" id="{F263019F-A46F-41F5-BD8A-A346CC4BF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971308"/>
            <a:ext cx="7696200" cy="3277092"/>
          </a:xfrm>
          <a:prstGeom prst="rect">
            <a:avLst/>
          </a:prstGeom>
          <a:ln>
            <a:noFill/>
          </a:ln>
          <a:effectLst>
            <a:softEdge rad="112500"/>
          </a:effectLst>
        </p:spPr>
      </p:pic>
    </p:spTree>
    <p:extLst>
      <p:ext uri="{BB962C8B-B14F-4D97-AF65-F5344CB8AC3E}">
        <p14:creationId xmlns:p14="http://schemas.microsoft.com/office/powerpoint/2010/main" val="1763072116"/>
      </p:ext>
    </p:extLst>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324</TotalTime>
  <Words>1316</Words>
  <Application>Microsoft Office PowerPoint</Application>
  <PresentationFormat>Widescreen</PresentationFormat>
  <Paragraphs>125</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Segoe UI</vt:lpstr>
      <vt:lpstr>Segoe UI Semibold</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 Authorized Customer</dc:creator>
  <cp:lastModifiedBy>Richard Thetford</cp:lastModifiedBy>
  <cp:revision>43</cp:revision>
  <dcterms:created xsi:type="dcterms:W3CDTF">2007-08-04T02:04:10Z</dcterms:created>
  <dcterms:modified xsi:type="dcterms:W3CDTF">2018-07-16T01:13:42Z</dcterms:modified>
</cp:coreProperties>
</file>