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7" r:id="rId4"/>
    <p:sldId id="268" r:id="rId5"/>
    <p:sldId id="269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0EF57-3D5C-4F97-9078-17FEF5C5B093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5E4DD-8D44-4E38-BDDE-71FBB47D3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7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A6FAA-7467-4B3F-9142-42BC2561A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AAD0FE-AA74-436B-B48C-F110910CE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3E8DB-373E-4952-B3A5-6F440594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B5FFF-7712-4975-8799-3E7C28B6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0940-0B43-421C-9D67-8AAB9880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54B4-F84C-4AEA-B1AA-150A20FB0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F6954-95E3-4903-A25A-C3254C55B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F45E3-C2C9-4F15-A42C-CC49B9FC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5652C-4A2F-49EA-93BE-B3CF2823E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177C9-2F5D-43C2-B1A9-C6734B3C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7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18120F-8BB5-4585-91B0-3AF068707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F4EEF-C7E9-499A-81F8-87D3CDCFE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72AD4-6254-4557-AE99-927C054B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DE5F9-8C88-42D9-B98D-3F7D6012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BE1EC-A97C-4E13-9480-CA8C6F64B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3B864-2321-4EB7-A1EC-8B2635F4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C30C-4FE7-40D3-B8DC-93EDCC81C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FC23C-97ED-4A03-A3D8-D161F839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2CE72-304D-49CC-9E48-0091ABD4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4A9AC-CFEA-4A76-97EA-1BEA3236B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8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7052-80A6-43A9-85BC-3A6CF7FD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2B501-043C-4330-B386-F7391300D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32045-57FB-4287-8499-B4A4949B8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681AC-8DCA-4DD6-81DA-409EB9B04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C3A92-ACD9-4361-BA19-2E35C0B5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2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D62B-E193-4F6E-A696-249B0D5F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2AE2F-6008-4D27-9EDE-7DAA0DD24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BBAB0-E373-46BC-910C-42BE8DBB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B3EDC-6520-4B18-8662-E9B6AD21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BAAC7-689C-474F-A3C6-7D008134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42C95-8E45-4C57-866C-2DBE1BC7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5E72-DAFF-440B-B233-B9E57744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31E54-D651-462D-B875-1A8DC3C07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23038-2B37-461E-A90E-C70CFEF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962496-7078-481E-906F-F84AFBF4B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665D73-A0E8-4C02-BAC0-10F2185D7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12202E-438B-4293-8035-9ED40CF1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4AF054-85C4-4063-A674-C6638726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BB23E0-FB17-4C5E-84B3-4372156C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AA34C-4E2D-42D7-9EB2-99EB9C04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ACE68-7FD5-48B9-B116-A0B83BED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BCE91-F3B0-4AE7-BF98-BAF8B33CB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A0D6A-D832-48DB-A265-719BDFE7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73D872-542F-410D-A0A6-B5EF1021B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D168C-2FB2-48C6-8656-517AF2A1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2074A-5FC8-4BE6-A69F-5E4327F6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9860-9D04-4CFA-B8DC-3252311F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D0C50-240A-4E9D-9B77-86F035F9B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E2484-4000-42A3-BE14-584166853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2F7AC-3FF9-4612-B13C-639115DB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C4853-1D9D-48A8-A7AD-15743817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3D0B0-2958-4653-A55F-28CB748D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8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D269-6428-4046-8467-B739E745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87C5C-90BE-4416-ACD0-3111B2DED9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DF2A5-E17D-457D-A2E5-A32124A45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681E5-15C9-4B9D-BD4A-E340C018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1A7-E2AE-4721-AA38-2A7BB86925B5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78CBF-1548-46C9-9497-057E7033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61D1E-D81B-4E35-8AD4-9341B888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C447BF-C8C6-44D6-9121-08F6FE30B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D710C-292B-4CA2-ABA4-1F3E1484A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4A0AC-FC94-4FAD-87ED-A29770175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D31A7-E2AE-4721-AA38-2A7BB86925B5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11893-3739-42A0-9940-F42F246E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A310-70E8-4E87-980E-F634609F6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6D500-1303-439C-9A49-5163B250E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7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C40AF7-3EDA-46F9-A9B0-6F20DBAC4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1EC110-EDC0-4A4A-87E4-B708D8F02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8073" y="248575"/>
            <a:ext cx="3299534" cy="1219524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EB0E9E-7C69-4AE2-BF70-54C0DC2C182A}"/>
              </a:ext>
            </a:extLst>
          </p:cNvPr>
          <p:cNvSpPr/>
          <p:nvPr/>
        </p:nvSpPr>
        <p:spPr>
          <a:xfrm>
            <a:off x="0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BD5EF3-58D0-4928-A48B-D4C3E99B16C9}"/>
              </a:ext>
            </a:extLst>
          </p:cNvPr>
          <p:cNvSpPr/>
          <p:nvPr/>
        </p:nvSpPr>
        <p:spPr>
          <a:xfrm>
            <a:off x="11987816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15A184-9038-46E7-885C-965C73DDBC5D}"/>
              </a:ext>
            </a:extLst>
          </p:cNvPr>
          <p:cNvSpPr txBox="1"/>
          <p:nvPr/>
        </p:nvSpPr>
        <p:spPr>
          <a:xfrm>
            <a:off x="0" y="653396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1F4844-1631-4A1D-9164-4F2676C7B086}"/>
              </a:ext>
            </a:extLst>
          </p:cNvPr>
          <p:cNvSpPr/>
          <p:nvPr/>
        </p:nvSpPr>
        <p:spPr>
          <a:xfrm>
            <a:off x="0" y="6374170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93074A-79D9-45A2-B930-2E4A29314CF9}"/>
              </a:ext>
            </a:extLst>
          </p:cNvPr>
          <p:cNvSpPr/>
          <p:nvPr/>
        </p:nvSpPr>
        <p:spPr>
          <a:xfrm>
            <a:off x="0" y="-1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6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D985-A3ED-4D41-9EEE-5ADCA979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96" y="259222"/>
            <a:ext cx="11575004" cy="850488"/>
          </a:xfrm>
          <a:solidFill>
            <a:srgbClr val="9900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Questions Concerning Wine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AE7E-CC50-4EB3-B690-5AECFC9B4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95" y="1225117"/>
            <a:ext cx="11575003" cy="5051395"/>
          </a:xfrm>
        </p:spPr>
        <p:txBody>
          <a:bodyPr>
            <a:noAutofit/>
          </a:bodyPr>
          <a:lstStyle/>
          <a:p>
            <a:r>
              <a:rPr lang="en-US" sz="3600" b="1" dirty="0"/>
              <a:t>Doesn’t Proverbs 31:6-7 allow people</a:t>
            </a:r>
            <a:br>
              <a:rPr lang="en-US" sz="3600" b="1" dirty="0"/>
            </a:br>
            <a:r>
              <a:rPr lang="en-US" sz="3600" b="1" dirty="0"/>
              <a:t>to drink alcohol?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Proverbs 31:6-7</a:t>
            </a:r>
          </a:p>
          <a:p>
            <a:pPr lvl="2"/>
            <a:r>
              <a:rPr lang="en-US" sz="3200" dirty="0"/>
              <a:t>To be contrasted with verses 4-5</a:t>
            </a:r>
          </a:p>
          <a:p>
            <a:pPr lvl="3"/>
            <a:r>
              <a:rPr lang="en-US" sz="3000" dirty="0">
                <a:solidFill>
                  <a:srgbClr val="990033"/>
                </a:solidFill>
              </a:rPr>
              <a:t>Drink given to those ready to perish</a:t>
            </a:r>
          </a:p>
          <a:p>
            <a:pPr lvl="3"/>
            <a:r>
              <a:rPr lang="en-US" sz="3000" dirty="0">
                <a:solidFill>
                  <a:srgbClr val="990033"/>
                </a:solidFill>
              </a:rPr>
              <a:t>Likened to our morphine, narcotics,</a:t>
            </a:r>
            <a:br>
              <a:rPr lang="en-US" sz="3000" dirty="0">
                <a:solidFill>
                  <a:srgbClr val="990033"/>
                </a:solidFill>
              </a:rPr>
            </a:br>
            <a:r>
              <a:rPr lang="en-US" sz="3000" dirty="0">
                <a:solidFill>
                  <a:srgbClr val="990033"/>
                </a:solidFill>
              </a:rPr>
              <a:t>or painkillers</a:t>
            </a:r>
          </a:p>
          <a:p>
            <a:pPr lvl="2"/>
            <a:r>
              <a:rPr lang="en-US" sz="3200" dirty="0"/>
              <a:t>Does NOT justify social or</a:t>
            </a:r>
            <a:br>
              <a:rPr lang="en-US" sz="3200" dirty="0"/>
            </a:br>
            <a:r>
              <a:rPr lang="en-US" sz="3200" dirty="0"/>
              <a:t>recreational drinking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DE783D-47B9-4B52-B330-5C95B5837920}"/>
              </a:ext>
            </a:extLst>
          </p:cNvPr>
          <p:cNvSpPr/>
          <p:nvPr/>
        </p:nvSpPr>
        <p:spPr>
          <a:xfrm>
            <a:off x="0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69E1B-03B5-4A4E-83BC-0DB6B8C9D46C}"/>
              </a:ext>
            </a:extLst>
          </p:cNvPr>
          <p:cNvSpPr/>
          <p:nvPr/>
        </p:nvSpPr>
        <p:spPr>
          <a:xfrm>
            <a:off x="11987816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2A37F-0ACA-4D03-B7EF-A36101AB1B99}"/>
              </a:ext>
            </a:extLst>
          </p:cNvPr>
          <p:cNvSpPr txBox="1"/>
          <p:nvPr/>
        </p:nvSpPr>
        <p:spPr>
          <a:xfrm>
            <a:off x="0" y="653396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250A-634E-4DA4-8605-2C171ABC6CE5}"/>
              </a:ext>
            </a:extLst>
          </p:cNvPr>
          <p:cNvSpPr/>
          <p:nvPr/>
        </p:nvSpPr>
        <p:spPr>
          <a:xfrm>
            <a:off x="0" y="6374170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5FA7-E9A2-4582-9F3B-7D9688A94F90}"/>
              </a:ext>
            </a:extLst>
          </p:cNvPr>
          <p:cNvSpPr/>
          <p:nvPr/>
        </p:nvSpPr>
        <p:spPr>
          <a:xfrm>
            <a:off x="0" y="-1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6779DC-2F82-432F-B502-32CF38DA7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42" y="1095067"/>
            <a:ext cx="3938934" cy="51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D985-A3ED-4D41-9EEE-5ADCA979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96" y="259222"/>
            <a:ext cx="11575004" cy="850488"/>
          </a:xfrm>
          <a:solidFill>
            <a:srgbClr val="9900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Questions Concerning Wine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AE7E-CC50-4EB3-B690-5AECFC9B4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95" y="1225117"/>
            <a:ext cx="11575003" cy="5051395"/>
          </a:xfrm>
        </p:spPr>
        <p:txBody>
          <a:bodyPr>
            <a:noAutofit/>
          </a:bodyPr>
          <a:lstStyle/>
          <a:p>
            <a:r>
              <a:rPr lang="en-US" sz="3600" b="1" dirty="0"/>
              <a:t>Didn’t Noah and Lot get drunk?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Genesis 9:24-25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Genesis 19:30-38</a:t>
            </a:r>
          </a:p>
          <a:p>
            <a:pPr lvl="2"/>
            <a:r>
              <a:rPr lang="en-US" sz="3200" dirty="0"/>
              <a:t>Not passages helpful to the </a:t>
            </a:r>
            <a:r>
              <a:rPr lang="en-US" sz="3200" dirty="0" err="1"/>
              <a:t>postiton</a:t>
            </a:r>
            <a:br>
              <a:rPr lang="en-US" sz="3200" dirty="0"/>
            </a:br>
            <a:r>
              <a:rPr lang="en-US" sz="3200" dirty="0"/>
              <a:t>that justifies “social drinking”</a:t>
            </a:r>
          </a:p>
          <a:p>
            <a:pPr lvl="2"/>
            <a:r>
              <a:rPr lang="en-US" sz="3200" dirty="0"/>
              <a:t>Examples to avoid the use of alcohol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DE783D-47B9-4B52-B330-5C95B5837920}"/>
              </a:ext>
            </a:extLst>
          </p:cNvPr>
          <p:cNvSpPr/>
          <p:nvPr/>
        </p:nvSpPr>
        <p:spPr>
          <a:xfrm>
            <a:off x="0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69E1B-03B5-4A4E-83BC-0DB6B8C9D46C}"/>
              </a:ext>
            </a:extLst>
          </p:cNvPr>
          <p:cNvSpPr/>
          <p:nvPr/>
        </p:nvSpPr>
        <p:spPr>
          <a:xfrm>
            <a:off x="11987816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2A37F-0ACA-4D03-B7EF-A36101AB1B99}"/>
              </a:ext>
            </a:extLst>
          </p:cNvPr>
          <p:cNvSpPr txBox="1"/>
          <p:nvPr/>
        </p:nvSpPr>
        <p:spPr>
          <a:xfrm>
            <a:off x="0" y="653396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250A-634E-4DA4-8605-2C171ABC6CE5}"/>
              </a:ext>
            </a:extLst>
          </p:cNvPr>
          <p:cNvSpPr/>
          <p:nvPr/>
        </p:nvSpPr>
        <p:spPr>
          <a:xfrm>
            <a:off x="0" y="6374170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5FA7-E9A2-4582-9F3B-7D9688A94F90}"/>
              </a:ext>
            </a:extLst>
          </p:cNvPr>
          <p:cNvSpPr/>
          <p:nvPr/>
        </p:nvSpPr>
        <p:spPr>
          <a:xfrm>
            <a:off x="0" y="-1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6779DC-2F82-432F-B502-32CF38DA7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42" y="1095067"/>
            <a:ext cx="3938934" cy="51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D985-A3ED-4D41-9EEE-5ADCA979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96" y="259222"/>
            <a:ext cx="11575004" cy="850488"/>
          </a:xfrm>
          <a:solidFill>
            <a:srgbClr val="9900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Questions Concerning Wine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AE7E-CC50-4EB3-B690-5AECFC9B4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95" y="1225117"/>
            <a:ext cx="11575003" cy="5051395"/>
          </a:xfrm>
        </p:spPr>
        <p:txBody>
          <a:bodyPr>
            <a:noAutofit/>
          </a:bodyPr>
          <a:lstStyle/>
          <a:p>
            <a:r>
              <a:rPr lang="en-US" sz="3600" b="1" dirty="0"/>
              <a:t>Doesn’t a Christian have the liberty</a:t>
            </a:r>
            <a:br>
              <a:rPr lang="en-US" sz="3600" b="1" dirty="0"/>
            </a:br>
            <a:r>
              <a:rPr lang="en-US" sz="3600" b="1" dirty="0"/>
              <a:t>to drink alcohol because of what</a:t>
            </a:r>
            <a:br>
              <a:rPr lang="en-US" sz="3600" b="1" dirty="0"/>
            </a:br>
            <a:r>
              <a:rPr lang="en-US" sz="3600" b="1" dirty="0"/>
              <a:t>Paul said in Romans 14:21?</a:t>
            </a:r>
          </a:p>
          <a:p>
            <a:pPr lvl="1"/>
            <a:r>
              <a:rPr lang="en-US" sz="3400" dirty="0">
                <a:solidFill>
                  <a:srgbClr val="990033"/>
                </a:solidFill>
              </a:rPr>
              <a:t>Romans 14:21</a:t>
            </a:r>
          </a:p>
          <a:p>
            <a:pPr lvl="2"/>
            <a:r>
              <a:rPr lang="en-US" sz="3200" dirty="0"/>
              <a:t>Liberties Christians have</a:t>
            </a:r>
            <a:endParaRPr lang="en-US" sz="3000" dirty="0"/>
          </a:p>
          <a:p>
            <a:pPr lvl="2"/>
            <a:r>
              <a:rPr lang="en-US" sz="3200" dirty="0"/>
              <a:t>Matters that are lawful to do</a:t>
            </a:r>
          </a:p>
          <a:p>
            <a:pPr lvl="2"/>
            <a:r>
              <a:rPr lang="en-US" sz="3200" dirty="0"/>
              <a:t>Christians NEVER have liberty to</a:t>
            </a:r>
            <a:br>
              <a:rPr lang="en-US" sz="3200" dirty="0"/>
            </a:br>
            <a:r>
              <a:rPr lang="en-US" sz="3200" dirty="0"/>
              <a:t>engage in anything sinful</a:t>
            </a:r>
          </a:p>
          <a:p>
            <a:pPr lvl="3"/>
            <a:r>
              <a:rPr lang="en-US" sz="3000" dirty="0">
                <a:solidFill>
                  <a:srgbClr val="990033"/>
                </a:solidFill>
              </a:rPr>
              <a:t>1 Thessalonians 5:21-22</a:t>
            </a:r>
          </a:p>
          <a:p>
            <a:pPr lvl="3"/>
            <a:r>
              <a:rPr lang="en-US" sz="3000" dirty="0">
                <a:solidFill>
                  <a:srgbClr val="990033"/>
                </a:solidFill>
              </a:rPr>
              <a:t>1 Peter 2:11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DE783D-47B9-4B52-B330-5C95B5837920}"/>
              </a:ext>
            </a:extLst>
          </p:cNvPr>
          <p:cNvSpPr/>
          <p:nvPr/>
        </p:nvSpPr>
        <p:spPr>
          <a:xfrm>
            <a:off x="-110971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69E1B-03B5-4A4E-83BC-0DB6B8C9D46C}"/>
              </a:ext>
            </a:extLst>
          </p:cNvPr>
          <p:cNvSpPr/>
          <p:nvPr/>
        </p:nvSpPr>
        <p:spPr>
          <a:xfrm>
            <a:off x="11987816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2A37F-0ACA-4D03-B7EF-A36101AB1B99}"/>
              </a:ext>
            </a:extLst>
          </p:cNvPr>
          <p:cNvSpPr txBox="1"/>
          <p:nvPr/>
        </p:nvSpPr>
        <p:spPr>
          <a:xfrm>
            <a:off x="0" y="653396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250A-634E-4DA4-8605-2C171ABC6CE5}"/>
              </a:ext>
            </a:extLst>
          </p:cNvPr>
          <p:cNvSpPr/>
          <p:nvPr/>
        </p:nvSpPr>
        <p:spPr>
          <a:xfrm>
            <a:off x="0" y="6374170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5FA7-E9A2-4582-9F3B-7D9688A94F90}"/>
              </a:ext>
            </a:extLst>
          </p:cNvPr>
          <p:cNvSpPr/>
          <p:nvPr/>
        </p:nvSpPr>
        <p:spPr>
          <a:xfrm>
            <a:off x="0" y="-1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6779DC-2F82-432F-B502-32CF38DA7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42" y="1095067"/>
            <a:ext cx="3938934" cy="51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2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D985-A3ED-4D41-9EEE-5ADCA979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96" y="259222"/>
            <a:ext cx="11575004" cy="850488"/>
          </a:xfrm>
          <a:solidFill>
            <a:srgbClr val="9900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Conclusion of our Series on Wine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AE7E-CC50-4EB3-B690-5AECFC9B4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95" y="1225117"/>
            <a:ext cx="11575003" cy="5051395"/>
          </a:xfrm>
        </p:spPr>
        <p:txBody>
          <a:bodyPr>
            <a:noAutofit/>
          </a:bodyPr>
          <a:lstStyle/>
          <a:p>
            <a:r>
              <a:rPr lang="en-US" sz="3600" b="1" dirty="0"/>
              <a:t>Would you defend this statement?</a:t>
            </a:r>
          </a:p>
          <a:p>
            <a:pPr lvl="1"/>
            <a:r>
              <a:rPr lang="en-US" sz="3400" b="1" dirty="0">
                <a:solidFill>
                  <a:srgbClr val="990033"/>
                </a:solidFill>
              </a:rPr>
              <a:t>“A wise and good thing to do is to</a:t>
            </a:r>
            <a:br>
              <a:rPr lang="en-US" sz="3400" b="1" dirty="0">
                <a:solidFill>
                  <a:srgbClr val="990033"/>
                </a:solidFill>
              </a:rPr>
            </a:br>
            <a:r>
              <a:rPr lang="en-US" sz="3400" b="1" dirty="0">
                <a:solidFill>
                  <a:srgbClr val="990033"/>
                </a:solidFill>
              </a:rPr>
              <a:t>start drinking alcohol”</a:t>
            </a:r>
          </a:p>
          <a:p>
            <a:pPr lvl="2"/>
            <a:r>
              <a:rPr lang="en-US" sz="3200" dirty="0"/>
              <a:t>Can this be encouraged?</a:t>
            </a:r>
          </a:p>
          <a:p>
            <a:pPr lvl="3"/>
            <a:r>
              <a:rPr lang="en-US" sz="3000" dirty="0">
                <a:solidFill>
                  <a:srgbClr val="990033"/>
                </a:solidFill>
              </a:rPr>
              <a:t>Proverbs 20:1</a:t>
            </a:r>
          </a:p>
          <a:p>
            <a:pPr lvl="3"/>
            <a:r>
              <a:rPr lang="en-US" sz="3000" dirty="0">
                <a:solidFill>
                  <a:srgbClr val="990033"/>
                </a:solidFill>
              </a:rPr>
              <a:t>1 Peter 5:8</a:t>
            </a:r>
          </a:p>
          <a:p>
            <a:pPr lvl="3"/>
            <a:r>
              <a:rPr lang="en-US" sz="3000" dirty="0">
                <a:solidFill>
                  <a:srgbClr val="990033"/>
                </a:solidFill>
              </a:rPr>
              <a:t>1 Thessalonians 5:6-8</a:t>
            </a:r>
          </a:p>
          <a:p>
            <a:pPr lvl="3"/>
            <a:r>
              <a:rPr lang="en-US" sz="3000" dirty="0">
                <a:solidFill>
                  <a:srgbClr val="990033"/>
                </a:solidFill>
              </a:rPr>
              <a:t>1 Peter 4:2</a:t>
            </a:r>
          </a:p>
          <a:p>
            <a:pPr lvl="3"/>
            <a:r>
              <a:rPr lang="en-US" sz="3000" dirty="0">
                <a:solidFill>
                  <a:srgbClr val="990033"/>
                </a:solidFill>
              </a:rPr>
              <a:t>Romans 8:6</a:t>
            </a:r>
          </a:p>
          <a:p>
            <a:pPr lvl="3"/>
            <a:r>
              <a:rPr lang="en-US" sz="3000" dirty="0">
                <a:solidFill>
                  <a:srgbClr val="990033"/>
                </a:solidFill>
              </a:rPr>
              <a:t>1 Corinthians 6:20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DE783D-47B9-4B52-B330-5C95B5837920}"/>
              </a:ext>
            </a:extLst>
          </p:cNvPr>
          <p:cNvSpPr/>
          <p:nvPr/>
        </p:nvSpPr>
        <p:spPr>
          <a:xfrm>
            <a:off x="-110971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69E1B-03B5-4A4E-83BC-0DB6B8C9D46C}"/>
              </a:ext>
            </a:extLst>
          </p:cNvPr>
          <p:cNvSpPr/>
          <p:nvPr/>
        </p:nvSpPr>
        <p:spPr>
          <a:xfrm>
            <a:off x="11987816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2A37F-0ACA-4D03-B7EF-A36101AB1B99}"/>
              </a:ext>
            </a:extLst>
          </p:cNvPr>
          <p:cNvSpPr txBox="1"/>
          <p:nvPr/>
        </p:nvSpPr>
        <p:spPr>
          <a:xfrm>
            <a:off x="0" y="653396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250A-634E-4DA4-8605-2C171ABC6CE5}"/>
              </a:ext>
            </a:extLst>
          </p:cNvPr>
          <p:cNvSpPr/>
          <p:nvPr/>
        </p:nvSpPr>
        <p:spPr>
          <a:xfrm>
            <a:off x="0" y="6374170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5FA7-E9A2-4582-9F3B-7D9688A94F90}"/>
              </a:ext>
            </a:extLst>
          </p:cNvPr>
          <p:cNvSpPr/>
          <p:nvPr/>
        </p:nvSpPr>
        <p:spPr>
          <a:xfrm>
            <a:off x="0" y="-1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6779DC-2F82-432F-B502-32CF38DA7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42" y="1095067"/>
            <a:ext cx="3938934" cy="519920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30B3B6-0189-4DF2-A78D-7DA33AD890A7}"/>
              </a:ext>
            </a:extLst>
          </p:cNvPr>
          <p:cNvSpPr/>
          <p:nvPr/>
        </p:nvSpPr>
        <p:spPr>
          <a:xfrm>
            <a:off x="5530788" y="3773010"/>
            <a:ext cx="2254929" cy="2503502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DEEB3B-0189-47B4-9376-495B411AF42F}"/>
              </a:ext>
            </a:extLst>
          </p:cNvPr>
          <p:cNvSpPr txBox="1"/>
          <p:nvPr/>
        </p:nvSpPr>
        <p:spPr>
          <a:xfrm>
            <a:off x="5530788" y="3897290"/>
            <a:ext cx="22549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NOT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wise to drink alcohol --- because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says NO!</a:t>
            </a:r>
          </a:p>
        </p:txBody>
      </p:sp>
    </p:spTree>
    <p:extLst>
      <p:ext uri="{BB962C8B-B14F-4D97-AF65-F5344CB8AC3E}">
        <p14:creationId xmlns:p14="http://schemas.microsoft.com/office/powerpoint/2010/main" val="1179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672BBC1-C785-43E7-BEFB-34060BE09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8" y="0"/>
            <a:ext cx="12183124" cy="6533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DE783D-47B9-4B52-B330-5C95B5837920}"/>
              </a:ext>
            </a:extLst>
          </p:cNvPr>
          <p:cNvSpPr/>
          <p:nvPr/>
        </p:nvSpPr>
        <p:spPr>
          <a:xfrm>
            <a:off x="0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69E1B-03B5-4A4E-83BC-0DB6B8C9D46C}"/>
              </a:ext>
            </a:extLst>
          </p:cNvPr>
          <p:cNvSpPr/>
          <p:nvPr/>
        </p:nvSpPr>
        <p:spPr>
          <a:xfrm>
            <a:off x="11987816" y="0"/>
            <a:ext cx="204186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2A37F-0ACA-4D03-B7EF-A36101AB1B99}"/>
              </a:ext>
            </a:extLst>
          </p:cNvPr>
          <p:cNvSpPr txBox="1"/>
          <p:nvPr/>
        </p:nvSpPr>
        <p:spPr>
          <a:xfrm>
            <a:off x="0" y="653396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250A-634E-4DA4-8605-2C171ABC6CE5}"/>
              </a:ext>
            </a:extLst>
          </p:cNvPr>
          <p:cNvSpPr/>
          <p:nvPr/>
        </p:nvSpPr>
        <p:spPr>
          <a:xfrm>
            <a:off x="0" y="6374170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5FA7-E9A2-4582-9F3B-7D9688A94F90}"/>
              </a:ext>
            </a:extLst>
          </p:cNvPr>
          <p:cNvSpPr/>
          <p:nvPr/>
        </p:nvSpPr>
        <p:spPr>
          <a:xfrm>
            <a:off x="0" y="-1"/>
            <a:ext cx="12183124" cy="15979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1D36470-6AEE-41A7-9EA1-FC137F3A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273685"/>
            <a:ext cx="11501120" cy="20326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“Woe to those who call evil good, and good evil; Who put darkness for light, and light for darkness; Who put bitter for sweet, and sweet for bitter!”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DE9858-B6FF-4319-A11E-DA638FB876B0}"/>
              </a:ext>
            </a:extLst>
          </p:cNvPr>
          <p:cNvSpPr txBox="1"/>
          <p:nvPr/>
        </p:nvSpPr>
        <p:spPr>
          <a:xfrm>
            <a:off x="8412480" y="5588000"/>
            <a:ext cx="344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</a:rPr>
              <a:t>Isaiah 5:20</a:t>
            </a:r>
          </a:p>
        </p:txBody>
      </p:sp>
    </p:spTree>
    <p:extLst>
      <p:ext uri="{BB962C8B-B14F-4D97-AF65-F5344CB8AC3E}">
        <p14:creationId xmlns:p14="http://schemas.microsoft.com/office/powerpoint/2010/main" val="191557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112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Wine</vt:lpstr>
      <vt:lpstr>Questions Concerning Wine</vt:lpstr>
      <vt:lpstr>Questions Concerning Wine</vt:lpstr>
      <vt:lpstr>Questions Concerning Wine</vt:lpstr>
      <vt:lpstr>Conclusion of our Series on Wine</vt:lpstr>
      <vt:lpstr>“Woe to those who call evil good, and good evil; Who put darkness for light, and light for darkness; Who put bitter for sweet, and sweet for bitter!”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Wine</dc:title>
  <dc:creator>Richard Thetford</dc:creator>
  <cp:lastModifiedBy>Richard Thetford</cp:lastModifiedBy>
  <cp:revision>43</cp:revision>
  <dcterms:created xsi:type="dcterms:W3CDTF">2019-04-17T20:54:13Z</dcterms:created>
  <dcterms:modified xsi:type="dcterms:W3CDTF">2019-05-26T18:39:59Z</dcterms:modified>
</cp:coreProperties>
</file>