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70" r:id="rId7"/>
    <p:sldId id="271"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6FAA-7467-4B3F-9142-42BC2561A2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AAD0FE-AA74-436B-B48C-F110910CE5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73E8DB-373E-4952-B3A5-6F440594DC22}"/>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064B5FFF-7712-4975-8799-3E7C28B607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280940-0B43-421C-9D67-8AAB9880120B}"/>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248046207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754B4-F84C-4AEA-B1AA-150A20FB06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3F6954-95E3-4903-A25A-C3254C55B4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CF45E3-C2C9-4F15-A42C-CC49B9FCB72A}"/>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C5C5652C-4A2F-49EA-93BE-B3CF2823E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177C9-2F5D-43C2-B1A9-C6734B3C6564}"/>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96817810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18120F-8BB5-4585-91B0-3AF068707D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6F4EEF-C7E9-499A-81F8-87D3CDCFE3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72AD4-6254-4557-AE99-927C054BDAAD}"/>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FADDE5F9-8C88-42D9-B98D-3F7D6012C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BE1EC-A97C-4E13-9480-CA8C6F64B35D}"/>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239325215"/>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B864-2321-4EB7-A1EC-8B2635F4AE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88C30C-4FE7-40D3-B8DC-93EDCC81CC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FC23C-97ED-4A03-A3D8-D161F83983A8}"/>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CEB2CE72-304D-49CC-9E48-0091ABD48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24A9AC-CFEA-4A76-97EA-1BEA3236BAC8}"/>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294998783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97052-80A6-43A9-85BC-3A6CF7FD3D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D2B501-043C-4330-B386-F7391300D0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A32045-57FB-4287-8499-B4A4949B8711}"/>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89B681AC-8DCA-4DD6-81DA-409EB9B04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C3A92-ACD9-4361-BA19-2E35C0B5B340}"/>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984427460"/>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62B-E193-4F6E-A696-249B0D5FCB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B2AE2F-6008-4D27-9EDE-7DAA0DD244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BBBAB0-E373-46BC-910C-42BE8DBBE2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8B3EDC-6520-4B18-8662-E9B6AD21AE88}"/>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6" name="Footer Placeholder 5">
            <a:extLst>
              <a:ext uri="{FF2B5EF4-FFF2-40B4-BE49-F238E27FC236}">
                <a16:creationId xmlns:a16="http://schemas.microsoft.com/office/drawing/2014/main" id="{B93BAAC7-689C-474F-A3C6-7D0081344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542C95-8E45-4C57-866C-2DBE1BC7F54B}"/>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580308976"/>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85E72-DAFF-440B-B233-B9E57744B1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C31E54-D651-462D-B875-1A8DC3C074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323038-2B37-461E-A90E-C70CFEFE89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962496-7078-481E-906F-F84AFBF4BB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665D73-A0E8-4C02-BAC0-10F2185D7B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12202E-438B-4293-8035-9ED40CF16AB1}"/>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8" name="Footer Placeholder 7">
            <a:extLst>
              <a:ext uri="{FF2B5EF4-FFF2-40B4-BE49-F238E27FC236}">
                <a16:creationId xmlns:a16="http://schemas.microsoft.com/office/drawing/2014/main" id="{1C4AF054-85C4-4063-A674-C663872689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8BB23E0-FB17-4C5E-84B3-4372156C3889}"/>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2487442506"/>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AA34C-4E2D-42D7-9EB2-99EB9C04C1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3ACE68-7FD5-48B9-B116-A0B83BEDF6E6}"/>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4" name="Footer Placeholder 3">
            <a:extLst>
              <a:ext uri="{FF2B5EF4-FFF2-40B4-BE49-F238E27FC236}">
                <a16:creationId xmlns:a16="http://schemas.microsoft.com/office/drawing/2014/main" id="{65CBCE91-F3B0-4AE7-BF98-BAF8B33CBF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CA0D6A-D832-48DB-A265-719BDFE70C5E}"/>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2737172956"/>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73D872-542F-410D-A0A6-B5EF1021BD5E}"/>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3" name="Footer Placeholder 2">
            <a:extLst>
              <a:ext uri="{FF2B5EF4-FFF2-40B4-BE49-F238E27FC236}">
                <a16:creationId xmlns:a16="http://schemas.microsoft.com/office/drawing/2014/main" id="{A34D168C-2FB2-48C6-8656-517AF2A195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C2074A-5FC8-4BE6-A69F-5E4327F66ADC}"/>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15396865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9860-9D04-4CFA-B8DC-3252311F1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DD0C50-240A-4E9D-9B77-86F035F9B0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BE2484-4000-42A3-BE14-584166853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2F7AC-3FF9-4612-B13C-639115DB8FCA}"/>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6" name="Footer Placeholder 5">
            <a:extLst>
              <a:ext uri="{FF2B5EF4-FFF2-40B4-BE49-F238E27FC236}">
                <a16:creationId xmlns:a16="http://schemas.microsoft.com/office/drawing/2014/main" id="{014C4853-1D9D-48A8-A7AD-1574381736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53D0B0-2958-4653-A55F-28CB748DD3FD}"/>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78858795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D269-6428-4046-8467-B739E74551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E87C5C-90BE-4416-ACD0-3111B2DED9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8DF2A5-E17D-457D-A2E5-A32124A45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5681E5-15C9-4B9D-BD4A-E340C018E588}"/>
              </a:ext>
            </a:extLst>
          </p:cNvPr>
          <p:cNvSpPr>
            <a:spLocks noGrp="1"/>
          </p:cNvSpPr>
          <p:nvPr>
            <p:ph type="dt" sz="half" idx="10"/>
          </p:nvPr>
        </p:nvSpPr>
        <p:spPr/>
        <p:txBody>
          <a:bodyPr/>
          <a:lstStyle/>
          <a:p>
            <a:fld id="{BFBD31A7-E2AE-4721-AA38-2A7BB86925B5}" type="datetimeFigureOut">
              <a:rPr lang="en-US" smtClean="0"/>
              <a:t>5/26/2019</a:t>
            </a:fld>
            <a:endParaRPr lang="en-US"/>
          </a:p>
        </p:txBody>
      </p:sp>
      <p:sp>
        <p:nvSpPr>
          <p:cNvPr id="6" name="Footer Placeholder 5">
            <a:extLst>
              <a:ext uri="{FF2B5EF4-FFF2-40B4-BE49-F238E27FC236}">
                <a16:creationId xmlns:a16="http://schemas.microsoft.com/office/drawing/2014/main" id="{1BE78CBF-1548-46C9-9497-057E70339A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161D1E-D81B-4E35-8AD4-9341B8882554}"/>
              </a:ext>
            </a:extLst>
          </p:cNvPr>
          <p:cNvSpPr>
            <a:spLocks noGrp="1"/>
          </p:cNvSpPr>
          <p:nvPr>
            <p:ph type="sldNum" sz="quarter" idx="12"/>
          </p:nvPr>
        </p:nvSpPr>
        <p:spPr/>
        <p:txBody>
          <a:bodyPr/>
          <a:lstStyle/>
          <a:p>
            <a:fld id="{BA76D500-1303-439C-9A49-5163B250EDE1}" type="slidenum">
              <a:rPr lang="en-US" smtClean="0"/>
              <a:t>‹#›</a:t>
            </a:fld>
            <a:endParaRPr lang="en-US"/>
          </a:p>
        </p:txBody>
      </p:sp>
    </p:spTree>
    <p:extLst>
      <p:ext uri="{BB962C8B-B14F-4D97-AF65-F5344CB8AC3E}">
        <p14:creationId xmlns:p14="http://schemas.microsoft.com/office/powerpoint/2010/main" val="156736737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C447BF-C8C6-44D6-9121-08F6FE30B2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3D710C-292B-4CA2-ABA4-1F3E1484A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74A0AC-FC94-4FAD-87ED-A29770175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D31A7-E2AE-4721-AA38-2A7BB86925B5}" type="datetimeFigureOut">
              <a:rPr lang="en-US" smtClean="0"/>
              <a:t>5/26/2019</a:t>
            </a:fld>
            <a:endParaRPr lang="en-US"/>
          </a:p>
        </p:txBody>
      </p:sp>
      <p:sp>
        <p:nvSpPr>
          <p:cNvPr id="5" name="Footer Placeholder 4">
            <a:extLst>
              <a:ext uri="{FF2B5EF4-FFF2-40B4-BE49-F238E27FC236}">
                <a16:creationId xmlns:a16="http://schemas.microsoft.com/office/drawing/2014/main" id="{99E11893-3739-42A0-9940-F42F246ECA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35A310-70E8-4E87-980E-F634609F67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6D500-1303-439C-9A49-5163B250EDE1}" type="slidenum">
              <a:rPr lang="en-US" smtClean="0"/>
              <a:t>‹#›</a:t>
            </a:fld>
            <a:endParaRPr lang="en-US"/>
          </a:p>
        </p:txBody>
      </p:sp>
    </p:spTree>
    <p:extLst>
      <p:ext uri="{BB962C8B-B14F-4D97-AF65-F5344CB8AC3E}">
        <p14:creationId xmlns:p14="http://schemas.microsoft.com/office/powerpoint/2010/main" val="2072677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DC40AF7-3EDA-46F9-A9B0-6F20DBAC4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51EC110-EDC0-4A4A-87E4-B708D8F02FA8}"/>
              </a:ext>
            </a:extLst>
          </p:cNvPr>
          <p:cNvSpPr>
            <a:spLocks noGrp="1"/>
          </p:cNvSpPr>
          <p:nvPr>
            <p:ph type="ctrTitle"/>
          </p:nvPr>
        </p:nvSpPr>
        <p:spPr>
          <a:xfrm>
            <a:off x="8558073" y="248575"/>
            <a:ext cx="3299534" cy="1219524"/>
          </a:xfrm>
        </p:spPr>
        <p:txBody>
          <a:bodyPr>
            <a:normAutofit/>
          </a:bodyPr>
          <a:lstStyle/>
          <a:p>
            <a:r>
              <a:rPr lang="en-US" sz="8000" b="1" dirty="0">
                <a:solidFill>
                  <a:schemeClr val="bg1"/>
                </a:solidFill>
                <a:effectLst>
                  <a:outerShdw blurRad="38100" dist="38100" dir="2700000" algn="tl">
                    <a:srgbClr val="000000">
                      <a:alpha val="43137"/>
                    </a:srgbClr>
                  </a:outerShdw>
                </a:effectLst>
                <a:latin typeface="+mn-lt"/>
              </a:rPr>
              <a:t>Wine</a:t>
            </a:r>
          </a:p>
        </p:txBody>
      </p:sp>
      <p:sp>
        <p:nvSpPr>
          <p:cNvPr id="6" name="Rectangle 5">
            <a:extLst>
              <a:ext uri="{FF2B5EF4-FFF2-40B4-BE49-F238E27FC236}">
                <a16:creationId xmlns:a16="http://schemas.microsoft.com/office/drawing/2014/main" id="{C1EB0E9E-7C69-4AE2-BF70-54C0DC2C182A}"/>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FBD5EF3-58D0-4928-A48B-D4C3E99B16C9}"/>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D415A184-9038-46E7-885C-965C73DDBC5D}"/>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9" name="Rectangle 8">
            <a:extLst>
              <a:ext uri="{FF2B5EF4-FFF2-40B4-BE49-F238E27FC236}">
                <a16:creationId xmlns:a16="http://schemas.microsoft.com/office/drawing/2014/main" id="{EE1F4844-1631-4A1D-9164-4F2676C7B086}"/>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293074A-79D9-45A2-B930-2E4A29314CF9}"/>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3876713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r>
              <a:rPr lang="en-US" b="1" dirty="0">
                <a:solidFill>
                  <a:schemeClr val="bg1"/>
                </a:solidFill>
                <a:latin typeface="+mn-lt"/>
              </a:rPr>
              <a:t>Arguments Used to Drink Alcohol “Socially”</a:t>
            </a:r>
          </a:p>
        </p:txBody>
      </p:sp>
      <p:sp>
        <p:nvSpPr>
          <p:cNvPr id="3" name="Content Placeholder 2">
            <a:extLst>
              <a:ext uri="{FF2B5EF4-FFF2-40B4-BE49-F238E27FC236}">
                <a16:creationId xmlns:a16="http://schemas.microsoft.com/office/drawing/2014/main" id="{48C4AE7E-CC50-4EB3-B690-5AECFC9B4FD1}"/>
              </a:ext>
            </a:extLst>
          </p:cNvPr>
          <p:cNvSpPr>
            <a:spLocks noGrp="1"/>
          </p:cNvSpPr>
          <p:nvPr>
            <p:ph idx="1"/>
          </p:nvPr>
        </p:nvSpPr>
        <p:spPr>
          <a:xfrm>
            <a:off x="312195" y="1225117"/>
            <a:ext cx="11575003" cy="5051395"/>
          </a:xfrm>
        </p:spPr>
        <p:txBody>
          <a:bodyPr>
            <a:noAutofit/>
          </a:bodyPr>
          <a:lstStyle/>
          <a:p>
            <a:r>
              <a:rPr lang="en-US" sz="3600" b="1" dirty="0"/>
              <a:t>“Jesus turned water into wine”</a:t>
            </a:r>
          </a:p>
          <a:p>
            <a:pPr lvl="1"/>
            <a:r>
              <a:rPr lang="en-US" sz="3400" dirty="0">
                <a:solidFill>
                  <a:srgbClr val="990033"/>
                </a:solidFill>
              </a:rPr>
              <a:t>John 2:1-11</a:t>
            </a:r>
          </a:p>
          <a:p>
            <a:pPr lvl="2"/>
            <a:r>
              <a:rPr lang="en-US" sz="3200" b="1" dirty="0"/>
              <a:t>“good” </a:t>
            </a:r>
            <a:r>
              <a:rPr lang="en-US" sz="3200" dirty="0"/>
              <a:t>– Greek word </a:t>
            </a:r>
            <a:r>
              <a:rPr lang="en-US" sz="3200" b="1" dirty="0"/>
              <a:t>“</a:t>
            </a:r>
            <a:r>
              <a:rPr lang="en-US" sz="3200" b="1" dirty="0" err="1"/>
              <a:t>kalon</a:t>
            </a:r>
            <a:r>
              <a:rPr lang="en-US" sz="3200" b="1" dirty="0"/>
              <a:t>”</a:t>
            </a:r>
          </a:p>
          <a:p>
            <a:pPr lvl="3"/>
            <a:r>
              <a:rPr lang="en-US" sz="3000" dirty="0">
                <a:solidFill>
                  <a:srgbClr val="990033"/>
                </a:solidFill>
              </a:rPr>
              <a:t>“Excellent in nature and characteristics …… superior” (Thayer)</a:t>
            </a:r>
          </a:p>
          <a:p>
            <a:pPr lvl="3"/>
            <a:r>
              <a:rPr lang="en-US" sz="3000" dirty="0">
                <a:solidFill>
                  <a:srgbClr val="990033"/>
                </a:solidFill>
              </a:rPr>
              <a:t>“Beautiful ….. valuable, virtuous, better, fair ….. Honest, well, worthy” (Strong’s)</a:t>
            </a:r>
          </a:p>
          <a:p>
            <a:pPr lvl="2"/>
            <a:r>
              <a:rPr lang="en-US" sz="3200" dirty="0"/>
              <a:t>This word is NEVER used in the Bible to describe the potency of alcohol or any other drug</a:t>
            </a:r>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1609260"/>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r>
              <a:rPr lang="en-US" b="1" dirty="0">
                <a:solidFill>
                  <a:schemeClr val="bg1"/>
                </a:solidFill>
                <a:latin typeface="+mn-lt"/>
              </a:rPr>
              <a:t>Arguments Used to Drink Alcohol “Socially”</a:t>
            </a:r>
          </a:p>
        </p:txBody>
      </p:sp>
      <p:sp>
        <p:nvSpPr>
          <p:cNvPr id="3" name="Content Placeholder 2">
            <a:extLst>
              <a:ext uri="{FF2B5EF4-FFF2-40B4-BE49-F238E27FC236}">
                <a16:creationId xmlns:a16="http://schemas.microsoft.com/office/drawing/2014/main" id="{48C4AE7E-CC50-4EB3-B690-5AECFC9B4FD1}"/>
              </a:ext>
            </a:extLst>
          </p:cNvPr>
          <p:cNvSpPr>
            <a:spLocks noGrp="1"/>
          </p:cNvSpPr>
          <p:nvPr>
            <p:ph idx="1"/>
          </p:nvPr>
        </p:nvSpPr>
        <p:spPr>
          <a:xfrm>
            <a:off x="312195" y="1225117"/>
            <a:ext cx="11575003" cy="5051395"/>
          </a:xfrm>
        </p:spPr>
        <p:txBody>
          <a:bodyPr>
            <a:noAutofit/>
          </a:bodyPr>
          <a:lstStyle/>
          <a:p>
            <a:r>
              <a:rPr lang="en-US" sz="3600" b="1" dirty="0"/>
              <a:t>“Jesus turned water into wine”</a:t>
            </a:r>
          </a:p>
          <a:p>
            <a:pPr lvl="1"/>
            <a:r>
              <a:rPr lang="en-US" sz="3400" dirty="0">
                <a:solidFill>
                  <a:srgbClr val="990033"/>
                </a:solidFill>
              </a:rPr>
              <a:t>John 2:1-11</a:t>
            </a:r>
          </a:p>
          <a:p>
            <a:pPr lvl="2"/>
            <a:r>
              <a:rPr lang="en-US" sz="3200" dirty="0"/>
              <a:t>Would “sinless” Jesus break His Father’s</a:t>
            </a:r>
            <a:br>
              <a:rPr lang="en-US" sz="3200" dirty="0"/>
            </a:br>
            <a:r>
              <a:rPr lang="en-US" sz="3200" dirty="0"/>
              <a:t>command concerning drunkenness by</a:t>
            </a:r>
            <a:br>
              <a:rPr lang="en-US" sz="3200" dirty="0"/>
            </a:br>
            <a:r>
              <a:rPr lang="en-US" sz="3200" dirty="0"/>
              <a:t>making MORE alcohol?</a:t>
            </a:r>
          </a:p>
          <a:p>
            <a:pPr lvl="3"/>
            <a:r>
              <a:rPr lang="en-US" sz="3000" dirty="0">
                <a:solidFill>
                  <a:srgbClr val="990033"/>
                </a:solidFill>
              </a:rPr>
              <a:t>Habakkuk 2:15</a:t>
            </a:r>
          </a:p>
          <a:p>
            <a:pPr lvl="3"/>
            <a:r>
              <a:rPr lang="en-US" sz="3000" dirty="0">
                <a:solidFill>
                  <a:srgbClr val="990033"/>
                </a:solidFill>
              </a:rPr>
              <a:t>Proverbs 20:1</a:t>
            </a:r>
          </a:p>
          <a:p>
            <a:pPr lvl="3"/>
            <a:r>
              <a:rPr lang="en-US" sz="3000" dirty="0">
                <a:solidFill>
                  <a:srgbClr val="990033"/>
                </a:solidFill>
              </a:rPr>
              <a:t>Ephesians 5:18</a:t>
            </a:r>
          </a:p>
          <a:p>
            <a:pPr lvl="3"/>
            <a:r>
              <a:rPr lang="en-US" sz="3000" dirty="0">
                <a:solidFill>
                  <a:srgbClr val="990033"/>
                </a:solidFill>
              </a:rPr>
              <a:t>1 Peter 4:3-4</a:t>
            </a:r>
          </a:p>
          <a:p>
            <a:pPr lvl="3"/>
            <a:r>
              <a:rPr lang="en-US" sz="3000" dirty="0">
                <a:solidFill>
                  <a:srgbClr val="990033"/>
                </a:solidFill>
              </a:rPr>
              <a:t>1 Peter 2:21-22</a:t>
            </a:r>
            <a:endParaRPr lang="en-US" sz="3000" dirty="0"/>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0D9AE1FD-12C4-4435-A7A7-B22B70E520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8354" y="3294445"/>
            <a:ext cx="5301452" cy="2982067"/>
          </a:xfrm>
          <a:prstGeom prst="rect">
            <a:avLst/>
          </a:prstGeom>
        </p:spPr>
      </p:pic>
    </p:spTree>
    <p:extLst>
      <p:ext uri="{BB962C8B-B14F-4D97-AF65-F5344CB8AC3E}">
        <p14:creationId xmlns:p14="http://schemas.microsoft.com/office/powerpoint/2010/main" val="198095684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r>
              <a:rPr lang="en-US" b="1" dirty="0">
                <a:solidFill>
                  <a:schemeClr val="bg1"/>
                </a:solidFill>
                <a:latin typeface="+mn-lt"/>
              </a:rPr>
              <a:t>Arguments Used to Drink Alcohol “Socially”</a:t>
            </a:r>
          </a:p>
        </p:txBody>
      </p:sp>
      <p:sp>
        <p:nvSpPr>
          <p:cNvPr id="3" name="Content Placeholder 2">
            <a:extLst>
              <a:ext uri="{FF2B5EF4-FFF2-40B4-BE49-F238E27FC236}">
                <a16:creationId xmlns:a16="http://schemas.microsoft.com/office/drawing/2014/main" id="{48C4AE7E-CC50-4EB3-B690-5AECFC9B4FD1}"/>
              </a:ext>
            </a:extLst>
          </p:cNvPr>
          <p:cNvSpPr>
            <a:spLocks noGrp="1"/>
          </p:cNvSpPr>
          <p:nvPr>
            <p:ph idx="1"/>
          </p:nvPr>
        </p:nvSpPr>
        <p:spPr>
          <a:xfrm>
            <a:off x="312195" y="1225117"/>
            <a:ext cx="11575003" cy="5051395"/>
          </a:xfrm>
        </p:spPr>
        <p:txBody>
          <a:bodyPr>
            <a:noAutofit/>
          </a:bodyPr>
          <a:lstStyle/>
          <a:p>
            <a:r>
              <a:rPr lang="en-US" sz="3600" b="1" dirty="0"/>
              <a:t>“Deacons can drink a ‘little’ wine. Social drinking is acceptable for a deacon but not for an elder”</a:t>
            </a:r>
          </a:p>
          <a:p>
            <a:pPr lvl="1"/>
            <a:r>
              <a:rPr lang="en-US" sz="3400" dirty="0">
                <a:solidFill>
                  <a:srgbClr val="990033"/>
                </a:solidFill>
              </a:rPr>
              <a:t>1 Timothy 3:8</a:t>
            </a:r>
          </a:p>
          <a:p>
            <a:pPr lvl="2"/>
            <a:r>
              <a:rPr lang="en-US" sz="3200" dirty="0"/>
              <a:t>“not given” or “addicted”</a:t>
            </a:r>
          </a:p>
          <a:p>
            <a:pPr lvl="3"/>
            <a:r>
              <a:rPr lang="en-US" sz="3000" dirty="0"/>
              <a:t>Would God allow one to be “addicted”</a:t>
            </a:r>
            <a:br>
              <a:rPr lang="en-US" sz="3000" dirty="0"/>
            </a:br>
            <a:r>
              <a:rPr lang="en-US" sz="3000" dirty="0"/>
              <a:t>to a little but not much?</a:t>
            </a:r>
          </a:p>
          <a:p>
            <a:pPr lvl="3"/>
            <a:r>
              <a:rPr lang="en-US" sz="3000" dirty="0">
                <a:solidFill>
                  <a:srgbClr val="990033"/>
                </a:solidFill>
              </a:rPr>
              <a:t>1 Timothy 3:3</a:t>
            </a:r>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440F6B85-6397-4843-9E74-DE220DF2AEC2}"/>
              </a:ext>
            </a:extLst>
          </p:cNvPr>
          <p:cNvSpPr/>
          <p:nvPr/>
        </p:nvSpPr>
        <p:spPr>
          <a:xfrm>
            <a:off x="304803" y="4687410"/>
            <a:ext cx="5385784" cy="15891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396E9616-166E-48BA-B0CB-BF4428D2A091}"/>
              </a:ext>
            </a:extLst>
          </p:cNvPr>
          <p:cNvSpPr txBox="1"/>
          <p:nvPr/>
        </p:nvSpPr>
        <p:spPr>
          <a:xfrm>
            <a:off x="312195" y="4687410"/>
            <a:ext cx="5378392" cy="1569660"/>
          </a:xfrm>
          <a:prstGeom prst="rect">
            <a:avLst/>
          </a:prstGeom>
          <a:noFill/>
        </p:spPr>
        <p:txBody>
          <a:bodyPr wrap="square" rtlCol="0">
            <a:spAutoFit/>
          </a:bodyPr>
          <a:lstStyle/>
          <a:p>
            <a:pPr algn="ctr"/>
            <a:r>
              <a:rPr lang="en-US" sz="3200" dirty="0">
                <a:solidFill>
                  <a:schemeClr val="bg1"/>
                </a:solidFill>
              </a:rPr>
              <a:t>1 Timothy 3:8 does </a:t>
            </a:r>
            <a:r>
              <a:rPr lang="en-US" sz="3200" b="1" dirty="0">
                <a:solidFill>
                  <a:schemeClr val="bg1"/>
                </a:solidFill>
              </a:rPr>
              <a:t>NOT</a:t>
            </a:r>
            <a:br>
              <a:rPr lang="en-US" sz="3200" dirty="0">
                <a:solidFill>
                  <a:schemeClr val="bg1"/>
                </a:solidFill>
              </a:rPr>
            </a:br>
            <a:r>
              <a:rPr lang="en-US" sz="3200" dirty="0">
                <a:solidFill>
                  <a:schemeClr val="bg1"/>
                </a:solidFill>
              </a:rPr>
              <a:t>justify deacons drinking</a:t>
            </a:r>
            <a:br>
              <a:rPr lang="en-US" sz="3200" dirty="0">
                <a:solidFill>
                  <a:schemeClr val="bg1"/>
                </a:solidFill>
              </a:rPr>
            </a:br>
            <a:r>
              <a:rPr lang="en-US" sz="3200" dirty="0">
                <a:solidFill>
                  <a:schemeClr val="bg1"/>
                </a:solidFill>
              </a:rPr>
              <a:t>a “little” alcohol!</a:t>
            </a:r>
          </a:p>
        </p:txBody>
      </p:sp>
      <p:pic>
        <p:nvPicPr>
          <p:cNvPr id="13" name="Picture 12">
            <a:extLst>
              <a:ext uri="{FF2B5EF4-FFF2-40B4-BE49-F238E27FC236}">
                <a16:creationId xmlns:a16="http://schemas.microsoft.com/office/drawing/2014/main" id="{F88B7EEF-340B-4058-96D6-E35CA18A6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9903" y="2254928"/>
            <a:ext cx="3904687" cy="4039343"/>
          </a:xfrm>
          <a:prstGeom prst="rect">
            <a:avLst/>
          </a:prstGeom>
        </p:spPr>
      </p:pic>
    </p:spTree>
    <p:extLst>
      <p:ext uri="{BB962C8B-B14F-4D97-AF65-F5344CB8AC3E}">
        <p14:creationId xmlns:p14="http://schemas.microsoft.com/office/powerpoint/2010/main" val="804304014"/>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r>
              <a:rPr lang="en-US" b="1" dirty="0">
                <a:solidFill>
                  <a:schemeClr val="bg1"/>
                </a:solidFill>
                <a:latin typeface="+mn-lt"/>
              </a:rPr>
              <a:t>Arguments Used to Drink Alcohol “Socially”</a:t>
            </a:r>
          </a:p>
        </p:txBody>
      </p:sp>
      <p:sp>
        <p:nvSpPr>
          <p:cNvPr id="3" name="Content Placeholder 2">
            <a:extLst>
              <a:ext uri="{FF2B5EF4-FFF2-40B4-BE49-F238E27FC236}">
                <a16:creationId xmlns:a16="http://schemas.microsoft.com/office/drawing/2014/main" id="{48C4AE7E-CC50-4EB3-B690-5AECFC9B4FD1}"/>
              </a:ext>
            </a:extLst>
          </p:cNvPr>
          <p:cNvSpPr>
            <a:spLocks noGrp="1"/>
          </p:cNvSpPr>
          <p:nvPr>
            <p:ph idx="1"/>
          </p:nvPr>
        </p:nvSpPr>
        <p:spPr>
          <a:xfrm>
            <a:off x="312195" y="1225117"/>
            <a:ext cx="11575003" cy="5051395"/>
          </a:xfrm>
        </p:spPr>
        <p:txBody>
          <a:bodyPr>
            <a:noAutofit/>
          </a:bodyPr>
          <a:lstStyle/>
          <a:p>
            <a:r>
              <a:rPr lang="en-US" sz="3600" b="1" dirty="0"/>
              <a:t>“Timothy was told to drink wine” </a:t>
            </a:r>
          </a:p>
          <a:p>
            <a:pPr lvl="1"/>
            <a:r>
              <a:rPr lang="en-US" sz="3400" dirty="0">
                <a:solidFill>
                  <a:srgbClr val="990033"/>
                </a:solidFill>
              </a:rPr>
              <a:t>1 Timothy 5:23</a:t>
            </a:r>
          </a:p>
          <a:p>
            <a:pPr lvl="2"/>
            <a:r>
              <a:rPr lang="en-US" sz="3200" dirty="0"/>
              <a:t>Does this justify “social drinking?”</a:t>
            </a:r>
          </a:p>
          <a:p>
            <a:pPr lvl="2"/>
            <a:r>
              <a:rPr lang="en-US" sz="3200" dirty="0"/>
              <a:t>Timothy’s health issues</a:t>
            </a:r>
          </a:p>
          <a:p>
            <a:pPr lvl="3"/>
            <a:r>
              <a:rPr lang="en-US" sz="3000" b="1" dirty="0">
                <a:solidFill>
                  <a:srgbClr val="990033"/>
                </a:solidFill>
              </a:rPr>
              <a:t>“</a:t>
            </a:r>
            <a:r>
              <a:rPr lang="en-US" sz="3000" b="1" dirty="0" err="1">
                <a:solidFill>
                  <a:srgbClr val="990033"/>
                </a:solidFill>
              </a:rPr>
              <a:t>oinos</a:t>
            </a:r>
            <a:r>
              <a:rPr lang="en-US" sz="3000" b="1" dirty="0">
                <a:solidFill>
                  <a:srgbClr val="990033"/>
                </a:solidFill>
              </a:rPr>
              <a:t>” </a:t>
            </a:r>
            <a:r>
              <a:rPr lang="en-US" sz="3000" dirty="0">
                <a:solidFill>
                  <a:srgbClr val="990033"/>
                </a:solidFill>
              </a:rPr>
              <a:t>is a generic term</a:t>
            </a:r>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440F6B85-6397-4843-9E74-DE220DF2AEC2}"/>
              </a:ext>
            </a:extLst>
          </p:cNvPr>
          <p:cNvSpPr/>
          <p:nvPr/>
        </p:nvSpPr>
        <p:spPr>
          <a:xfrm>
            <a:off x="304803" y="3808520"/>
            <a:ext cx="11575002" cy="246799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396E9616-166E-48BA-B0CB-BF4428D2A091}"/>
              </a:ext>
            </a:extLst>
          </p:cNvPr>
          <p:cNvSpPr txBox="1"/>
          <p:nvPr/>
        </p:nvSpPr>
        <p:spPr>
          <a:xfrm>
            <a:off x="312195" y="3817393"/>
            <a:ext cx="11567609" cy="2477601"/>
          </a:xfrm>
          <a:prstGeom prst="rect">
            <a:avLst/>
          </a:prstGeom>
          <a:noFill/>
        </p:spPr>
        <p:txBody>
          <a:bodyPr wrap="square" rtlCol="0">
            <a:spAutoFit/>
          </a:bodyPr>
          <a:lstStyle/>
          <a:p>
            <a:pPr algn="ctr"/>
            <a:r>
              <a:rPr lang="en-US" sz="2700" dirty="0">
                <a:solidFill>
                  <a:schemeClr val="bg1"/>
                </a:solidFill>
              </a:rPr>
              <a:t>“Grape juice was the drink of Rome and was often mixed with hot or cold water and even spices. Actually, for sick people like Timothy, the grape juice had its gluten filtered out, making it impossible for it to be fermented. In Rome, they used filtered grape juice like this as a medicine. Therefore, Paul was telling Timothy to drink grape juice to help his stomach problems.</a:t>
            </a:r>
          </a:p>
          <a:p>
            <a:pPr algn="ctr"/>
            <a:r>
              <a:rPr lang="en-US" sz="2000" b="1" dirty="0">
                <a:solidFill>
                  <a:schemeClr val="bg1"/>
                </a:solidFill>
              </a:rPr>
              <a:t>(Marshall Patton, Truth Commentaries, 1 Timothy, p. 131-132)</a:t>
            </a:r>
          </a:p>
        </p:txBody>
      </p:sp>
      <p:pic>
        <p:nvPicPr>
          <p:cNvPr id="15" name="Picture 14">
            <a:extLst>
              <a:ext uri="{FF2B5EF4-FFF2-40B4-BE49-F238E27FC236}">
                <a16:creationId xmlns:a16="http://schemas.microsoft.com/office/drawing/2014/main" id="{8D695431-BAAD-452D-BBDC-739044377D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2984" y="1188886"/>
            <a:ext cx="4576822" cy="2540458"/>
          </a:xfrm>
          <a:prstGeom prst="rect">
            <a:avLst/>
          </a:prstGeom>
        </p:spPr>
      </p:pic>
    </p:spTree>
    <p:extLst>
      <p:ext uri="{BB962C8B-B14F-4D97-AF65-F5344CB8AC3E}">
        <p14:creationId xmlns:p14="http://schemas.microsoft.com/office/powerpoint/2010/main" val="138929123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r>
              <a:rPr lang="en-US" b="1" dirty="0">
                <a:solidFill>
                  <a:schemeClr val="bg1"/>
                </a:solidFill>
                <a:latin typeface="+mn-lt"/>
              </a:rPr>
              <a:t>Arguments Used to Drink Alcohol “Socially”</a:t>
            </a:r>
          </a:p>
        </p:txBody>
      </p:sp>
      <p:sp>
        <p:nvSpPr>
          <p:cNvPr id="3" name="Content Placeholder 2">
            <a:extLst>
              <a:ext uri="{FF2B5EF4-FFF2-40B4-BE49-F238E27FC236}">
                <a16:creationId xmlns:a16="http://schemas.microsoft.com/office/drawing/2014/main" id="{48C4AE7E-CC50-4EB3-B690-5AECFC9B4FD1}"/>
              </a:ext>
            </a:extLst>
          </p:cNvPr>
          <p:cNvSpPr>
            <a:spLocks noGrp="1"/>
          </p:cNvSpPr>
          <p:nvPr>
            <p:ph idx="1"/>
          </p:nvPr>
        </p:nvSpPr>
        <p:spPr>
          <a:xfrm>
            <a:off x="312195" y="1225117"/>
            <a:ext cx="11575003" cy="5051395"/>
          </a:xfrm>
        </p:spPr>
        <p:txBody>
          <a:bodyPr>
            <a:noAutofit/>
          </a:bodyPr>
          <a:lstStyle/>
          <a:p>
            <a:r>
              <a:rPr lang="en-US" sz="3600" b="1" dirty="0"/>
              <a:t>“Timothy was told to drink wine” </a:t>
            </a:r>
          </a:p>
          <a:p>
            <a:pPr lvl="1"/>
            <a:r>
              <a:rPr lang="en-US" sz="3400" dirty="0">
                <a:solidFill>
                  <a:srgbClr val="990033"/>
                </a:solidFill>
              </a:rPr>
              <a:t>1 Timothy 5:23</a:t>
            </a:r>
          </a:p>
          <a:p>
            <a:pPr lvl="2"/>
            <a:r>
              <a:rPr lang="en-US" sz="3200" dirty="0"/>
              <a:t>Not a passage encouraging Timothy to drink beer or wine in any type of social way.</a:t>
            </a:r>
          </a:p>
          <a:p>
            <a:pPr lvl="2"/>
            <a:r>
              <a:rPr lang="en-US" sz="3200" dirty="0"/>
              <a:t>In this context – It was to be used in a medicinal way.</a:t>
            </a:r>
            <a:endParaRPr lang="en-US" sz="3000" dirty="0"/>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0AD142B8-B05C-4B6C-8789-F149F97F1D36}"/>
              </a:ext>
            </a:extLst>
          </p:cNvPr>
          <p:cNvSpPr/>
          <p:nvPr/>
        </p:nvSpPr>
        <p:spPr>
          <a:xfrm>
            <a:off x="523783" y="4048217"/>
            <a:ext cx="11150353" cy="2001921"/>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2DC3D36-72F8-449E-AD90-3ACD1B9453F3}"/>
              </a:ext>
            </a:extLst>
          </p:cNvPr>
          <p:cNvSpPr txBox="1"/>
          <p:nvPr/>
        </p:nvSpPr>
        <p:spPr>
          <a:xfrm>
            <a:off x="517865" y="4073564"/>
            <a:ext cx="11150352" cy="1938992"/>
          </a:xfrm>
          <a:prstGeom prst="rect">
            <a:avLst/>
          </a:prstGeom>
          <a:noFill/>
        </p:spPr>
        <p:txBody>
          <a:bodyPr wrap="square" rtlCol="0">
            <a:spAutoFit/>
          </a:bodyPr>
          <a:lstStyle/>
          <a:p>
            <a:pPr algn="ctr"/>
            <a:r>
              <a:rPr lang="en-US" sz="4000" dirty="0">
                <a:solidFill>
                  <a:schemeClr val="bg1"/>
                </a:solidFill>
              </a:rPr>
              <a:t>“what can I do that will show my </a:t>
            </a:r>
            <a:r>
              <a:rPr lang="en-US" sz="4000" b="1" dirty="0">
                <a:solidFill>
                  <a:schemeClr val="bg1"/>
                </a:solidFill>
              </a:rPr>
              <a:t>devotion to</a:t>
            </a:r>
            <a:br>
              <a:rPr lang="en-US" sz="4000" b="1" dirty="0">
                <a:solidFill>
                  <a:schemeClr val="bg1"/>
                </a:solidFill>
              </a:rPr>
            </a:br>
            <a:r>
              <a:rPr lang="en-US" sz="4000" b="1" dirty="0">
                <a:solidFill>
                  <a:schemeClr val="bg1"/>
                </a:solidFill>
              </a:rPr>
              <a:t>God</a:t>
            </a:r>
            <a:r>
              <a:rPr lang="en-US" sz="4000" dirty="0">
                <a:solidFill>
                  <a:schemeClr val="bg1"/>
                </a:solidFill>
              </a:rPr>
              <a:t> and living for Him, and at the same time</a:t>
            </a:r>
            <a:br>
              <a:rPr lang="en-US" sz="4000" dirty="0">
                <a:solidFill>
                  <a:schemeClr val="bg1"/>
                </a:solidFill>
              </a:rPr>
            </a:br>
            <a:r>
              <a:rPr lang="en-US" sz="4000" b="1" dirty="0">
                <a:solidFill>
                  <a:srgbClr val="FFFF00"/>
                </a:solidFill>
              </a:rPr>
              <a:t>be a good example to others</a:t>
            </a:r>
            <a:r>
              <a:rPr lang="en-US" sz="4000" dirty="0">
                <a:solidFill>
                  <a:schemeClr val="bg1"/>
                </a:solidFill>
              </a:rPr>
              <a:t>.”</a:t>
            </a:r>
          </a:p>
        </p:txBody>
      </p:sp>
    </p:spTree>
    <p:extLst>
      <p:ext uri="{BB962C8B-B14F-4D97-AF65-F5344CB8AC3E}">
        <p14:creationId xmlns:p14="http://schemas.microsoft.com/office/powerpoint/2010/main" val="278111765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985-A3ED-4D41-9EEE-5ADCA9797DA0}"/>
              </a:ext>
            </a:extLst>
          </p:cNvPr>
          <p:cNvSpPr>
            <a:spLocks noGrp="1"/>
          </p:cNvSpPr>
          <p:nvPr>
            <p:ph type="title"/>
          </p:nvPr>
        </p:nvSpPr>
        <p:spPr>
          <a:xfrm>
            <a:off x="312196" y="259222"/>
            <a:ext cx="11575004" cy="850488"/>
          </a:xfrm>
          <a:solidFill>
            <a:srgbClr val="990033"/>
          </a:solidFill>
        </p:spPr>
        <p:txBody>
          <a:bodyPr>
            <a:normAutofit/>
          </a:bodyPr>
          <a:lstStyle/>
          <a:p>
            <a:pPr algn="ctr"/>
            <a:r>
              <a:rPr lang="en-US" b="1" dirty="0">
                <a:solidFill>
                  <a:schemeClr val="bg1"/>
                </a:solidFill>
                <a:latin typeface="+mn-lt"/>
              </a:rPr>
              <a:t>Philippians 2:1-5</a:t>
            </a:r>
          </a:p>
        </p:txBody>
      </p:sp>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F3181ED1-C64E-4718-A790-92C5439690F6}"/>
              </a:ext>
            </a:extLst>
          </p:cNvPr>
          <p:cNvSpPr txBox="1"/>
          <p:nvPr/>
        </p:nvSpPr>
        <p:spPr>
          <a:xfrm>
            <a:off x="312196" y="1305017"/>
            <a:ext cx="11575004" cy="4278094"/>
          </a:xfrm>
          <a:prstGeom prst="rect">
            <a:avLst/>
          </a:prstGeom>
          <a:noFill/>
        </p:spPr>
        <p:txBody>
          <a:bodyPr wrap="square" rtlCol="0">
            <a:spAutoFit/>
          </a:bodyPr>
          <a:lstStyle/>
          <a:p>
            <a:pPr algn="ctr"/>
            <a:r>
              <a:rPr lang="en-US" sz="3400" dirty="0"/>
              <a:t>Therefore if there is any consolation in Christ, if any comfort of love, if any fellowship of the Spirit, if any affection and mercy, fulfill my joy by being like-minded, having the same love, being of one accord, of one mind. Let nothing be done through selfish ambition or conceit, but in lowliness of mind let each esteem others better than himself. Let each of you look out not only for his own interests, but also for the interests of others.</a:t>
            </a:r>
            <a:br>
              <a:rPr lang="en-US" sz="3400" dirty="0"/>
            </a:br>
            <a:r>
              <a:rPr lang="en-US" sz="3400" b="1" dirty="0"/>
              <a:t>Let this mind be in you which was also in Christ Jesus</a:t>
            </a:r>
          </a:p>
        </p:txBody>
      </p:sp>
    </p:spTree>
    <p:extLst>
      <p:ext uri="{BB962C8B-B14F-4D97-AF65-F5344CB8AC3E}">
        <p14:creationId xmlns:p14="http://schemas.microsoft.com/office/powerpoint/2010/main" val="2470488325"/>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0033">
            <a:alpha val="20000"/>
          </a:srgbClr>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672BBC1-C785-43E7-BEFB-34060BE09C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8" y="0"/>
            <a:ext cx="12183124" cy="6533968"/>
          </a:xfrm>
          <a:prstGeom prst="rect">
            <a:avLst/>
          </a:prstGeom>
        </p:spPr>
      </p:pic>
      <p:sp>
        <p:nvSpPr>
          <p:cNvPr id="4" name="Rectangle 3">
            <a:extLst>
              <a:ext uri="{FF2B5EF4-FFF2-40B4-BE49-F238E27FC236}">
                <a16:creationId xmlns:a16="http://schemas.microsoft.com/office/drawing/2014/main" id="{DADE783D-47B9-4B52-B330-5C95B5837920}"/>
              </a:ext>
            </a:extLst>
          </p:cNvPr>
          <p:cNvSpPr/>
          <p:nvPr/>
        </p:nvSpPr>
        <p:spPr>
          <a:xfrm>
            <a:off x="0"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2C69E1B-03B5-4A4E-83BC-0DB6B8C9D46C}"/>
              </a:ext>
            </a:extLst>
          </p:cNvPr>
          <p:cNvSpPr/>
          <p:nvPr/>
        </p:nvSpPr>
        <p:spPr>
          <a:xfrm>
            <a:off x="11987816" y="0"/>
            <a:ext cx="20418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B62A37F-0ACA-4D03-B7EF-A36101AB1B99}"/>
              </a:ext>
            </a:extLst>
          </p:cNvPr>
          <p:cNvSpPr txBox="1"/>
          <p:nvPr/>
        </p:nvSpPr>
        <p:spPr>
          <a:xfrm>
            <a:off x="0" y="6533968"/>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p>
        </p:txBody>
      </p:sp>
      <p:sp>
        <p:nvSpPr>
          <p:cNvPr id="7" name="Rectangle 6">
            <a:extLst>
              <a:ext uri="{FF2B5EF4-FFF2-40B4-BE49-F238E27FC236}">
                <a16:creationId xmlns:a16="http://schemas.microsoft.com/office/drawing/2014/main" id="{883B250A-634E-4DA4-8605-2C171ABC6CE5}"/>
              </a:ext>
            </a:extLst>
          </p:cNvPr>
          <p:cNvSpPr/>
          <p:nvPr/>
        </p:nvSpPr>
        <p:spPr>
          <a:xfrm>
            <a:off x="0" y="6374170"/>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E15FA7-E9A2-4582-9F3B-7D9688A94F90}"/>
              </a:ext>
            </a:extLst>
          </p:cNvPr>
          <p:cNvSpPr/>
          <p:nvPr/>
        </p:nvSpPr>
        <p:spPr>
          <a:xfrm>
            <a:off x="0" y="-1"/>
            <a:ext cx="12183124" cy="15979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3">
            <a:extLst>
              <a:ext uri="{FF2B5EF4-FFF2-40B4-BE49-F238E27FC236}">
                <a16:creationId xmlns:a16="http://schemas.microsoft.com/office/drawing/2014/main" id="{E1D36470-6AEE-41A7-9EA1-FC137F3ABC7C}"/>
              </a:ext>
            </a:extLst>
          </p:cNvPr>
          <p:cNvSpPr>
            <a:spLocks noGrp="1"/>
          </p:cNvSpPr>
          <p:nvPr>
            <p:ph type="title"/>
          </p:nvPr>
        </p:nvSpPr>
        <p:spPr>
          <a:xfrm>
            <a:off x="345440" y="273685"/>
            <a:ext cx="11501120" cy="2032635"/>
          </a:xfrm>
        </p:spPr>
        <p:txBody>
          <a:bodyPr>
            <a:normAutofit/>
          </a:bodyPr>
          <a:lstStyle/>
          <a:p>
            <a:r>
              <a:rPr lang="en-US" dirty="0">
                <a:solidFill>
                  <a:schemeClr val="bg1"/>
                </a:solidFill>
              </a:rPr>
              <a:t>“Woe to those who call evil good, and good evil; Who put darkness for light, and light for darkness; Who put bitter for sweet, and sweet for bitter!”</a:t>
            </a:r>
          </a:p>
        </p:txBody>
      </p:sp>
      <p:sp>
        <p:nvSpPr>
          <p:cNvPr id="17" name="TextBox 16">
            <a:extLst>
              <a:ext uri="{FF2B5EF4-FFF2-40B4-BE49-F238E27FC236}">
                <a16:creationId xmlns:a16="http://schemas.microsoft.com/office/drawing/2014/main" id="{B5DE9858-B6FF-4319-A11E-DA638FB876B0}"/>
              </a:ext>
            </a:extLst>
          </p:cNvPr>
          <p:cNvSpPr txBox="1"/>
          <p:nvPr/>
        </p:nvSpPr>
        <p:spPr>
          <a:xfrm>
            <a:off x="8412480" y="5588000"/>
            <a:ext cx="3444240" cy="707886"/>
          </a:xfrm>
          <a:prstGeom prst="rect">
            <a:avLst/>
          </a:prstGeom>
          <a:noFill/>
        </p:spPr>
        <p:txBody>
          <a:bodyPr wrap="square" rtlCol="0">
            <a:spAutoFit/>
          </a:bodyPr>
          <a:lstStyle/>
          <a:p>
            <a:pPr algn="r"/>
            <a:r>
              <a:rPr lang="en-US" sz="4000" b="1" dirty="0">
                <a:solidFill>
                  <a:schemeClr val="bg1"/>
                </a:solidFill>
              </a:rPr>
              <a:t>Isaiah 5:20</a:t>
            </a:r>
          </a:p>
        </p:txBody>
      </p:sp>
    </p:spTree>
    <p:extLst>
      <p:ext uri="{BB962C8B-B14F-4D97-AF65-F5344CB8AC3E}">
        <p14:creationId xmlns:p14="http://schemas.microsoft.com/office/powerpoint/2010/main" val="191557683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494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Wine</vt:lpstr>
      <vt:lpstr>Arguments Used to Drink Alcohol “Socially”</vt:lpstr>
      <vt:lpstr>Arguments Used to Drink Alcohol “Socially”</vt:lpstr>
      <vt:lpstr>Arguments Used to Drink Alcohol “Socially”</vt:lpstr>
      <vt:lpstr>Arguments Used to Drink Alcohol “Socially”</vt:lpstr>
      <vt:lpstr>Arguments Used to Drink Alcohol “Socially”</vt:lpstr>
      <vt:lpstr>Philippians 2:1-5</vt:lpstr>
      <vt:lpstr>“Woe to those who call evil good, and good evil; Who put darkness for light, and light for darkness; Who put bitter for sweet, and sweet for bitter!”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Wine</dc:title>
  <dc:creator>Richard Thetford</dc:creator>
  <cp:lastModifiedBy>Richard Thetford</cp:lastModifiedBy>
  <cp:revision>37</cp:revision>
  <dcterms:created xsi:type="dcterms:W3CDTF">2019-04-17T20:54:13Z</dcterms:created>
  <dcterms:modified xsi:type="dcterms:W3CDTF">2019-05-26T18:39:16Z</dcterms:modified>
</cp:coreProperties>
</file>