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7" r:id="rId4"/>
    <p:sldId id="268" r:id="rId5"/>
    <p:sldId id="269" r:id="rId6"/>
    <p:sldId id="270" r:id="rId7"/>
    <p:sldId id="271" r:id="rId8"/>
    <p:sldId id="272" r:id="rId9"/>
    <p:sldId id="273" r:id="rId10"/>
    <p:sldId id="274"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9A7A7-7E8C-4DB7-A9AA-EB6EDAE53E66}"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AD481-A994-4346-8914-E9439B4BC5F9}" type="slidenum">
              <a:rPr lang="en-US" smtClean="0"/>
              <a:t>‹#›</a:t>
            </a:fld>
            <a:endParaRPr lang="en-US"/>
          </a:p>
        </p:txBody>
      </p:sp>
    </p:spTree>
    <p:extLst>
      <p:ext uri="{BB962C8B-B14F-4D97-AF65-F5344CB8AC3E}">
        <p14:creationId xmlns:p14="http://schemas.microsoft.com/office/powerpoint/2010/main" val="20467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6FAA-7467-4B3F-9142-42BC2561A2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AAD0FE-AA74-436B-B48C-F110910CE5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73E8DB-373E-4952-B3A5-6F440594DC22}"/>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5" name="Footer Placeholder 4">
            <a:extLst>
              <a:ext uri="{FF2B5EF4-FFF2-40B4-BE49-F238E27FC236}">
                <a16:creationId xmlns:a16="http://schemas.microsoft.com/office/drawing/2014/main" id="{064B5FFF-7712-4975-8799-3E7C28B60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80940-0B43-421C-9D67-8AAB9880120B}"/>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2480462073"/>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754B4-F84C-4AEA-B1AA-150A20FB06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3F6954-95E3-4903-A25A-C3254C55B4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F45E3-C2C9-4F15-A42C-CC49B9FCB72A}"/>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5" name="Footer Placeholder 4">
            <a:extLst>
              <a:ext uri="{FF2B5EF4-FFF2-40B4-BE49-F238E27FC236}">
                <a16:creationId xmlns:a16="http://schemas.microsoft.com/office/drawing/2014/main" id="{C5C5652C-4A2F-49EA-93BE-B3CF2823E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177C9-2F5D-43C2-B1A9-C6734B3C6564}"/>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968178107"/>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18120F-8BB5-4585-91B0-3AF068707D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F4EEF-C7E9-499A-81F8-87D3CDCFE3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72AD4-6254-4557-AE99-927C054BDAAD}"/>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5" name="Footer Placeholder 4">
            <a:extLst>
              <a:ext uri="{FF2B5EF4-FFF2-40B4-BE49-F238E27FC236}">
                <a16:creationId xmlns:a16="http://schemas.microsoft.com/office/drawing/2014/main" id="{FADDE5F9-8C88-42D9-B98D-3F7D6012C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BE1EC-A97C-4E13-9480-CA8C6F64B35D}"/>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23932521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B864-2321-4EB7-A1EC-8B2635F4A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C30C-4FE7-40D3-B8DC-93EDCC81CC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FC23C-97ED-4A03-A3D8-D161F83983A8}"/>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5" name="Footer Placeholder 4">
            <a:extLst>
              <a:ext uri="{FF2B5EF4-FFF2-40B4-BE49-F238E27FC236}">
                <a16:creationId xmlns:a16="http://schemas.microsoft.com/office/drawing/2014/main" id="{CEB2CE72-304D-49CC-9E48-0091ABD48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4A9AC-CFEA-4A76-97EA-1BEA3236BAC8}"/>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2949987838"/>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7052-80A6-43A9-85BC-3A6CF7FD3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D2B501-043C-4330-B386-F7391300D0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32045-57FB-4287-8499-B4A4949B8711}"/>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5" name="Footer Placeholder 4">
            <a:extLst>
              <a:ext uri="{FF2B5EF4-FFF2-40B4-BE49-F238E27FC236}">
                <a16:creationId xmlns:a16="http://schemas.microsoft.com/office/drawing/2014/main" id="{89B681AC-8DCA-4DD6-81DA-409EB9B04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C3A92-ACD9-4361-BA19-2E35C0B5B340}"/>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98442746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D62B-E193-4F6E-A696-249B0D5FC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B2AE2F-6008-4D27-9EDE-7DAA0DD244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BBBAB0-E373-46BC-910C-42BE8DBBE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8B3EDC-6520-4B18-8662-E9B6AD21AE88}"/>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6" name="Footer Placeholder 5">
            <a:extLst>
              <a:ext uri="{FF2B5EF4-FFF2-40B4-BE49-F238E27FC236}">
                <a16:creationId xmlns:a16="http://schemas.microsoft.com/office/drawing/2014/main" id="{B93BAAC7-689C-474F-A3C6-7D00813448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542C95-8E45-4C57-866C-2DBE1BC7F54B}"/>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58030897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5E72-DAFF-440B-B233-B9E57744B1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C31E54-D651-462D-B875-1A8DC3C074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323038-2B37-461E-A90E-C70CFEFE89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62496-7078-481E-906F-F84AFBF4BB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665D73-A0E8-4C02-BAC0-10F2185D7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12202E-438B-4293-8035-9ED40CF16AB1}"/>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8" name="Footer Placeholder 7">
            <a:extLst>
              <a:ext uri="{FF2B5EF4-FFF2-40B4-BE49-F238E27FC236}">
                <a16:creationId xmlns:a16="http://schemas.microsoft.com/office/drawing/2014/main" id="{1C4AF054-85C4-4063-A674-C663872689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BB23E0-FB17-4C5E-84B3-4372156C3889}"/>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248744250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A34C-4E2D-42D7-9EB2-99EB9C04C1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ACE68-7FD5-48B9-B116-A0B83BEDF6E6}"/>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4" name="Footer Placeholder 3">
            <a:extLst>
              <a:ext uri="{FF2B5EF4-FFF2-40B4-BE49-F238E27FC236}">
                <a16:creationId xmlns:a16="http://schemas.microsoft.com/office/drawing/2014/main" id="{65CBCE91-F3B0-4AE7-BF98-BAF8B33CB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CA0D6A-D832-48DB-A265-719BDFE70C5E}"/>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273717295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3D872-542F-410D-A0A6-B5EF1021BD5E}"/>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3" name="Footer Placeholder 2">
            <a:extLst>
              <a:ext uri="{FF2B5EF4-FFF2-40B4-BE49-F238E27FC236}">
                <a16:creationId xmlns:a16="http://schemas.microsoft.com/office/drawing/2014/main" id="{A34D168C-2FB2-48C6-8656-517AF2A195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C2074A-5FC8-4BE6-A69F-5E4327F66ADC}"/>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15396865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9860-9D04-4CFA-B8DC-3252311F1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DD0C50-240A-4E9D-9B77-86F035F9B0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BE2484-4000-42A3-BE14-584166853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2F7AC-3FF9-4612-B13C-639115DB8FCA}"/>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6" name="Footer Placeholder 5">
            <a:extLst>
              <a:ext uri="{FF2B5EF4-FFF2-40B4-BE49-F238E27FC236}">
                <a16:creationId xmlns:a16="http://schemas.microsoft.com/office/drawing/2014/main" id="{014C4853-1D9D-48A8-A7AD-157438173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3D0B0-2958-4653-A55F-28CB748DD3FD}"/>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788587953"/>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D269-6428-4046-8467-B739E7455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87C5C-90BE-4416-ACD0-3111B2DED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8DF2A5-E17D-457D-A2E5-A32124A45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681E5-15C9-4B9D-BD4A-E340C018E588}"/>
              </a:ext>
            </a:extLst>
          </p:cNvPr>
          <p:cNvSpPr>
            <a:spLocks noGrp="1"/>
          </p:cNvSpPr>
          <p:nvPr>
            <p:ph type="dt" sz="half" idx="10"/>
          </p:nvPr>
        </p:nvSpPr>
        <p:spPr/>
        <p:txBody>
          <a:bodyPr/>
          <a:lstStyle/>
          <a:p>
            <a:fld id="{BFBD31A7-E2AE-4721-AA38-2A7BB86925B5}" type="datetimeFigureOut">
              <a:rPr lang="en-US" smtClean="0"/>
              <a:t>5/19/2019</a:t>
            </a:fld>
            <a:endParaRPr lang="en-US"/>
          </a:p>
        </p:txBody>
      </p:sp>
      <p:sp>
        <p:nvSpPr>
          <p:cNvPr id="6" name="Footer Placeholder 5">
            <a:extLst>
              <a:ext uri="{FF2B5EF4-FFF2-40B4-BE49-F238E27FC236}">
                <a16:creationId xmlns:a16="http://schemas.microsoft.com/office/drawing/2014/main" id="{1BE78CBF-1548-46C9-9497-057E70339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61D1E-D81B-4E35-8AD4-9341B8882554}"/>
              </a:ext>
            </a:extLst>
          </p:cNvPr>
          <p:cNvSpPr>
            <a:spLocks noGrp="1"/>
          </p:cNvSpPr>
          <p:nvPr>
            <p:ph type="sldNum" sz="quarter" idx="12"/>
          </p:nvPr>
        </p:nvSpPr>
        <p:spPr/>
        <p:txBody>
          <a:bodyPr/>
          <a:lstStyle/>
          <a:p>
            <a:fld id="{BA76D500-1303-439C-9A49-5163B250EDE1}" type="slidenum">
              <a:rPr lang="en-US" smtClean="0"/>
              <a:t>‹#›</a:t>
            </a:fld>
            <a:endParaRPr lang="en-US"/>
          </a:p>
        </p:txBody>
      </p:sp>
    </p:spTree>
    <p:extLst>
      <p:ext uri="{BB962C8B-B14F-4D97-AF65-F5344CB8AC3E}">
        <p14:creationId xmlns:p14="http://schemas.microsoft.com/office/powerpoint/2010/main" val="1567367373"/>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C447BF-C8C6-44D6-9121-08F6FE30B2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3D710C-292B-4CA2-ABA4-1F3E1484A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4A0AC-FC94-4FAD-87ED-A29770175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D31A7-E2AE-4721-AA38-2A7BB86925B5}" type="datetimeFigureOut">
              <a:rPr lang="en-US" smtClean="0"/>
              <a:t>5/19/2019</a:t>
            </a:fld>
            <a:endParaRPr lang="en-US"/>
          </a:p>
        </p:txBody>
      </p:sp>
      <p:sp>
        <p:nvSpPr>
          <p:cNvPr id="5" name="Footer Placeholder 4">
            <a:extLst>
              <a:ext uri="{FF2B5EF4-FFF2-40B4-BE49-F238E27FC236}">
                <a16:creationId xmlns:a16="http://schemas.microsoft.com/office/drawing/2014/main" id="{99E11893-3739-42A0-9940-F42F246EC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5A310-70E8-4E87-980E-F634609F6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6D500-1303-439C-9A49-5163B250EDE1}" type="slidenum">
              <a:rPr lang="en-US" smtClean="0"/>
              <a:t>‹#›</a:t>
            </a:fld>
            <a:endParaRPr lang="en-US"/>
          </a:p>
        </p:txBody>
      </p:sp>
    </p:spTree>
    <p:extLst>
      <p:ext uri="{BB962C8B-B14F-4D97-AF65-F5344CB8AC3E}">
        <p14:creationId xmlns:p14="http://schemas.microsoft.com/office/powerpoint/2010/main" val="207267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C40AF7-3EDA-46F9-A9B0-6F20DBAC4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1EC110-EDC0-4A4A-87E4-B708D8F02FA8}"/>
              </a:ext>
            </a:extLst>
          </p:cNvPr>
          <p:cNvSpPr>
            <a:spLocks noGrp="1"/>
          </p:cNvSpPr>
          <p:nvPr>
            <p:ph type="ctrTitle"/>
          </p:nvPr>
        </p:nvSpPr>
        <p:spPr>
          <a:xfrm>
            <a:off x="8558073" y="248575"/>
            <a:ext cx="3299534" cy="1219524"/>
          </a:xfrm>
        </p:spPr>
        <p:txBody>
          <a:bodyPr>
            <a:normAutofit/>
          </a:bodyPr>
          <a:lstStyle/>
          <a:p>
            <a:r>
              <a:rPr lang="en-US" sz="8000" b="1" dirty="0">
                <a:solidFill>
                  <a:schemeClr val="bg1"/>
                </a:solidFill>
                <a:effectLst>
                  <a:outerShdw blurRad="38100" dist="38100" dir="2700000" algn="tl">
                    <a:srgbClr val="000000">
                      <a:alpha val="43137"/>
                    </a:srgbClr>
                  </a:outerShdw>
                </a:effectLst>
                <a:latin typeface="+mn-lt"/>
              </a:rPr>
              <a:t>Wine</a:t>
            </a:r>
          </a:p>
        </p:txBody>
      </p:sp>
      <p:sp>
        <p:nvSpPr>
          <p:cNvPr id="6" name="Rectangle 5">
            <a:extLst>
              <a:ext uri="{FF2B5EF4-FFF2-40B4-BE49-F238E27FC236}">
                <a16:creationId xmlns:a16="http://schemas.microsoft.com/office/drawing/2014/main" id="{C1EB0E9E-7C69-4AE2-BF70-54C0DC2C182A}"/>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5EF3-58D0-4928-A48B-D4C3E99B16C9}"/>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415A184-9038-46E7-885C-965C73DDBC5D}"/>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9" name="Rectangle 8">
            <a:extLst>
              <a:ext uri="{FF2B5EF4-FFF2-40B4-BE49-F238E27FC236}">
                <a16:creationId xmlns:a16="http://schemas.microsoft.com/office/drawing/2014/main" id="{EE1F4844-1631-4A1D-9164-4F2676C7B086}"/>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293074A-79D9-45A2-B930-2E4A29314CF9}"/>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8767137"/>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0033">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985-A3ED-4D41-9EEE-5ADCA9797DA0}"/>
              </a:ext>
            </a:extLst>
          </p:cNvPr>
          <p:cNvSpPr>
            <a:spLocks noGrp="1"/>
          </p:cNvSpPr>
          <p:nvPr>
            <p:ph type="title"/>
          </p:nvPr>
        </p:nvSpPr>
        <p:spPr>
          <a:xfrm>
            <a:off x="312196" y="259222"/>
            <a:ext cx="11575004" cy="850488"/>
          </a:xfrm>
          <a:solidFill>
            <a:srgbClr val="990033"/>
          </a:solidFill>
        </p:spPr>
        <p:txBody>
          <a:bodyPr/>
          <a:lstStyle/>
          <a:p>
            <a:r>
              <a:rPr lang="en-US" b="1" dirty="0">
                <a:solidFill>
                  <a:schemeClr val="bg1"/>
                </a:solidFill>
                <a:latin typeface="+mn-lt"/>
              </a:rPr>
              <a:t>Seven Key Passages of Scripture</a:t>
            </a:r>
          </a:p>
        </p:txBody>
      </p:sp>
      <p:sp>
        <p:nvSpPr>
          <p:cNvPr id="3" name="Content Placeholder 2">
            <a:extLst>
              <a:ext uri="{FF2B5EF4-FFF2-40B4-BE49-F238E27FC236}">
                <a16:creationId xmlns:a16="http://schemas.microsoft.com/office/drawing/2014/main" id="{48C4AE7E-CC50-4EB3-B690-5AECFC9B4FD1}"/>
              </a:ext>
            </a:extLst>
          </p:cNvPr>
          <p:cNvSpPr>
            <a:spLocks noGrp="1"/>
          </p:cNvSpPr>
          <p:nvPr>
            <p:ph idx="1"/>
          </p:nvPr>
        </p:nvSpPr>
        <p:spPr>
          <a:xfrm>
            <a:off x="312195" y="1225117"/>
            <a:ext cx="11575003" cy="5086905"/>
          </a:xfrm>
        </p:spPr>
        <p:txBody>
          <a:bodyPr>
            <a:noAutofit/>
          </a:bodyPr>
          <a:lstStyle/>
          <a:p>
            <a:r>
              <a:rPr lang="en-US" sz="3600" b="1" dirty="0"/>
              <a:t>God has condemned drinking alcohol</a:t>
            </a:r>
            <a:br>
              <a:rPr lang="en-US" sz="3600" b="1" dirty="0"/>
            </a:br>
            <a:r>
              <a:rPr lang="en-US" sz="3600" b="1" dirty="0"/>
              <a:t>in every degree or aspect</a:t>
            </a:r>
          </a:p>
          <a:p>
            <a:pPr lvl="1"/>
            <a:r>
              <a:rPr lang="en-US" sz="3400" dirty="0">
                <a:solidFill>
                  <a:srgbClr val="990033"/>
                </a:solidFill>
              </a:rPr>
              <a:t>1 Peter 4:3-4</a:t>
            </a:r>
          </a:p>
          <a:p>
            <a:pPr lvl="2"/>
            <a:r>
              <a:rPr lang="en-US" sz="3200" b="1" dirty="0">
                <a:solidFill>
                  <a:srgbClr val="990033"/>
                </a:solidFill>
              </a:rPr>
              <a:t>“Excess of wine” </a:t>
            </a:r>
            <a:r>
              <a:rPr lang="en-US" sz="3200" dirty="0">
                <a:solidFill>
                  <a:srgbClr val="990033"/>
                </a:solidFill>
              </a:rPr>
              <a:t>– an “overflow or surplus of wine….drunkenness” (Strong’s)</a:t>
            </a:r>
          </a:p>
          <a:p>
            <a:pPr lvl="2"/>
            <a:r>
              <a:rPr lang="en-US" sz="3200" b="1" dirty="0">
                <a:solidFill>
                  <a:srgbClr val="990033"/>
                </a:solidFill>
              </a:rPr>
              <a:t>“</a:t>
            </a:r>
            <a:r>
              <a:rPr lang="en-US" sz="3200" b="1" dirty="0" err="1">
                <a:solidFill>
                  <a:srgbClr val="990033"/>
                </a:solidFill>
              </a:rPr>
              <a:t>Revelings</a:t>
            </a:r>
            <a:r>
              <a:rPr lang="en-US" sz="3200" b="1" dirty="0">
                <a:solidFill>
                  <a:srgbClr val="990033"/>
                </a:solidFill>
              </a:rPr>
              <a:t>”</a:t>
            </a:r>
            <a:r>
              <a:rPr lang="en-US" sz="3200" dirty="0">
                <a:solidFill>
                  <a:srgbClr val="990033"/>
                </a:solidFill>
              </a:rPr>
              <a:t> – a “letting loose” or “carousal” (Strong’s)</a:t>
            </a:r>
          </a:p>
          <a:p>
            <a:pPr lvl="2"/>
            <a:r>
              <a:rPr lang="en-US" sz="3200" b="1" dirty="0">
                <a:solidFill>
                  <a:srgbClr val="990033"/>
                </a:solidFill>
              </a:rPr>
              <a:t>“</a:t>
            </a:r>
            <a:r>
              <a:rPr lang="en-US" sz="3200" b="1" dirty="0" err="1">
                <a:solidFill>
                  <a:srgbClr val="990033"/>
                </a:solidFill>
              </a:rPr>
              <a:t>Banquetings</a:t>
            </a:r>
            <a:r>
              <a:rPr lang="en-US" sz="3200" b="1" dirty="0">
                <a:solidFill>
                  <a:srgbClr val="990033"/>
                </a:solidFill>
              </a:rPr>
              <a:t>” </a:t>
            </a:r>
            <a:r>
              <a:rPr lang="en-US" sz="3200" dirty="0">
                <a:solidFill>
                  <a:srgbClr val="990033"/>
                </a:solidFill>
              </a:rPr>
              <a:t>– a drinking, drinking bout, or an assembling together for the purpose of drinking (Strong’s)</a:t>
            </a:r>
          </a:p>
        </p:txBody>
      </p:sp>
      <p:sp>
        <p:nvSpPr>
          <p:cNvPr id="4" name="Rectangle 3">
            <a:extLst>
              <a:ext uri="{FF2B5EF4-FFF2-40B4-BE49-F238E27FC236}">
                <a16:creationId xmlns:a16="http://schemas.microsoft.com/office/drawing/2014/main" id="{DADE783D-47B9-4B52-B330-5C95B5837920}"/>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C69E1B-03B5-4A4E-83BC-0DB6B8C9D46C}"/>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62A37F-0ACA-4D03-B7EF-A36101AB1B99}"/>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7" name="Rectangle 6">
            <a:extLst>
              <a:ext uri="{FF2B5EF4-FFF2-40B4-BE49-F238E27FC236}">
                <a16:creationId xmlns:a16="http://schemas.microsoft.com/office/drawing/2014/main" id="{883B250A-634E-4DA4-8605-2C171ABC6CE5}"/>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15FA7-E9A2-4582-9F3B-7D9688A94F90}"/>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AA87B0C4-79C7-4B84-8ECA-CC09B9ED0B12}"/>
              </a:ext>
            </a:extLst>
          </p:cNvPr>
          <p:cNvSpPr/>
          <p:nvPr/>
        </p:nvSpPr>
        <p:spPr>
          <a:xfrm>
            <a:off x="312195" y="5291091"/>
            <a:ext cx="11567610" cy="9499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D8D4A92-332B-43AC-9082-E922B1183B3C}"/>
              </a:ext>
            </a:extLst>
          </p:cNvPr>
          <p:cNvSpPr txBox="1"/>
          <p:nvPr/>
        </p:nvSpPr>
        <p:spPr>
          <a:xfrm>
            <a:off x="312195" y="5477522"/>
            <a:ext cx="11567609" cy="584775"/>
          </a:xfrm>
          <a:prstGeom prst="rect">
            <a:avLst/>
          </a:prstGeom>
          <a:noFill/>
        </p:spPr>
        <p:txBody>
          <a:bodyPr wrap="square" rtlCol="0">
            <a:spAutoFit/>
          </a:bodyPr>
          <a:lstStyle/>
          <a:p>
            <a:pPr algn="ctr"/>
            <a:r>
              <a:rPr lang="en-US" sz="3200" dirty="0">
                <a:solidFill>
                  <a:schemeClr val="bg1"/>
                </a:solidFill>
              </a:rPr>
              <a:t>We are not to be engaged in the recreational use of alcohol</a:t>
            </a:r>
            <a:endParaRPr lang="en-US" sz="2800" b="1" dirty="0">
              <a:solidFill>
                <a:schemeClr val="bg1"/>
              </a:solidFill>
            </a:endParaRPr>
          </a:p>
        </p:txBody>
      </p:sp>
      <p:pic>
        <p:nvPicPr>
          <p:cNvPr id="11" name="Picture 10">
            <a:extLst>
              <a:ext uri="{FF2B5EF4-FFF2-40B4-BE49-F238E27FC236}">
                <a16:creationId xmlns:a16="http://schemas.microsoft.com/office/drawing/2014/main" id="{7CBA2429-4682-4C85-B488-F46CE2DE0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856" y="1171858"/>
            <a:ext cx="2797947" cy="2558251"/>
          </a:xfrm>
          <a:prstGeom prst="rect">
            <a:avLst/>
          </a:prstGeom>
        </p:spPr>
      </p:pic>
    </p:spTree>
    <p:extLst>
      <p:ext uri="{BB962C8B-B14F-4D97-AF65-F5344CB8AC3E}">
        <p14:creationId xmlns:p14="http://schemas.microsoft.com/office/powerpoint/2010/main" val="369009323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0033">
            <a:alpha val="20000"/>
          </a:srgb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672BBC1-C785-43E7-BEFB-34060BE09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0"/>
            <a:ext cx="12183124" cy="6533968"/>
          </a:xfrm>
          <a:prstGeom prst="rect">
            <a:avLst/>
          </a:prstGeom>
        </p:spPr>
      </p:pic>
      <p:sp>
        <p:nvSpPr>
          <p:cNvPr id="4" name="Rectangle 3">
            <a:extLst>
              <a:ext uri="{FF2B5EF4-FFF2-40B4-BE49-F238E27FC236}">
                <a16:creationId xmlns:a16="http://schemas.microsoft.com/office/drawing/2014/main" id="{DADE783D-47B9-4B52-B330-5C95B5837920}"/>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C69E1B-03B5-4A4E-83BC-0DB6B8C9D46C}"/>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62A37F-0ACA-4D03-B7EF-A36101AB1B99}"/>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7" name="Rectangle 6">
            <a:extLst>
              <a:ext uri="{FF2B5EF4-FFF2-40B4-BE49-F238E27FC236}">
                <a16:creationId xmlns:a16="http://schemas.microsoft.com/office/drawing/2014/main" id="{883B250A-634E-4DA4-8605-2C171ABC6CE5}"/>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15FA7-E9A2-4582-9F3B-7D9688A94F90}"/>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1D36470-6AEE-41A7-9EA1-FC137F3ABC7C}"/>
              </a:ext>
            </a:extLst>
          </p:cNvPr>
          <p:cNvSpPr>
            <a:spLocks noGrp="1"/>
          </p:cNvSpPr>
          <p:nvPr>
            <p:ph type="title"/>
          </p:nvPr>
        </p:nvSpPr>
        <p:spPr>
          <a:xfrm>
            <a:off x="345440" y="273685"/>
            <a:ext cx="11501120" cy="2032635"/>
          </a:xfrm>
        </p:spPr>
        <p:txBody>
          <a:bodyPr>
            <a:normAutofit/>
          </a:bodyPr>
          <a:lstStyle/>
          <a:p>
            <a:r>
              <a:rPr lang="en-US" dirty="0">
                <a:solidFill>
                  <a:schemeClr val="bg1"/>
                </a:solidFill>
              </a:rPr>
              <a:t>“Woe to those who call evil good, and good evil; Who put darkness for light, and light for darkness; Who put bitter for sweet, and sweet for bitter!”</a:t>
            </a:r>
          </a:p>
        </p:txBody>
      </p:sp>
      <p:sp>
        <p:nvSpPr>
          <p:cNvPr id="17" name="TextBox 16">
            <a:extLst>
              <a:ext uri="{FF2B5EF4-FFF2-40B4-BE49-F238E27FC236}">
                <a16:creationId xmlns:a16="http://schemas.microsoft.com/office/drawing/2014/main" id="{B5DE9858-B6FF-4319-A11E-DA638FB876B0}"/>
              </a:ext>
            </a:extLst>
          </p:cNvPr>
          <p:cNvSpPr txBox="1"/>
          <p:nvPr/>
        </p:nvSpPr>
        <p:spPr>
          <a:xfrm>
            <a:off x="8412480" y="5588000"/>
            <a:ext cx="3444240" cy="707886"/>
          </a:xfrm>
          <a:prstGeom prst="rect">
            <a:avLst/>
          </a:prstGeom>
          <a:noFill/>
        </p:spPr>
        <p:txBody>
          <a:bodyPr wrap="square" rtlCol="0">
            <a:spAutoFit/>
          </a:bodyPr>
          <a:lstStyle/>
          <a:p>
            <a:pPr algn="r"/>
            <a:r>
              <a:rPr lang="en-US" sz="4000" b="1" dirty="0">
                <a:solidFill>
                  <a:schemeClr val="bg1"/>
                </a:solidFill>
              </a:rPr>
              <a:t>Isaiah 5:20</a:t>
            </a:r>
          </a:p>
        </p:txBody>
      </p:sp>
    </p:spTree>
    <p:extLst>
      <p:ext uri="{BB962C8B-B14F-4D97-AF65-F5344CB8AC3E}">
        <p14:creationId xmlns:p14="http://schemas.microsoft.com/office/powerpoint/2010/main" val="1915576837"/>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0033">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985-A3ED-4D41-9EEE-5ADCA9797DA0}"/>
              </a:ext>
            </a:extLst>
          </p:cNvPr>
          <p:cNvSpPr>
            <a:spLocks noGrp="1"/>
          </p:cNvSpPr>
          <p:nvPr>
            <p:ph type="title"/>
          </p:nvPr>
        </p:nvSpPr>
        <p:spPr>
          <a:xfrm>
            <a:off x="312196" y="259222"/>
            <a:ext cx="11575004" cy="850488"/>
          </a:xfrm>
          <a:solidFill>
            <a:srgbClr val="990033"/>
          </a:solidFill>
        </p:spPr>
        <p:txBody>
          <a:bodyPr/>
          <a:lstStyle/>
          <a:p>
            <a:r>
              <a:rPr lang="en-US" b="1" dirty="0">
                <a:solidFill>
                  <a:schemeClr val="bg1"/>
                </a:solidFill>
                <a:latin typeface="+mn-lt"/>
              </a:rPr>
              <a:t>Seven Key Passages of Scripture</a:t>
            </a:r>
          </a:p>
        </p:txBody>
      </p:sp>
      <p:sp>
        <p:nvSpPr>
          <p:cNvPr id="3" name="Content Placeholder 2">
            <a:extLst>
              <a:ext uri="{FF2B5EF4-FFF2-40B4-BE49-F238E27FC236}">
                <a16:creationId xmlns:a16="http://schemas.microsoft.com/office/drawing/2014/main" id="{48C4AE7E-CC50-4EB3-B690-5AECFC9B4FD1}"/>
              </a:ext>
            </a:extLst>
          </p:cNvPr>
          <p:cNvSpPr>
            <a:spLocks noGrp="1"/>
          </p:cNvSpPr>
          <p:nvPr>
            <p:ph idx="1"/>
          </p:nvPr>
        </p:nvSpPr>
        <p:spPr>
          <a:xfrm>
            <a:off x="312195" y="1225118"/>
            <a:ext cx="11575003" cy="1651248"/>
          </a:xfrm>
        </p:spPr>
        <p:txBody>
          <a:bodyPr>
            <a:noAutofit/>
          </a:bodyPr>
          <a:lstStyle/>
          <a:p>
            <a:r>
              <a:rPr lang="en-US" sz="3600" b="1" dirty="0"/>
              <a:t>What God has said about</a:t>
            </a:r>
            <a:br>
              <a:rPr lang="en-US" sz="3600" b="1" dirty="0"/>
            </a:br>
            <a:r>
              <a:rPr lang="en-US" sz="3600" b="1" dirty="0"/>
              <a:t>“social” or “recreational”</a:t>
            </a:r>
            <a:br>
              <a:rPr lang="en-US" sz="3600" b="1" dirty="0"/>
            </a:br>
            <a:r>
              <a:rPr lang="en-US" sz="3600" b="1" dirty="0"/>
              <a:t>drinking of alcohol:</a:t>
            </a:r>
          </a:p>
          <a:p>
            <a:pPr lvl="1"/>
            <a:endParaRPr lang="en-US" sz="3400" dirty="0">
              <a:solidFill>
                <a:srgbClr val="990033"/>
              </a:solidFill>
            </a:endParaRPr>
          </a:p>
        </p:txBody>
      </p:sp>
      <p:sp>
        <p:nvSpPr>
          <p:cNvPr id="4" name="Rectangle 3">
            <a:extLst>
              <a:ext uri="{FF2B5EF4-FFF2-40B4-BE49-F238E27FC236}">
                <a16:creationId xmlns:a16="http://schemas.microsoft.com/office/drawing/2014/main" id="{DADE783D-47B9-4B52-B330-5C95B5837920}"/>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C69E1B-03B5-4A4E-83BC-0DB6B8C9D46C}"/>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62A37F-0ACA-4D03-B7EF-A36101AB1B99}"/>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7" name="Rectangle 6">
            <a:extLst>
              <a:ext uri="{FF2B5EF4-FFF2-40B4-BE49-F238E27FC236}">
                <a16:creationId xmlns:a16="http://schemas.microsoft.com/office/drawing/2014/main" id="{883B250A-634E-4DA4-8605-2C171ABC6CE5}"/>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15FA7-E9A2-4582-9F3B-7D9688A94F90}"/>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20E38F8-B9C3-481D-A75A-4AA4206AF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775" y="1207369"/>
            <a:ext cx="6384030" cy="5069144"/>
          </a:xfrm>
          <a:prstGeom prst="rect">
            <a:avLst/>
          </a:prstGeom>
        </p:spPr>
      </p:pic>
      <p:sp>
        <p:nvSpPr>
          <p:cNvPr id="11" name="Rectangle 10">
            <a:extLst>
              <a:ext uri="{FF2B5EF4-FFF2-40B4-BE49-F238E27FC236}">
                <a16:creationId xmlns:a16="http://schemas.microsoft.com/office/drawing/2014/main" id="{29D3332F-1DBC-4C82-A1C7-D4BC26D019CC}"/>
              </a:ext>
            </a:extLst>
          </p:cNvPr>
          <p:cNvSpPr/>
          <p:nvPr/>
        </p:nvSpPr>
        <p:spPr>
          <a:xfrm>
            <a:off x="5495775" y="1207369"/>
            <a:ext cx="1375542" cy="346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D5B9EA-712A-4D98-9F1D-D1F01D147FBF}"/>
              </a:ext>
            </a:extLst>
          </p:cNvPr>
          <p:cNvSpPr/>
          <p:nvPr/>
        </p:nvSpPr>
        <p:spPr>
          <a:xfrm>
            <a:off x="6507332" y="5842256"/>
            <a:ext cx="1988598" cy="43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60926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0033">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985-A3ED-4D41-9EEE-5ADCA9797DA0}"/>
              </a:ext>
            </a:extLst>
          </p:cNvPr>
          <p:cNvSpPr>
            <a:spLocks noGrp="1"/>
          </p:cNvSpPr>
          <p:nvPr>
            <p:ph type="title"/>
          </p:nvPr>
        </p:nvSpPr>
        <p:spPr>
          <a:xfrm>
            <a:off x="312196" y="259222"/>
            <a:ext cx="11575004" cy="850488"/>
          </a:xfrm>
          <a:solidFill>
            <a:srgbClr val="990033"/>
          </a:solidFill>
        </p:spPr>
        <p:txBody>
          <a:bodyPr/>
          <a:lstStyle/>
          <a:p>
            <a:r>
              <a:rPr lang="en-US" b="1" dirty="0">
                <a:solidFill>
                  <a:schemeClr val="bg1"/>
                </a:solidFill>
                <a:latin typeface="+mn-lt"/>
              </a:rPr>
              <a:t>Seven Key Passages of Scripture</a:t>
            </a:r>
          </a:p>
        </p:txBody>
      </p:sp>
      <p:sp>
        <p:nvSpPr>
          <p:cNvPr id="4" name="Rectangle 3">
            <a:extLst>
              <a:ext uri="{FF2B5EF4-FFF2-40B4-BE49-F238E27FC236}">
                <a16:creationId xmlns:a16="http://schemas.microsoft.com/office/drawing/2014/main" id="{DADE783D-47B9-4B52-B330-5C95B5837920}"/>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C69E1B-03B5-4A4E-83BC-0DB6B8C9D46C}"/>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62A37F-0ACA-4D03-B7EF-A36101AB1B99}"/>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7" name="Rectangle 6">
            <a:extLst>
              <a:ext uri="{FF2B5EF4-FFF2-40B4-BE49-F238E27FC236}">
                <a16:creationId xmlns:a16="http://schemas.microsoft.com/office/drawing/2014/main" id="{883B250A-634E-4DA4-8605-2C171ABC6CE5}"/>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15FA7-E9A2-4582-9F3B-7D9688A94F90}"/>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35EB3EF2-ED36-4F3A-AD22-59E700AD7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917" y="1209135"/>
            <a:ext cx="3779282" cy="5066320"/>
          </a:xfrm>
          <a:prstGeom prst="rect">
            <a:avLst/>
          </a:prstGeom>
        </p:spPr>
      </p:pic>
      <p:sp>
        <p:nvSpPr>
          <p:cNvPr id="20" name="TextBox 19">
            <a:extLst>
              <a:ext uri="{FF2B5EF4-FFF2-40B4-BE49-F238E27FC236}">
                <a16:creationId xmlns:a16="http://schemas.microsoft.com/office/drawing/2014/main" id="{F955368E-4A93-408F-8172-FF81B1F75CE8}"/>
              </a:ext>
            </a:extLst>
          </p:cNvPr>
          <p:cNvSpPr txBox="1"/>
          <p:nvPr/>
        </p:nvSpPr>
        <p:spPr>
          <a:xfrm>
            <a:off x="312196" y="1209135"/>
            <a:ext cx="7695104" cy="5093702"/>
          </a:xfrm>
          <a:prstGeom prst="rect">
            <a:avLst/>
          </a:prstGeom>
          <a:noFill/>
        </p:spPr>
        <p:txBody>
          <a:bodyPr wrap="square" rtlCol="0">
            <a:spAutoFit/>
          </a:bodyPr>
          <a:lstStyle/>
          <a:p>
            <a:r>
              <a:rPr lang="en-US" sz="2500" dirty="0"/>
              <a:t>Who has woe? Who has sorrow? Who has contentions? Who has complaints? Who has wounds without cause? Who has redness of eyes? Those who linger long at the wine, Those who go in search of mixed wine. Do not look on the wine when it is red, When it sparkles in the cup, When it swirls around smoothly; At the last it bites like a serpent, And stings like a viper. Your eyes will see strange things, And your heart will utter perverse things. Yes, you will be like one who lies down in the midst of the sea, Or like one who lies at the top of the mast, saying: "They have struck me, but I was not hurt; They have beaten me, but I did not feel it. When shall I awake, that I may seek another drink?"</a:t>
            </a:r>
          </a:p>
        </p:txBody>
      </p:sp>
      <p:sp>
        <p:nvSpPr>
          <p:cNvPr id="21" name="TextBox 20">
            <a:extLst>
              <a:ext uri="{FF2B5EF4-FFF2-40B4-BE49-F238E27FC236}">
                <a16:creationId xmlns:a16="http://schemas.microsoft.com/office/drawing/2014/main" id="{922C3FBA-D1B6-4975-9341-2B5568466247}"/>
              </a:ext>
            </a:extLst>
          </p:cNvPr>
          <p:cNvSpPr txBox="1"/>
          <p:nvPr/>
        </p:nvSpPr>
        <p:spPr>
          <a:xfrm>
            <a:off x="8107917" y="1138111"/>
            <a:ext cx="3095702" cy="523220"/>
          </a:xfrm>
          <a:prstGeom prst="rect">
            <a:avLst/>
          </a:prstGeom>
          <a:noFill/>
        </p:spPr>
        <p:txBody>
          <a:bodyPr wrap="square" rtlCol="0">
            <a:spAutoFit/>
          </a:bodyPr>
          <a:lstStyle/>
          <a:p>
            <a:r>
              <a:rPr lang="en-US" sz="2800" b="1" dirty="0">
                <a:solidFill>
                  <a:schemeClr val="bg1"/>
                </a:solidFill>
              </a:rPr>
              <a:t>Proverbs 23:29-35</a:t>
            </a:r>
          </a:p>
        </p:txBody>
      </p:sp>
    </p:spTree>
    <p:extLst>
      <p:ext uri="{BB962C8B-B14F-4D97-AF65-F5344CB8AC3E}">
        <p14:creationId xmlns:p14="http://schemas.microsoft.com/office/powerpoint/2010/main" val="401202030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0033">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985-A3ED-4D41-9EEE-5ADCA9797DA0}"/>
              </a:ext>
            </a:extLst>
          </p:cNvPr>
          <p:cNvSpPr>
            <a:spLocks noGrp="1"/>
          </p:cNvSpPr>
          <p:nvPr>
            <p:ph type="title"/>
          </p:nvPr>
        </p:nvSpPr>
        <p:spPr>
          <a:xfrm>
            <a:off x="312196" y="259222"/>
            <a:ext cx="11575004" cy="850488"/>
          </a:xfrm>
          <a:solidFill>
            <a:srgbClr val="990033"/>
          </a:solidFill>
        </p:spPr>
        <p:txBody>
          <a:bodyPr/>
          <a:lstStyle/>
          <a:p>
            <a:r>
              <a:rPr lang="en-US" b="1" dirty="0">
                <a:solidFill>
                  <a:schemeClr val="bg1"/>
                </a:solidFill>
                <a:latin typeface="+mn-lt"/>
              </a:rPr>
              <a:t>Seven Key Passages of Scripture</a:t>
            </a:r>
          </a:p>
        </p:txBody>
      </p:sp>
      <p:sp>
        <p:nvSpPr>
          <p:cNvPr id="4" name="Rectangle 3">
            <a:extLst>
              <a:ext uri="{FF2B5EF4-FFF2-40B4-BE49-F238E27FC236}">
                <a16:creationId xmlns:a16="http://schemas.microsoft.com/office/drawing/2014/main" id="{DADE783D-47B9-4B52-B330-5C95B5837920}"/>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C69E1B-03B5-4A4E-83BC-0DB6B8C9D46C}"/>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62A37F-0ACA-4D03-B7EF-A36101AB1B99}"/>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7" name="Rectangle 6">
            <a:extLst>
              <a:ext uri="{FF2B5EF4-FFF2-40B4-BE49-F238E27FC236}">
                <a16:creationId xmlns:a16="http://schemas.microsoft.com/office/drawing/2014/main" id="{883B250A-634E-4DA4-8605-2C171ABC6CE5}"/>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15FA7-E9A2-4582-9F3B-7D9688A94F90}"/>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35EB3EF2-ED36-4F3A-AD22-59E700AD7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917" y="1209135"/>
            <a:ext cx="3779282" cy="5066320"/>
          </a:xfrm>
          <a:prstGeom prst="rect">
            <a:avLst/>
          </a:prstGeom>
        </p:spPr>
      </p:pic>
      <p:sp>
        <p:nvSpPr>
          <p:cNvPr id="20" name="TextBox 19">
            <a:extLst>
              <a:ext uri="{FF2B5EF4-FFF2-40B4-BE49-F238E27FC236}">
                <a16:creationId xmlns:a16="http://schemas.microsoft.com/office/drawing/2014/main" id="{F955368E-4A93-408F-8172-FF81B1F75CE8}"/>
              </a:ext>
            </a:extLst>
          </p:cNvPr>
          <p:cNvSpPr txBox="1"/>
          <p:nvPr/>
        </p:nvSpPr>
        <p:spPr>
          <a:xfrm>
            <a:off x="312196" y="1209135"/>
            <a:ext cx="7695104" cy="1938992"/>
          </a:xfrm>
          <a:prstGeom prst="rect">
            <a:avLst/>
          </a:prstGeom>
          <a:noFill/>
        </p:spPr>
        <p:txBody>
          <a:bodyPr wrap="square" rtlCol="0">
            <a:spAutoFit/>
          </a:bodyPr>
          <a:lstStyle/>
          <a:p>
            <a:r>
              <a:rPr lang="en-US" sz="3000" dirty="0"/>
              <a:t>It is not for kings, O Lemuel, It is not for kings to drink wine, Nor for princes intoxicating drink; Lest they drink and forget the law, And pervert the justice of all the afflicted.</a:t>
            </a:r>
          </a:p>
        </p:txBody>
      </p:sp>
      <p:sp>
        <p:nvSpPr>
          <p:cNvPr id="21" name="TextBox 20">
            <a:extLst>
              <a:ext uri="{FF2B5EF4-FFF2-40B4-BE49-F238E27FC236}">
                <a16:creationId xmlns:a16="http://schemas.microsoft.com/office/drawing/2014/main" id="{922C3FBA-D1B6-4975-9341-2B5568466247}"/>
              </a:ext>
            </a:extLst>
          </p:cNvPr>
          <p:cNvSpPr txBox="1"/>
          <p:nvPr/>
        </p:nvSpPr>
        <p:spPr>
          <a:xfrm>
            <a:off x="8107917" y="1138111"/>
            <a:ext cx="3095702" cy="523220"/>
          </a:xfrm>
          <a:prstGeom prst="rect">
            <a:avLst/>
          </a:prstGeom>
          <a:noFill/>
        </p:spPr>
        <p:txBody>
          <a:bodyPr wrap="square" rtlCol="0">
            <a:spAutoFit/>
          </a:bodyPr>
          <a:lstStyle/>
          <a:p>
            <a:r>
              <a:rPr lang="en-US" sz="2800" b="1" dirty="0">
                <a:solidFill>
                  <a:schemeClr val="bg1"/>
                </a:solidFill>
              </a:rPr>
              <a:t>Proverbs 31:4-5</a:t>
            </a:r>
          </a:p>
        </p:txBody>
      </p:sp>
    </p:spTree>
    <p:extLst>
      <p:ext uri="{BB962C8B-B14F-4D97-AF65-F5344CB8AC3E}">
        <p14:creationId xmlns:p14="http://schemas.microsoft.com/office/powerpoint/2010/main" val="376805713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0033">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985-A3ED-4D41-9EEE-5ADCA9797DA0}"/>
              </a:ext>
            </a:extLst>
          </p:cNvPr>
          <p:cNvSpPr>
            <a:spLocks noGrp="1"/>
          </p:cNvSpPr>
          <p:nvPr>
            <p:ph type="title"/>
          </p:nvPr>
        </p:nvSpPr>
        <p:spPr>
          <a:xfrm>
            <a:off x="312196" y="259222"/>
            <a:ext cx="11575004" cy="850488"/>
          </a:xfrm>
          <a:solidFill>
            <a:srgbClr val="990033"/>
          </a:solidFill>
        </p:spPr>
        <p:txBody>
          <a:bodyPr/>
          <a:lstStyle/>
          <a:p>
            <a:r>
              <a:rPr lang="en-US" b="1" dirty="0">
                <a:solidFill>
                  <a:schemeClr val="bg1"/>
                </a:solidFill>
                <a:latin typeface="+mn-lt"/>
              </a:rPr>
              <a:t>Seven Key Passages of Scripture</a:t>
            </a:r>
          </a:p>
        </p:txBody>
      </p:sp>
      <p:sp>
        <p:nvSpPr>
          <p:cNvPr id="4" name="Rectangle 3">
            <a:extLst>
              <a:ext uri="{FF2B5EF4-FFF2-40B4-BE49-F238E27FC236}">
                <a16:creationId xmlns:a16="http://schemas.microsoft.com/office/drawing/2014/main" id="{DADE783D-47B9-4B52-B330-5C95B5837920}"/>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C69E1B-03B5-4A4E-83BC-0DB6B8C9D46C}"/>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62A37F-0ACA-4D03-B7EF-A36101AB1B99}"/>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7" name="Rectangle 6">
            <a:extLst>
              <a:ext uri="{FF2B5EF4-FFF2-40B4-BE49-F238E27FC236}">
                <a16:creationId xmlns:a16="http://schemas.microsoft.com/office/drawing/2014/main" id="{883B250A-634E-4DA4-8605-2C171ABC6CE5}"/>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15FA7-E9A2-4582-9F3B-7D9688A94F90}"/>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35EB3EF2-ED36-4F3A-AD22-59E700AD7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917" y="1209135"/>
            <a:ext cx="3779282" cy="5066320"/>
          </a:xfrm>
          <a:prstGeom prst="rect">
            <a:avLst/>
          </a:prstGeom>
        </p:spPr>
      </p:pic>
      <p:sp>
        <p:nvSpPr>
          <p:cNvPr id="20" name="TextBox 19">
            <a:extLst>
              <a:ext uri="{FF2B5EF4-FFF2-40B4-BE49-F238E27FC236}">
                <a16:creationId xmlns:a16="http://schemas.microsoft.com/office/drawing/2014/main" id="{F955368E-4A93-408F-8172-FF81B1F75CE8}"/>
              </a:ext>
            </a:extLst>
          </p:cNvPr>
          <p:cNvSpPr txBox="1"/>
          <p:nvPr/>
        </p:nvSpPr>
        <p:spPr>
          <a:xfrm>
            <a:off x="312196" y="1209135"/>
            <a:ext cx="7695104" cy="4708981"/>
          </a:xfrm>
          <a:prstGeom prst="rect">
            <a:avLst/>
          </a:prstGeom>
          <a:noFill/>
        </p:spPr>
        <p:txBody>
          <a:bodyPr wrap="square" rtlCol="0">
            <a:spAutoFit/>
          </a:bodyPr>
          <a:lstStyle/>
          <a:p>
            <a:r>
              <a:rPr lang="en-US" sz="3000" dirty="0"/>
              <a:t>Do you not know that the unrighteous will not inherit the kingdom of God? Do not be deceived. Neither fornicators, nor idolaters, nor adulterers, nor homosexuals, nor sodomites, nor thieves, nor covetous, nor drunkards, nor revilers, nor extortioners will inherit the kingdom of God. And such were some of you. But you were washed, but you were sanctified, but you were justified in the name of the Lord Jesus and by the Spirit of our God.</a:t>
            </a:r>
          </a:p>
        </p:txBody>
      </p:sp>
      <p:sp>
        <p:nvSpPr>
          <p:cNvPr id="21" name="TextBox 20">
            <a:extLst>
              <a:ext uri="{FF2B5EF4-FFF2-40B4-BE49-F238E27FC236}">
                <a16:creationId xmlns:a16="http://schemas.microsoft.com/office/drawing/2014/main" id="{922C3FBA-D1B6-4975-9341-2B5568466247}"/>
              </a:ext>
            </a:extLst>
          </p:cNvPr>
          <p:cNvSpPr txBox="1"/>
          <p:nvPr/>
        </p:nvSpPr>
        <p:spPr>
          <a:xfrm>
            <a:off x="8107916" y="1138111"/>
            <a:ext cx="3228867" cy="523220"/>
          </a:xfrm>
          <a:prstGeom prst="rect">
            <a:avLst/>
          </a:prstGeom>
          <a:noFill/>
        </p:spPr>
        <p:txBody>
          <a:bodyPr wrap="square" rtlCol="0">
            <a:spAutoFit/>
          </a:bodyPr>
          <a:lstStyle/>
          <a:p>
            <a:r>
              <a:rPr lang="en-US" sz="2800" b="1" dirty="0">
                <a:solidFill>
                  <a:schemeClr val="bg1"/>
                </a:solidFill>
              </a:rPr>
              <a:t>1 Corinthians 6:9-11</a:t>
            </a:r>
          </a:p>
        </p:txBody>
      </p:sp>
    </p:spTree>
    <p:extLst>
      <p:ext uri="{BB962C8B-B14F-4D97-AF65-F5344CB8AC3E}">
        <p14:creationId xmlns:p14="http://schemas.microsoft.com/office/powerpoint/2010/main" val="2621194399"/>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0033">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985-A3ED-4D41-9EEE-5ADCA9797DA0}"/>
              </a:ext>
            </a:extLst>
          </p:cNvPr>
          <p:cNvSpPr>
            <a:spLocks noGrp="1"/>
          </p:cNvSpPr>
          <p:nvPr>
            <p:ph type="title"/>
          </p:nvPr>
        </p:nvSpPr>
        <p:spPr>
          <a:xfrm>
            <a:off x="312196" y="259222"/>
            <a:ext cx="11575004" cy="850488"/>
          </a:xfrm>
          <a:solidFill>
            <a:srgbClr val="990033"/>
          </a:solidFill>
        </p:spPr>
        <p:txBody>
          <a:bodyPr/>
          <a:lstStyle/>
          <a:p>
            <a:r>
              <a:rPr lang="en-US" b="1" dirty="0">
                <a:solidFill>
                  <a:schemeClr val="bg1"/>
                </a:solidFill>
                <a:latin typeface="+mn-lt"/>
              </a:rPr>
              <a:t>Seven Key Passages of Scripture</a:t>
            </a:r>
          </a:p>
        </p:txBody>
      </p:sp>
      <p:sp>
        <p:nvSpPr>
          <p:cNvPr id="4" name="Rectangle 3">
            <a:extLst>
              <a:ext uri="{FF2B5EF4-FFF2-40B4-BE49-F238E27FC236}">
                <a16:creationId xmlns:a16="http://schemas.microsoft.com/office/drawing/2014/main" id="{DADE783D-47B9-4B52-B330-5C95B5837920}"/>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C69E1B-03B5-4A4E-83BC-0DB6B8C9D46C}"/>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62A37F-0ACA-4D03-B7EF-A36101AB1B99}"/>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7" name="Rectangle 6">
            <a:extLst>
              <a:ext uri="{FF2B5EF4-FFF2-40B4-BE49-F238E27FC236}">
                <a16:creationId xmlns:a16="http://schemas.microsoft.com/office/drawing/2014/main" id="{883B250A-634E-4DA4-8605-2C171ABC6CE5}"/>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15FA7-E9A2-4582-9F3B-7D9688A94F90}"/>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35EB3EF2-ED36-4F3A-AD22-59E700AD7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917" y="1209135"/>
            <a:ext cx="3779282" cy="5066320"/>
          </a:xfrm>
          <a:prstGeom prst="rect">
            <a:avLst/>
          </a:prstGeom>
        </p:spPr>
      </p:pic>
      <p:sp>
        <p:nvSpPr>
          <p:cNvPr id="20" name="TextBox 19">
            <a:extLst>
              <a:ext uri="{FF2B5EF4-FFF2-40B4-BE49-F238E27FC236}">
                <a16:creationId xmlns:a16="http://schemas.microsoft.com/office/drawing/2014/main" id="{F955368E-4A93-408F-8172-FF81B1F75CE8}"/>
              </a:ext>
            </a:extLst>
          </p:cNvPr>
          <p:cNvSpPr txBox="1"/>
          <p:nvPr/>
        </p:nvSpPr>
        <p:spPr>
          <a:xfrm>
            <a:off x="312196" y="1209135"/>
            <a:ext cx="7695104" cy="4247317"/>
          </a:xfrm>
          <a:prstGeom prst="rect">
            <a:avLst/>
          </a:prstGeom>
          <a:noFill/>
        </p:spPr>
        <p:txBody>
          <a:bodyPr wrap="square" rtlCol="0">
            <a:spAutoFit/>
          </a:bodyPr>
          <a:lstStyle/>
          <a:p>
            <a:r>
              <a:rPr lang="en-US" sz="3000" dirty="0"/>
              <a:t>Now the works of the flesh are evident, which are: adultery, fornication, uncleanness, lewdness, idolatry, sorcery, hatred, contentions, jealousies, outbursts of wrath, selfish ambitions, dissensions, heresies, envy, murders, drunkenness, revelries, and the like; of which I tell you beforehand, just as I also told you in time past, that those who practice such things will not inherit the kingdom of God.</a:t>
            </a:r>
          </a:p>
        </p:txBody>
      </p:sp>
      <p:sp>
        <p:nvSpPr>
          <p:cNvPr id="21" name="TextBox 20">
            <a:extLst>
              <a:ext uri="{FF2B5EF4-FFF2-40B4-BE49-F238E27FC236}">
                <a16:creationId xmlns:a16="http://schemas.microsoft.com/office/drawing/2014/main" id="{922C3FBA-D1B6-4975-9341-2B5568466247}"/>
              </a:ext>
            </a:extLst>
          </p:cNvPr>
          <p:cNvSpPr txBox="1"/>
          <p:nvPr/>
        </p:nvSpPr>
        <p:spPr>
          <a:xfrm>
            <a:off x="8107916" y="1138111"/>
            <a:ext cx="3228867" cy="523220"/>
          </a:xfrm>
          <a:prstGeom prst="rect">
            <a:avLst/>
          </a:prstGeom>
          <a:noFill/>
        </p:spPr>
        <p:txBody>
          <a:bodyPr wrap="square" rtlCol="0">
            <a:spAutoFit/>
          </a:bodyPr>
          <a:lstStyle/>
          <a:p>
            <a:r>
              <a:rPr lang="en-US" sz="2800" b="1" dirty="0">
                <a:solidFill>
                  <a:schemeClr val="bg1"/>
                </a:solidFill>
              </a:rPr>
              <a:t>Galatians 5:19-21</a:t>
            </a:r>
          </a:p>
        </p:txBody>
      </p:sp>
    </p:spTree>
    <p:extLst>
      <p:ext uri="{BB962C8B-B14F-4D97-AF65-F5344CB8AC3E}">
        <p14:creationId xmlns:p14="http://schemas.microsoft.com/office/powerpoint/2010/main" val="279529644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0033">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985-A3ED-4D41-9EEE-5ADCA9797DA0}"/>
              </a:ext>
            </a:extLst>
          </p:cNvPr>
          <p:cNvSpPr>
            <a:spLocks noGrp="1"/>
          </p:cNvSpPr>
          <p:nvPr>
            <p:ph type="title"/>
          </p:nvPr>
        </p:nvSpPr>
        <p:spPr>
          <a:xfrm>
            <a:off x="312196" y="259222"/>
            <a:ext cx="11575004" cy="850488"/>
          </a:xfrm>
          <a:solidFill>
            <a:srgbClr val="990033"/>
          </a:solidFill>
        </p:spPr>
        <p:txBody>
          <a:bodyPr/>
          <a:lstStyle/>
          <a:p>
            <a:r>
              <a:rPr lang="en-US" b="1" dirty="0">
                <a:solidFill>
                  <a:schemeClr val="bg1"/>
                </a:solidFill>
                <a:latin typeface="+mn-lt"/>
              </a:rPr>
              <a:t>Seven Key Passages of Scripture</a:t>
            </a:r>
          </a:p>
        </p:txBody>
      </p:sp>
      <p:sp>
        <p:nvSpPr>
          <p:cNvPr id="4" name="Rectangle 3">
            <a:extLst>
              <a:ext uri="{FF2B5EF4-FFF2-40B4-BE49-F238E27FC236}">
                <a16:creationId xmlns:a16="http://schemas.microsoft.com/office/drawing/2014/main" id="{DADE783D-47B9-4B52-B330-5C95B5837920}"/>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C69E1B-03B5-4A4E-83BC-0DB6B8C9D46C}"/>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62A37F-0ACA-4D03-B7EF-A36101AB1B99}"/>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7" name="Rectangle 6">
            <a:extLst>
              <a:ext uri="{FF2B5EF4-FFF2-40B4-BE49-F238E27FC236}">
                <a16:creationId xmlns:a16="http://schemas.microsoft.com/office/drawing/2014/main" id="{883B250A-634E-4DA4-8605-2C171ABC6CE5}"/>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15FA7-E9A2-4582-9F3B-7D9688A94F90}"/>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35EB3EF2-ED36-4F3A-AD22-59E700AD7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917" y="1209135"/>
            <a:ext cx="3779282" cy="5066320"/>
          </a:xfrm>
          <a:prstGeom prst="rect">
            <a:avLst/>
          </a:prstGeom>
        </p:spPr>
      </p:pic>
      <p:sp>
        <p:nvSpPr>
          <p:cNvPr id="20" name="TextBox 19">
            <a:extLst>
              <a:ext uri="{FF2B5EF4-FFF2-40B4-BE49-F238E27FC236}">
                <a16:creationId xmlns:a16="http://schemas.microsoft.com/office/drawing/2014/main" id="{F955368E-4A93-408F-8172-FF81B1F75CE8}"/>
              </a:ext>
            </a:extLst>
          </p:cNvPr>
          <p:cNvSpPr txBox="1"/>
          <p:nvPr/>
        </p:nvSpPr>
        <p:spPr>
          <a:xfrm>
            <a:off x="312196" y="1209135"/>
            <a:ext cx="7695104" cy="1015663"/>
          </a:xfrm>
          <a:prstGeom prst="rect">
            <a:avLst/>
          </a:prstGeom>
          <a:noFill/>
        </p:spPr>
        <p:txBody>
          <a:bodyPr wrap="square" rtlCol="0">
            <a:spAutoFit/>
          </a:bodyPr>
          <a:lstStyle/>
          <a:p>
            <a:r>
              <a:rPr lang="en-US" sz="3000" dirty="0"/>
              <a:t>And do not be drunk with wine, in which is dissipation; but be filled with the Spirit,</a:t>
            </a:r>
          </a:p>
        </p:txBody>
      </p:sp>
      <p:sp>
        <p:nvSpPr>
          <p:cNvPr id="21" name="TextBox 20">
            <a:extLst>
              <a:ext uri="{FF2B5EF4-FFF2-40B4-BE49-F238E27FC236}">
                <a16:creationId xmlns:a16="http://schemas.microsoft.com/office/drawing/2014/main" id="{922C3FBA-D1B6-4975-9341-2B5568466247}"/>
              </a:ext>
            </a:extLst>
          </p:cNvPr>
          <p:cNvSpPr txBox="1"/>
          <p:nvPr/>
        </p:nvSpPr>
        <p:spPr>
          <a:xfrm>
            <a:off x="8107916" y="1138111"/>
            <a:ext cx="3228867" cy="523220"/>
          </a:xfrm>
          <a:prstGeom prst="rect">
            <a:avLst/>
          </a:prstGeom>
          <a:noFill/>
        </p:spPr>
        <p:txBody>
          <a:bodyPr wrap="square" rtlCol="0">
            <a:spAutoFit/>
          </a:bodyPr>
          <a:lstStyle/>
          <a:p>
            <a:r>
              <a:rPr lang="en-US" sz="2800" b="1" dirty="0">
                <a:solidFill>
                  <a:schemeClr val="bg1"/>
                </a:solidFill>
              </a:rPr>
              <a:t>Ephesians 5:18</a:t>
            </a:r>
          </a:p>
        </p:txBody>
      </p:sp>
    </p:spTree>
    <p:extLst>
      <p:ext uri="{BB962C8B-B14F-4D97-AF65-F5344CB8AC3E}">
        <p14:creationId xmlns:p14="http://schemas.microsoft.com/office/powerpoint/2010/main" val="2953570797"/>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0033">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985-A3ED-4D41-9EEE-5ADCA9797DA0}"/>
              </a:ext>
            </a:extLst>
          </p:cNvPr>
          <p:cNvSpPr>
            <a:spLocks noGrp="1"/>
          </p:cNvSpPr>
          <p:nvPr>
            <p:ph type="title"/>
          </p:nvPr>
        </p:nvSpPr>
        <p:spPr>
          <a:xfrm>
            <a:off x="312196" y="259222"/>
            <a:ext cx="11575004" cy="850488"/>
          </a:xfrm>
          <a:solidFill>
            <a:srgbClr val="990033"/>
          </a:solidFill>
        </p:spPr>
        <p:txBody>
          <a:bodyPr/>
          <a:lstStyle/>
          <a:p>
            <a:r>
              <a:rPr lang="en-US" b="1" dirty="0">
                <a:solidFill>
                  <a:schemeClr val="bg1"/>
                </a:solidFill>
                <a:latin typeface="+mn-lt"/>
              </a:rPr>
              <a:t>Seven Key Passages of Scripture</a:t>
            </a:r>
          </a:p>
        </p:txBody>
      </p:sp>
      <p:sp>
        <p:nvSpPr>
          <p:cNvPr id="4" name="Rectangle 3">
            <a:extLst>
              <a:ext uri="{FF2B5EF4-FFF2-40B4-BE49-F238E27FC236}">
                <a16:creationId xmlns:a16="http://schemas.microsoft.com/office/drawing/2014/main" id="{DADE783D-47B9-4B52-B330-5C95B5837920}"/>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C69E1B-03B5-4A4E-83BC-0DB6B8C9D46C}"/>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62A37F-0ACA-4D03-B7EF-A36101AB1B99}"/>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7" name="Rectangle 6">
            <a:extLst>
              <a:ext uri="{FF2B5EF4-FFF2-40B4-BE49-F238E27FC236}">
                <a16:creationId xmlns:a16="http://schemas.microsoft.com/office/drawing/2014/main" id="{883B250A-634E-4DA4-8605-2C171ABC6CE5}"/>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15FA7-E9A2-4582-9F3B-7D9688A94F90}"/>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35EB3EF2-ED36-4F3A-AD22-59E700AD7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917" y="1209135"/>
            <a:ext cx="3779282" cy="5066320"/>
          </a:xfrm>
          <a:prstGeom prst="rect">
            <a:avLst/>
          </a:prstGeom>
        </p:spPr>
      </p:pic>
      <p:sp>
        <p:nvSpPr>
          <p:cNvPr id="20" name="TextBox 19">
            <a:extLst>
              <a:ext uri="{FF2B5EF4-FFF2-40B4-BE49-F238E27FC236}">
                <a16:creationId xmlns:a16="http://schemas.microsoft.com/office/drawing/2014/main" id="{F955368E-4A93-408F-8172-FF81B1F75CE8}"/>
              </a:ext>
            </a:extLst>
          </p:cNvPr>
          <p:cNvSpPr txBox="1"/>
          <p:nvPr/>
        </p:nvSpPr>
        <p:spPr>
          <a:xfrm>
            <a:off x="312196" y="1209135"/>
            <a:ext cx="7695104" cy="3323987"/>
          </a:xfrm>
          <a:prstGeom prst="rect">
            <a:avLst/>
          </a:prstGeom>
          <a:noFill/>
        </p:spPr>
        <p:txBody>
          <a:bodyPr wrap="square" rtlCol="0">
            <a:spAutoFit/>
          </a:bodyPr>
          <a:lstStyle/>
          <a:p>
            <a:r>
              <a:rPr lang="en-US" sz="3000" dirty="0"/>
              <a:t>For we have spent enough of our past lifetime in doing the will of the Gentiles—when we walked in lewdness, lusts, drunkenness, revelries, drinking parties, and abominable idolatries. In regard to these, they think it strange that you do not run with them in the same flood of dissipation, speaking evil of you.</a:t>
            </a:r>
          </a:p>
        </p:txBody>
      </p:sp>
      <p:sp>
        <p:nvSpPr>
          <p:cNvPr id="21" name="TextBox 20">
            <a:extLst>
              <a:ext uri="{FF2B5EF4-FFF2-40B4-BE49-F238E27FC236}">
                <a16:creationId xmlns:a16="http://schemas.microsoft.com/office/drawing/2014/main" id="{922C3FBA-D1B6-4975-9341-2B5568466247}"/>
              </a:ext>
            </a:extLst>
          </p:cNvPr>
          <p:cNvSpPr txBox="1"/>
          <p:nvPr/>
        </p:nvSpPr>
        <p:spPr>
          <a:xfrm>
            <a:off x="8107916" y="1138111"/>
            <a:ext cx="3228867" cy="523220"/>
          </a:xfrm>
          <a:prstGeom prst="rect">
            <a:avLst/>
          </a:prstGeom>
          <a:noFill/>
        </p:spPr>
        <p:txBody>
          <a:bodyPr wrap="square" rtlCol="0">
            <a:spAutoFit/>
          </a:bodyPr>
          <a:lstStyle/>
          <a:p>
            <a:r>
              <a:rPr lang="en-US" sz="2800" b="1" dirty="0">
                <a:solidFill>
                  <a:schemeClr val="bg1"/>
                </a:solidFill>
              </a:rPr>
              <a:t>1 Peter 4:3-4</a:t>
            </a:r>
          </a:p>
        </p:txBody>
      </p:sp>
    </p:spTree>
    <p:extLst>
      <p:ext uri="{BB962C8B-B14F-4D97-AF65-F5344CB8AC3E}">
        <p14:creationId xmlns:p14="http://schemas.microsoft.com/office/powerpoint/2010/main" val="74936607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0033">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985-A3ED-4D41-9EEE-5ADCA9797DA0}"/>
              </a:ext>
            </a:extLst>
          </p:cNvPr>
          <p:cNvSpPr>
            <a:spLocks noGrp="1"/>
          </p:cNvSpPr>
          <p:nvPr>
            <p:ph type="title"/>
          </p:nvPr>
        </p:nvSpPr>
        <p:spPr>
          <a:xfrm>
            <a:off x="312196" y="259222"/>
            <a:ext cx="11575004" cy="850488"/>
          </a:xfrm>
          <a:solidFill>
            <a:srgbClr val="990033"/>
          </a:solidFill>
        </p:spPr>
        <p:txBody>
          <a:bodyPr/>
          <a:lstStyle/>
          <a:p>
            <a:r>
              <a:rPr lang="en-US" b="1" dirty="0">
                <a:solidFill>
                  <a:schemeClr val="bg1"/>
                </a:solidFill>
                <a:latin typeface="+mn-lt"/>
              </a:rPr>
              <a:t>Seven Key Passages of Scripture</a:t>
            </a:r>
          </a:p>
        </p:txBody>
      </p:sp>
      <p:sp>
        <p:nvSpPr>
          <p:cNvPr id="3" name="Content Placeholder 2">
            <a:extLst>
              <a:ext uri="{FF2B5EF4-FFF2-40B4-BE49-F238E27FC236}">
                <a16:creationId xmlns:a16="http://schemas.microsoft.com/office/drawing/2014/main" id="{48C4AE7E-CC50-4EB3-B690-5AECFC9B4FD1}"/>
              </a:ext>
            </a:extLst>
          </p:cNvPr>
          <p:cNvSpPr>
            <a:spLocks noGrp="1"/>
          </p:cNvSpPr>
          <p:nvPr>
            <p:ph idx="1"/>
          </p:nvPr>
        </p:nvSpPr>
        <p:spPr>
          <a:xfrm>
            <a:off x="312195" y="1225117"/>
            <a:ext cx="11575003" cy="5086905"/>
          </a:xfrm>
        </p:spPr>
        <p:txBody>
          <a:bodyPr>
            <a:noAutofit/>
          </a:bodyPr>
          <a:lstStyle/>
          <a:p>
            <a:r>
              <a:rPr lang="en-US" sz="3600" b="1" dirty="0"/>
              <a:t>God has condemned drinking alcohol</a:t>
            </a:r>
            <a:br>
              <a:rPr lang="en-US" sz="3600" b="1" dirty="0"/>
            </a:br>
            <a:r>
              <a:rPr lang="en-US" sz="3600" b="1" dirty="0"/>
              <a:t>in every degree or aspect</a:t>
            </a:r>
          </a:p>
          <a:p>
            <a:pPr lvl="1"/>
            <a:r>
              <a:rPr lang="en-US" sz="3400" dirty="0">
                <a:solidFill>
                  <a:srgbClr val="990033"/>
                </a:solidFill>
              </a:rPr>
              <a:t>Ephesians 5:18</a:t>
            </a:r>
          </a:p>
          <a:p>
            <a:pPr lvl="2"/>
            <a:r>
              <a:rPr lang="en-US" sz="3200" b="1" dirty="0">
                <a:solidFill>
                  <a:srgbClr val="990033"/>
                </a:solidFill>
              </a:rPr>
              <a:t>“</a:t>
            </a:r>
            <a:r>
              <a:rPr lang="en-US" sz="3200" b="1" dirty="0" err="1">
                <a:solidFill>
                  <a:srgbClr val="990033"/>
                </a:solidFill>
              </a:rPr>
              <a:t>methusko</a:t>
            </a:r>
            <a:r>
              <a:rPr lang="en-US" sz="3200" b="1" dirty="0">
                <a:solidFill>
                  <a:srgbClr val="990033"/>
                </a:solidFill>
              </a:rPr>
              <a:t>” </a:t>
            </a:r>
            <a:r>
              <a:rPr lang="en-US" sz="3200" dirty="0">
                <a:solidFill>
                  <a:srgbClr val="990033"/>
                </a:solidFill>
              </a:rPr>
              <a:t>– the process of getting drunk</a:t>
            </a:r>
          </a:p>
          <a:p>
            <a:pPr lvl="2"/>
            <a:r>
              <a:rPr lang="en-US" sz="3200" dirty="0">
                <a:solidFill>
                  <a:srgbClr val="990033"/>
                </a:solidFill>
              </a:rPr>
              <a:t>Not to begin the process of becoming drunk</a:t>
            </a:r>
          </a:p>
          <a:p>
            <a:pPr lvl="2"/>
            <a:r>
              <a:rPr lang="en-US" sz="3200" dirty="0">
                <a:solidFill>
                  <a:srgbClr val="990033"/>
                </a:solidFill>
              </a:rPr>
              <a:t>Can’t begin the process of getting drunk</a:t>
            </a:r>
            <a:br>
              <a:rPr lang="en-US" sz="3200" dirty="0">
                <a:solidFill>
                  <a:srgbClr val="990033"/>
                </a:solidFill>
              </a:rPr>
            </a:br>
            <a:r>
              <a:rPr lang="en-US" sz="3200" dirty="0">
                <a:solidFill>
                  <a:srgbClr val="990033"/>
                </a:solidFill>
              </a:rPr>
              <a:t>without a drink!</a:t>
            </a:r>
          </a:p>
        </p:txBody>
      </p:sp>
      <p:sp>
        <p:nvSpPr>
          <p:cNvPr id="4" name="Rectangle 3">
            <a:extLst>
              <a:ext uri="{FF2B5EF4-FFF2-40B4-BE49-F238E27FC236}">
                <a16:creationId xmlns:a16="http://schemas.microsoft.com/office/drawing/2014/main" id="{DADE783D-47B9-4B52-B330-5C95B5837920}"/>
              </a:ext>
            </a:extLst>
          </p:cNvPr>
          <p:cNvSpPr/>
          <p:nvPr/>
        </p:nvSpPr>
        <p:spPr>
          <a:xfrm>
            <a:off x="0"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C69E1B-03B5-4A4E-83BC-0DB6B8C9D46C}"/>
              </a:ext>
            </a:extLst>
          </p:cNvPr>
          <p:cNvSpPr/>
          <p:nvPr/>
        </p:nvSpPr>
        <p:spPr>
          <a:xfrm>
            <a:off x="11987816" y="0"/>
            <a:ext cx="204186" cy="6858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62A37F-0ACA-4D03-B7EF-A36101AB1B99}"/>
              </a:ext>
            </a:extLst>
          </p:cNvPr>
          <p:cNvSpPr txBox="1"/>
          <p:nvPr/>
        </p:nvSpPr>
        <p:spPr>
          <a:xfrm>
            <a:off x="0" y="6533968"/>
            <a:ext cx="12192000" cy="338554"/>
          </a:xfrm>
          <a:prstGeom prst="rect">
            <a:avLst/>
          </a:prstGeom>
          <a:solidFill>
            <a:schemeClr val="tx1"/>
          </a:solidFill>
        </p:spPr>
        <p:txBody>
          <a:bodyPr wrap="square" rtlCol="0">
            <a:spAutoFit/>
          </a:bodyPr>
          <a:lstStyle/>
          <a:p>
            <a:r>
              <a:rPr lang="en-US" sz="1600" dirty="0">
                <a:solidFill>
                  <a:schemeClr val="bg1"/>
                </a:solidFill>
              </a:rPr>
              <a:t>Richie Thetford									              www.thetfordcountry.com</a:t>
            </a:r>
          </a:p>
        </p:txBody>
      </p:sp>
      <p:sp>
        <p:nvSpPr>
          <p:cNvPr id="7" name="Rectangle 6">
            <a:extLst>
              <a:ext uri="{FF2B5EF4-FFF2-40B4-BE49-F238E27FC236}">
                <a16:creationId xmlns:a16="http://schemas.microsoft.com/office/drawing/2014/main" id="{883B250A-634E-4DA4-8605-2C171ABC6CE5}"/>
              </a:ext>
            </a:extLst>
          </p:cNvPr>
          <p:cNvSpPr/>
          <p:nvPr/>
        </p:nvSpPr>
        <p:spPr>
          <a:xfrm>
            <a:off x="0" y="6374170"/>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E15FA7-E9A2-4582-9F3B-7D9688A94F90}"/>
              </a:ext>
            </a:extLst>
          </p:cNvPr>
          <p:cNvSpPr/>
          <p:nvPr/>
        </p:nvSpPr>
        <p:spPr>
          <a:xfrm>
            <a:off x="0" y="-1"/>
            <a:ext cx="12183124" cy="1597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720450B4-A4FF-45A7-AE3F-1F3868645D05}"/>
              </a:ext>
            </a:extLst>
          </p:cNvPr>
          <p:cNvSpPr/>
          <p:nvPr/>
        </p:nvSpPr>
        <p:spPr>
          <a:xfrm>
            <a:off x="312195" y="4758431"/>
            <a:ext cx="11567610" cy="148257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1126F14-8732-4BAB-8F59-D5140E5CD277}"/>
              </a:ext>
            </a:extLst>
          </p:cNvPr>
          <p:cNvSpPr txBox="1"/>
          <p:nvPr/>
        </p:nvSpPr>
        <p:spPr>
          <a:xfrm>
            <a:off x="312194" y="4749551"/>
            <a:ext cx="11567610" cy="1508105"/>
          </a:xfrm>
          <a:prstGeom prst="rect">
            <a:avLst/>
          </a:prstGeom>
          <a:noFill/>
        </p:spPr>
        <p:txBody>
          <a:bodyPr wrap="square" rtlCol="0">
            <a:spAutoFit/>
          </a:bodyPr>
          <a:lstStyle/>
          <a:p>
            <a:pPr algn="ctr"/>
            <a:r>
              <a:rPr lang="en-US" sz="3200" dirty="0">
                <a:solidFill>
                  <a:schemeClr val="bg1"/>
                </a:solidFill>
              </a:rPr>
              <a:t>But put on the Lord Jesus Christ,</a:t>
            </a:r>
            <a:br>
              <a:rPr lang="en-US" sz="3200" dirty="0">
                <a:solidFill>
                  <a:schemeClr val="bg1"/>
                </a:solidFill>
              </a:rPr>
            </a:br>
            <a:r>
              <a:rPr lang="en-US" sz="3200" dirty="0">
                <a:solidFill>
                  <a:schemeClr val="bg1"/>
                </a:solidFill>
              </a:rPr>
              <a:t>and make no provision for the flesh, to fulfill its lusts.</a:t>
            </a:r>
          </a:p>
          <a:p>
            <a:pPr algn="ctr"/>
            <a:r>
              <a:rPr lang="en-US" sz="2800" b="1" dirty="0">
                <a:solidFill>
                  <a:schemeClr val="bg1"/>
                </a:solidFill>
              </a:rPr>
              <a:t>Romans 13:14</a:t>
            </a:r>
          </a:p>
        </p:txBody>
      </p:sp>
      <p:pic>
        <p:nvPicPr>
          <p:cNvPr id="15" name="Picture 14">
            <a:extLst>
              <a:ext uri="{FF2B5EF4-FFF2-40B4-BE49-F238E27FC236}">
                <a16:creationId xmlns:a16="http://schemas.microsoft.com/office/drawing/2014/main" id="{1022AC19-405E-4C3A-B32B-34E2B454D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548" y="1162968"/>
            <a:ext cx="2993258" cy="3553045"/>
          </a:xfrm>
          <a:prstGeom prst="rect">
            <a:avLst/>
          </a:prstGeom>
        </p:spPr>
      </p:pic>
    </p:spTree>
    <p:extLst>
      <p:ext uri="{BB962C8B-B14F-4D97-AF65-F5344CB8AC3E}">
        <p14:creationId xmlns:p14="http://schemas.microsoft.com/office/powerpoint/2010/main" val="127003092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621</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Wine</vt:lpstr>
      <vt:lpstr>Seven Key Passages of Scripture</vt:lpstr>
      <vt:lpstr>Seven Key Passages of Scripture</vt:lpstr>
      <vt:lpstr>Seven Key Passages of Scripture</vt:lpstr>
      <vt:lpstr>Seven Key Passages of Scripture</vt:lpstr>
      <vt:lpstr>Seven Key Passages of Scripture</vt:lpstr>
      <vt:lpstr>Seven Key Passages of Scripture</vt:lpstr>
      <vt:lpstr>Seven Key Passages of Scripture</vt:lpstr>
      <vt:lpstr>Seven Key Passages of Scripture</vt:lpstr>
      <vt:lpstr>Seven Key Passages of Scripture</vt:lpstr>
      <vt:lpstr>“Woe to those who call evil good, and good evil; Who put darkness for light, and light for darkness; Who put bitter for sweet, and sweet for bitter!”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Wine</dc:title>
  <dc:creator>Richard Thetford</dc:creator>
  <cp:lastModifiedBy>Richard Thetford</cp:lastModifiedBy>
  <cp:revision>26</cp:revision>
  <dcterms:created xsi:type="dcterms:W3CDTF">2019-04-17T20:54:13Z</dcterms:created>
  <dcterms:modified xsi:type="dcterms:W3CDTF">2019-05-19T22:10:18Z</dcterms:modified>
</cp:coreProperties>
</file>