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86" r:id="rId3"/>
  </p:sldMasterIdLst>
  <p:notesMasterIdLst>
    <p:notesMasterId r:id="rId17"/>
  </p:notesMasterIdLst>
  <p:handoutMasterIdLst>
    <p:handoutMasterId r:id="rId18"/>
  </p:handoutMasterIdLst>
  <p:sldIdLst>
    <p:sldId id="271" r:id="rId4"/>
    <p:sldId id="256" r:id="rId5"/>
    <p:sldId id="272" r:id="rId6"/>
    <p:sldId id="273" r:id="rId7"/>
    <p:sldId id="274" r:id="rId8"/>
    <p:sldId id="275" r:id="rId9"/>
    <p:sldId id="276" r:id="rId10"/>
    <p:sldId id="264" r:id="rId11"/>
    <p:sldId id="265" r:id="rId12"/>
    <p:sldId id="277" r:id="rId13"/>
    <p:sldId id="261" r:id="rId14"/>
    <p:sldId id="262" r:id="rId15"/>
    <p:sldId id="278" r:id="rId16"/>
  </p:sldIdLst>
  <p:sldSz cx="9144000" cy="6858000" type="screen4x3"/>
  <p:notesSz cx="7004050" cy="9290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8FB4FF"/>
    <a:srgbClr val="B9D0FF"/>
    <a:srgbClr val="660066"/>
    <a:srgbClr val="00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5" tIns="46632" rIns="93265" bIns="46632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r>
              <a:rPr lang="en-US"/>
              <a:t>WHY I LEFT - The Institutional Church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7163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5" tIns="46632" rIns="93265" bIns="4663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3325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5" tIns="46632" rIns="93265" bIns="46632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r>
              <a:rPr lang="en-US"/>
              <a:t>Richard Thetford - March 17, 2004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7163" y="8823325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5" tIns="46632" rIns="93265" bIns="4663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D9B52902-0280-403E-844F-1EE9E5F9768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5" tIns="46632" rIns="93265" bIns="46632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r>
              <a:rPr lang="en-US"/>
              <a:t>WHY I LEFT - The Institutional Church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7163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5" tIns="46632" rIns="93265" bIns="4663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46612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3250"/>
            <a:ext cx="5603875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5" tIns="46632" rIns="93265" bIns="466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3325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5" tIns="46632" rIns="93265" bIns="46632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r>
              <a:rPr lang="en-US"/>
              <a:t>Richard Thetford - March 17, 2004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7163" y="8823325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5" tIns="46632" rIns="93265" bIns="4663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4A848960-CE49-40D1-B8FC-6651970F5B3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WHY I LEFT - The Institutional Church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Richard Thetford - March 17, 2004</a:t>
            </a: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WHY I LEFT - The Institutional Church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Richard Thetford - March 17, 2004</a:t>
            </a: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WHY I LEFT - The Institutional Church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Richard Thetford - March 17, 2004</a:t>
            </a: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WHY I LEFT - The Institutional Church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Richard Thetford - March 17, 2004</a:t>
            </a: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WHY I LEFT - The Institutional Church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Richard Thetford - March 17, 2004</a:t>
            </a: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WHY I LEFT - The Institutional Church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Richard Thetford - March 17, 2004</a:t>
            </a: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WHY I LEFT - The Institutional Church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Richard Thetford - March 17, 2004</a:t>
            </a: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WHY I LEFT - The Institutional Church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Richard Thetford - March 17, 2004</a:t>
            </a: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hurch_tit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895600" y="1524000"/>
            <a:ext cx="5867400" cy="1879600"/>
          </a:xfrm>
        </p:spPr>
        <p:txBody>
          <a:bodyPr anchor="b"/>
          <a:lstStyle>
            <a:lvl1pPr>
              <a:lnSpc>
                <a:spcPct val="95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968625" y="4076700"/>
            <a:ext cx="5641975" cy="1257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A8E5D22-5199-4A63-8759-62F60DD050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3C106-7E92-4CAA-81CB-2494DF3AF7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750A1-643B-4967-BE92-5E50901986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32771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2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1E13E56-D5A4-4964-8B4E-A6E0357C6E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A1313-8638-447D-9361-37C6F1B380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85718-A966-4660-BB05-6F94CD7586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BCC3A-7275-428C-BD8B-CA87034996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F8FFC-A22D-4C35-9C04-C6CE400D3A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9D0401-6404-4969-AB0A-A3326023E2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0628A-112A-4E53-A88D-BB82FBB56A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EC88F-08D9-4C7F-9920-A7DA798033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0388D-732E-4106-81F6-F37757DBBD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E9F55-6711-4B86-A260-8A5692043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FEC38-4277-40AB-ABBE-448EA2ECEA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09355-00CB-401F-B044-347811F416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1C55BBD-1278-4E23-9D29-509B743574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98940D-78D6-4C0A-B293-F0159255A8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hurch_tit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895600" y="1524000"/>
            <a:ext cx="5867400" cy="1879600"/>
          </a:xfrm>
        </p:spPr>
        <p:txBody>
          <a:bodyPr anchor="b"/>
          <a:lstStyle>
            <a:lvl1pPr>
              <a:lnSpc>
                <a:spcPct val="95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968625" y="4076700"/>
            <a:ext cx="5641975" cy="1257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5B261-9FE1-438C-92D6-DFA098CEDC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DE7051-28A2-49F8-A535-F7DB492DB9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0273E-0A27-44CB-A264-1D4B298ECA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80829-A1D9-4997-AFF3-8D0ACC806A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27CB2-C40C-4815-A97B-F5E5B55516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ED21B-9A90-483A-83DB-983E51AE4B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54EA9-6964-48CF-9BB6-E09EA390F2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F8BA1-5E6A-4C8E-ADD9-0931486ABB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514600"/>
            <a:ext cx="777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91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58852DB-4CEC-44D3-9EF5-02C06391B43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55" name="FormatShape" descr="SKIING" hidden="1"/>
          <p:cNvSpPr>
            <a:spLocks noChangeArrowheads="1"/>
          </p:cNvSpPr>
          <p:nvPr/>
        </p:nvSpPr>
        <p:spPr bwMode="auto">
          <a:xfrm>
            <a:off x="-1333500" y="1701800"/>
            <a:ext cx="1181100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slow">
    <p:split orient="vert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3174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8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17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0D965AD8-5D0D-4E16-B26D-4C070B9FF44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 spd="slow">
    <p:split orient="vert"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514600"/>
            <a:ext cx="777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91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7AF71DA-DEFF-41A0-8BE9-69ACCEC41732}" type="slidenum">
              <a:rPr lang="en-US">
                <a:solidFill>
                  <a:srgbClr val="000000"/>
                </a:solidFill>
                <a:cs typeface="Arial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03" name="FormatShape" descr="SKIING" hidden="1"/>
          <p:cNvSpPr>
            <a:spLocks noChangeArrowheads="1"/>
          </p:cNvSpPr>
          <p:nvPr/>
        </p:nvSpPr>
        <p:spPr bwMode="auto">
          <a:xfrm>
            <a:off x="-1333500" y="1701800"/>
            <a:ext cx="1181100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solidFill>
                <a:srgbClr val="000000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ransition spd="slow"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urved Right Arrow 18"/>
          <p:cNvSpPr/>
          <p:nvPr/>
        </p:nvSpPr>
        <p:spPr>
          <a:xfrm>
            <a:off x="1676400" y="2514600"/>
            <a:ext cx="2286000" cy="2895600"/>
          </a:xfrm>
          <a:prstGeom prst="curvedRightArrow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429000" y="685800"/>
            <a:ext cx="5029200" cy="2438400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581400" y="895052"/>
            <a:ext cx="47244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 Left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Institutional church of Christ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Left Arrow 14"/>
          <p:cNvSpPr/>
          <p:nvPr/>
        </p:nvSpPr>
        <p:spPr>
          <a:xfrm>
            <a:off x="1981200" y="1066800"/>
            <a:ext cx="1447800" cy="838200"/>
          </a:xfrm>
          <a:prstGeom prst="leftArrow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469481"/>
            <a:ext cx="4038600" cy="3083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4419600" y="3773031"/>
            <a:ext cx="3124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“And you shall know the truth, and the truth shall make you free.”</a:t>
            </a:r>
          </a:p>
          <a:p>
            <a:pPr algn="ctr"/>
            <a:r>
              <a:rPr lang="en-US" sz="2800" b="1" dirty="0" smtClean="0"/>
              <a:t>John 8:32</a:t>
            </a:r>
            <a:endParaRPr lang="en-US" sz="2800" b="1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ounded Rectangle 107"/>
          <p:cNvSpPr/>
          <p:nvPr/>
        </p:nvSpPr>
        <p:spPr>
          <a:xfrm>
            <a:off x="304800" y="685800"/>
            <a:ext cx="8534400" cy="990600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304800" y="599182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 Left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Institutional church of Christ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762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</a:t>
            </a:r>
            <a:endParaRPr lang="en-US" sz="36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304800" y="1828800"/>
            <a:ext cx="8610600" cy="4800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Knowing there is a scriptural plan for church cooperation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000" b="1" kern="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look at both plans:</a:t>
            </a:r>
            <a:endParaRPr lang="en-US" sz="2800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1143000" y="3810000"/>
            <a:ext cx="1905000" cy="457200"/>
          </a:xfrm>
          <a:prstGeom prst="rightArrow">
            <a:avLst>
              <a:gd name="adj1" fmla="val 50000"/>
              <a:gd name="adj2" fmla="val 104167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 rot="-1787176">
            <a:off x="1143000" y="4724400"/>
            <a:ext cx="2057400" cy="457200"/>
          </a:xfrm>
          <a:prstGeom prst="rightArrow">
            <a:avLst>
              <a:gd name="adj1" fmla="val 50000"/>
              <a:gd name="adj2" fmla="val 112500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 rot="1619604">
            <a:off x="1062038" y="2911475"/>
            <a:ext cx="2133600" cy="457200"/>
          </a:xfrm>
          <a:prstGeom prst="rightArrow">
            <a:avLst>
              <a:gd name="adj1" fmla="val 50000"/>
              <a:gd name="adj2" fmla="val 116667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5715000" y="3886200"/>
            <a:ext cx="1066800" cy="4572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 rot="-248453">
            <a:off x="4763" y="838200"/>
            <a:ext cx="7162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UN</a:t>
            </a:r>
            <a:r>
              <a:rPr lang="en-US" sz="48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scriptural</a:t>
            </a:r>
            <a:r>
              <a:rPr lang="en-US" sz="4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Plan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28600" y="2057400"/>
            <a:ext cx="1143000" cy="12192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228600" y="2262426"/>
            <a:ext cx="1143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Local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Church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228600" y="3429000"/>
            <a:ext cx="1143000" cy="12192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228600" y="4800600"/>
            <a:ext cx="1143000" cy="12192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228600" y="3634026"/>
            <a:ext cx="1143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Local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Church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228600" y="5005626"/>
            <a:ext cx="1143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Local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Church</a:t>
            </a: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3048000" y="2819400"/>
            <a:ext cx="2743200" cy="2514600"/>
          </a:xfrm>
          <a:prstGeom prst="rect">
            <a:avLst/>
          </a:prstGeom>
          <a:solidFill>
            <a:srgbClr val="8FB4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solidFill>
                <a:schemeClr val="folHlink"/>
              </a:solidFill>
              <a:latin typeface="Tahoma" pitchFamily="34" charset="0"/>
            </a:endParaRP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3048000" y="3429000"/>
            <a:ext cx="2743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Sponsoring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Church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6781800" y="3352800"/>
            <a:ext cx="2133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Evangelism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Benevolence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Edification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5791200" y="36576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Tahoma" pitchFamily="34" charset="0"/>
              </a:rPr>
              <a:t>over</a:t>
            </a:r>
          </a:p>
        </p:txBody>
      </p:sp>
      <p:pic>
        <p:nvPicPr>
          <p:cNvPr id="33809" name="Picture 1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52600" y="2743200"/>
            <a:ext cx="425450" cy="592138"/>
          </a:xfrm>
          <a:noFill/>
          <a:ln/>
        </p:spPr>
      </p:pic>
      <p:pic>
        <p:nvPicPr>
          <p:cNvPr id="33810" name="Picture 1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52600" y="3733800"/>
            <a:ext cx="425450" cy="592138"/>
          </a:xfrm>
          <a:noFill/>
          <a:ln/>
        </p:spPr>
      </p:pic>
      <p:pic>
        <p:nvPicPr>
          <p:cNvPr id="33811" name="Picture 1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52600" y="4800600"/>
            <a:ext cx="425450" cy="592138"/>
          </a:xfrm>
          <a:noFill/>
          <a:ln/>
        </p:spPr>
      </p:pic>
      <p:sp>
        <p:nvSpPr>
          <p:cNvPr id="20" name="Rectangle 1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500"/>
                            </p:stCondLst>
                            <p:childTnLst>
                              <p:par>
                                <p:cTn id="8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38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38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0"/>
                            </p:stCondLst>
                            <p:childTnLst>
                              <p:par>
                                <p:cTn id="8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8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38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  <p:bldP spid="33795" grpId="0" animBg="1"/>
      <p:bldP spid="33796" grpId="0" animBg="1"/>
      <p:bldP spid="33797" grpId="0" animBg="1"/>
      <p:bldP spid="33799" grpId="0" animBg="1"/>
      <p:bldP spid="33800" grpId="0"/>
      <p:bldP spid="33801" grpId="0" animBg="1"/>
      <p:bldP spid="33802" grpId="0" animBg="1"/>
      <p:bldP spid="33803" grpId="0"/>
      <p:bldP spid="33804" grpId="0"/>
      <p:bldP spid="33805" grpId="0" animBg="1"/>
      <p:bldP spid="33806" grpId="0"/>
      <p:bldP spid="3380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D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2209800" y="3810000"/>
            <a:ext cx="4267200" cy="457200"/>
          </a:xfrm>
          <a:prstGeom prst="rightArrow">
            <a:avLst>
              <a:gd name="adj1" fmla="val 50000"/>
              <a:gd name="adj2" fmla="val 233333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 rot="-248453">
            <a:off x="4763" y="838200"/>
            <a:ext cx="7162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scriptural</a:t>
            </a:r>
            <a:r>
              <a:rPr lang="en-US" sz="4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Plan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81000" y="2667000"/>
            <a:ext cx="1981200" cy="27432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457200" y="3124200"/>
            <a:ext cx="18288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Every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Local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Church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6477000" y="2743200"/>
            <a:ext cx="2133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Members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Evangelism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Worship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Benevolence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Discipline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438400" y="35052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Tahoma" pitchFamily="34" charset="0"/>
              </a:rPr>
              <a:t>Over its own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381000" y="5562600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 Timothy 3:5; Acts 20:28; 1 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Peter 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5:2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;</a:t>
            </a:r>
            <a:b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Hebrews 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13:17; 1 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Timothy 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5:17</a:t>
            </a:r>
          </a:p>
        </p:txBody>
      </p:sp>
      <p:pic>
        <p:nvPicPr>
          <p:cNvPr id="10" name="Picture 9" descr="BibleOld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95800" y="1600200"/>
            <a:ext cx="2356616" cy="234315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2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2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22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22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72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22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720"/>
                            </p:stCondLst>
                            <p:childTnLst>
                              <p:par>
                                <p:cTn id="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220"/>
                            </p:stCondLst>
                            <p:childTnLst>
                              <p:par>
                                <p:cTn id="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720"/>
                            </p:stCondLst>
                            <p:childTnLst>
                              <p:par>
                                <p:cTn id="5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  <p:bldP spid="34820" grpId="0" animBg="1"/>
      <p:bldP spid="34821" grpId="0"/>
      <p:bldP spid="348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1524000"/>
            <a:ext cx="8534400" cy="1295400"/>
          </a:xfrm>
          <a:prstGeom prst="roundRect">
            <a:avLst/>
          </a:prstGeom>
          <a:solidFill>
            <a:srgbClr val="8FB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962400" y="2971800"/>
            <a:ext cx="4953000" cy="3505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Study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000" b="1" kern="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 Timothy 2:15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Learn the Truth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</a:rPr>
              <a:t>John 8:32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Practice the Truth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</a:rPr>
              <a:t>Matthew 7:21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ounded Rectangle 107"/>
          <p:cNvSpPr/>
          <p:nvPr/>
        </p:nvSpPr>
        <p:spPr>
          <a:xfrm>
            <a:off x="304800" y="304800"/>
            <a:ext cx="8534400" cy="990600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304800" y="2286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 Left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Institutional church of Christ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1600200"/>
            <a:ext cx="8382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Consider the cost of </a:t>
            </a:r>
            <a:r>
              <a:rPr lang="en-US" sz="3600" b="1" dirty="0" smtClean="0"/>
              <a:t>discipleship</a:t>
            </a:r>
          </a:p>
          <a:p>
            <a:pPr algn="ctr"/>
            <a:r>
              <a:rPr lang="en-US" sz="3200" b="1" dirty="0" smtClean="0">
                <a:solidFill>
                  <a:srgbClr val="990033"/>
                </a:solidFill>
              </a:rPr>
              <a:t>Luke 9:23; Matthew 10:34-39</a:t>
            </a:r>
            <a:endParaRPr lang="en-US" sz="3200" b="1" dirty="0">
              <a:solidFill>
                <a:srgbClr val="990033"/>
              </a:solidFill>
            </a:endParaRPr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200400"/>
            <a:ext cx="3810000" cy="3083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609600" y="3468231"/>
            <a:ext cx="3048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“And you shall know the truth, and the truth shall make you free.”</a:t>
            </a:r>
          </a:p>
          <a:p>
            <a:pPr algn="ctr"/>
            <a:r>
              <a:rPr lang="en-US" sz="2800" b="1" dirty="0" smtClean="0"/>
              <a:t>John 8:32</a:t>
            </a:r>
            <a:endParaRPr lang="en-US" sz="2800" b="1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Box 110"/>
          <p:cNvSpPr txBox="1"/>
          <p:nvPr/>
        </p:nvSpPr>
        <p:spPr>
          <a:xfrm>
            <a:off x="2819400" y="2286000"/>
            <a:ext cx="6172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are Necessary</a:t>
            </a:r>
            <a:br>
              <a:rPr lang="en-US" sz="36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Obedience to God</a:t>
            </a:r>
          </a:p>
          <a:p>
            <a:pPr>
              <a:buFont typeface="Arial" pitchFamily="34" charset="0"/>
              <a:buChar char="•"/>
            </a:pPr>
            <a:r>
              <a:rPr lang="en-US" sz="3400" b="1" dirty="0" smtClean="0"/>
              <a:t> Study</a:t>
            </a:r>
          </a:p>
          <a:p>
            <a:pPr>
              <a:buFont typeface="Arial" pitchFamily="34" charset="0"/>
              <a:buChar char="•"/>
            </a:pPr>
            <a:r>
              <a:rPr lang="en-US" sz="3400" b="1" dirty="0" smtClean="0"/>
              <a:t> Learn the truth</a:t>
            </a:r>
          </a:p>
          <a:p>
            <a:pPr>
              <a:buFont typeface="Arial" pitchFamily="34" charset="0"/>
              <a:buChar char="•"/>
            </a:pPr>
            <a:r>
              <a:rPr lang="en-US" sz="3400" b="1" dirty="0" smtClean="0"/>
              <a:t> Put it into practice</a:t>
            </a:r>
            <a:endParaRPr lang="en-US" sz="3400" b="1" dirty="0"/>
          </a:p>
        </p:txBody>
      </p:sp>
      <p:sp>
        <p:nvSpPr>
          <p:cNvPr id="104" name="Rectangle 10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ounded Rectangle 107"/>
          <p:cNvSpPr/>
          <p:nvPr/>
        </p:nvSpPr>
        <p:spPr>
          <a:xfrm>
            <a:off x="304800" y="304800"/>
            <a:ext cx="8534400" cy="990600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304800" y="2286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 Left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Institutional church of Christ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33400" y="1310819"/>
            <a:ext cx="2286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00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048000" y="1371600"/>
            <a:ext cx="5867400" cy="5105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3200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What we have been taught may NOT be right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smtClean="0">
                <a:latin typeface="+mj-lt"/>
              </a:rPr>
              <a:t>Must change when we know the truth</a:t>
            </a:r>
            <a:endParaRPr kumimoji="0" lang="en-US" sz="32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000" b="1" kern="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Acts 17:11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ounded Rectangle 107"/>
          <p:cNvSpPr/>
          <p:nvPr/>
        </p:nvSpPr>
        <p:spPr>
          <a:xfrm>
            <a:off x="304800" y="304800"/>
            <a:ext cx="8534400" cy="990600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304800" y="2286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 Left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Institutional church of Christ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ight Arrow Callout 11"/>
          <p:cNvSpPr/>
          <p:nvPr/>
        </p:nvSpPr>
        <p:spPr>
          <a:xfrm>
            <a:off x="381000" y="1524000"/>
            <a:ext cx="2743200" cy="4953000"/>
          </a:xfrm>
          <a:prstGeom prst="rightArrowCallout">
            <a:avLst/>
          </a:prstGeom>
          <a:solidFill>
            <a:srgbClr val="8FB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5400000">
            <a:off x="-1220063" y="3615779"/>
            <a:ext cx="495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 Learned</a:t>
            </a:r>
            <a:endParaRPr lang="en-US" sz="44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IMG_00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133600"/>
            <a:ext cx="4191000" cy="3019424"/>
          </a:xfrm>
          <a:prstGeom prst="rect">
            <a:avLst/>
          </a:prstGeom>
        </p:spPr>
      </p:pic>
      <p:sp>
        <p:nvSpPr>
          <p:cNvPr id="104" name="Rectangle 10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ounded Rectangle 107"/>
          <p:cNvSpPr/>
          <p:nvPr/>
        </p:nvSpPr>
        <p:spPr>
          <a:xfrm>
            <a:off x="304800" y="304800"/>
            <a:ext cx="8534400" cy="990600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304800" y="2286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 Left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Institutional church of Christ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ight Arrow Callout 11"/>
          <p:cNvSpPr/>
          <p:nvPr/>
        </p:nvSpPr>
        <p:spPr>
          <a:xfrm>
            <a:off x="381000" y="1524000"/>
            <a:ext cx="4572000" cy="4953000"/>
          </a:xfrm>
          <a:prstGeom prst="rightArrowCallout">
            <a:avLst/>
          </a:prstGeom>
          <a:solidFill>
            <a:srgbClr val="8FB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1524000"/>
            <a:ext cx="2971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There’s</a:t>
            </a:r>
          </a:p>
          <a:p>
            <a:pPr algn="ctr"/>
            <a:r>
              <a:rPr lang="en-US" sz="44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</a:t>
            </a:r>
            <a:endParaRPr lang="en-US" sz="44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5715000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</a:t>
            </a:r>
            <a:endParaRPr lang="en-US" sz="44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" y="2773501"/>
            <a:ext cx="2971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20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0" y="16002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Book, Chapter, Verse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51054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Context</a:t>
            </a:r>
            <a:endParaRPr lang="en-US" sz="28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  <p:bldP spid="15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219200" y="4572000"/>
            <a:ext cx="5943600" cy="990600"/>
          </a:xfrm>
          <a:prstGeom prst="roundRect">
            <a:avLst/>
          </a:prstGeom>
          <a:solidFill>
            <a:srgbClr val="8FB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ounded Rectangle 107"/>
          <p:cNvSpPr/>
          <p:nvPr/>
        </p:nvSpPr>
        <p:spPr>
          <a:xfrm>
            <a:off x="304800" y="685800"/>
            <a:ext cx="8534400" cy="990600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304800" y="599182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 Left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Institutional church of Christ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762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</a:t>
            </a:r>
            <a:endParaRPr lang="en-US" sz="36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304800" y="1828800"/>
            <a:ext cx="8610600" cy="3886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Respect for Bible Authority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000" b="1" kern="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 Peter 1:20-21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Knowing what “Expediency” is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kumimoji="0" lang="en-US" sz="3000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</a:rPr>
              <a:t>“suitability</a:t>
            </a:r>
            <a:r>
              <a:rPr kumimoji="0" lang="en-US" sz="3000" i="0" u="none" strike="noStrike" kern="0" cap="none" spc="0" normalizeH="0" noProof="0" dirty="0" smtClean="0">
                <a:ln>
                  <a:noFill/>
                </a:ln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</a:rPr>
              <a:t> for a given purpose; appropriateness to the conditions” </a:t>
            </a:r>
            <a:r>
              <a:rPr kumimoji="0" lang="en-US" sz="3000" i="0" u="none" strike="noStrike" kern="0" cap="none" spc="0" normalizeH="0" noProof="0" dirty="0" smtClean="0">
                <a:ln>
                  <a:noFill/>
                </a:ln>
                <a:uLnTx/>
                <a:uFillTx/>
                <a:latin typeface="+mj-lt"/>
              </a:rPr>
              <a:t>(</a:t>
            </a:r>
            <a:r>
              <a:rPr kumimoji="0" lang="en-US" sz="3000" i="0" u="none" strike="noStrike" kern="0" cap="none" spc="0" normalizeH="0" noProof="0" dirty="0" err="1" smtClean="0">
                <a:ln>
                  <a:noFill/>
                </a:ln>
                <a:uLnTx/>
                <a:uFillTx/>
                <a:latin typeface="+mj-lt"/>
              </a:rPr>
              <a:t>webster</a:t>
            </a:r>
            <a:r>
              <a:rPr kumimoji="0" lang="en-US" sz="3000" i="0" u="none" strike="noStrike" kern="0" cap="none" spc="0" normalizeH="0" noProof="0" dirty="0" smtClean="0">
                <a:ln>
                  <a:noFill/>
                </a:ln>
                <a:uLnTx/>
                <a:uFillTx/>
                <a:latin typeface="+mj-lt"/>
              </a:rPr>
              <a:t>)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000" b="1" kern="0" baseline="0" dirty="0" smtClean="0">
                <a:latin typeface="+mj-lt"/>
              </a:rPr>
              <a:t>For a thing to be “expedient”</a:t>
            </a:r>
            <a:br>
              <a:rPr lang="en-US" sz="3000" b="1" kern="0" baseline="0" dirty="0" smtClean="0">
                <a:latin typeface="+mj-lt"/>
              </a:rPr>
            </a:br>
            <a:r>
              <a:rPr lang="en-US" sz="3000" b="1" kern="0" dirty="0" smtClean="0">
                <a:latin typeface="+mj-lt"/>
              </a:rPr>
              <a:t>it must first be lawful</a:t>
            </a:r>
            <a:endParaRPr kumimoji="0" lang="en-US" sz="30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+mj-lt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1143000" y="3429000"/>
            <a:ext cx="6248400" cy="2743200"/>
          </a:xfrm>
          <a:prstGeom prst="roundRect">
            <a:avLst/>
          </a:prstGeom>
          <a:solidFill>
            <a:srgbClr val="8FB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ounded Rectangle 107"/>
          <p:cNvSpPr/>
          <p:nvPr/>
        </p:nvSpPr>
        <p:spPr>
          <a:xfrm>
            <a:off x="304800" y="685800"/>
            <a:ext cx="8534400" cy="990600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304800" y="599182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 Left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Institutional church of Christ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762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</a:t>
            </a:r>
            <a:endParaRPr lang="en-US" sz="36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304800" y="1828800"/>
            <a:ext cx="8610600" cy="4800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Fellowship Halls, Recreation, Entertainment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000" b="1" kern="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Not a work of the church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 smtClean="0">
                <a:latin typeface="+mj-lt"/>
              </a:rPr>
              <a:t>Churches try to accommodate</a:t>
            </a:r>
            <a:br>
              <a:rPr lang="en-US" sz="2800" b="1" kern="0" dirty="0" smtClean="0">
                <a:latin typeface="+mj-lt"/>
              </a:rPr>
            </a:br>
            <a:r>
              <a:rPr lang="en-US" sz="2800" b="1" kern="0" dirty="0" smtClean="0">
                <a:latin typeface="+mj-lt"/>
              </a:rPr>
              <a:t>man’s social needs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 smtClean="0">
                <a:latin typeface="+mj-lt"/>
              </a:rPr>
              <a:t>Where is Bible Authority for</a:t>
            </a:r>
            <a:br>
              <a:rPr lang="en-US" sz="2800" b="1" kern="0" dirty="0" smtClean="0">
                <a:latin typeface="+mj-lt"/>
              </a:rPr>
            </a:br>
            <a:r>
              <a:rPr lang="en-US" sz="2800" b="1" kern="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churches</a:t>
            </a:r>
            <a:r>
              <a:rPr lang="en-US" sz="2800" b="1" kern="0" dirty="0" smtClean="0">
                <a:latin typeface="+mj-lt"/>
              </a:rPr>
              <a:t> to build and maintain</a:t>
            </a:r>
            <a:br>
              <a:rPr lang="en-US" sz="2800" b="1" kern="0" dirty="0" smtClean="0">
                <a:latin typeface="+mj-lt"/>
              </a:rPr>
            </a:br>
            <a:r>
              <a:rPr lang="en-US" sz="2800" b="1" kern="0" dirty="0" smtClean="0">
                <a:latin typeface="+mj-lt"/>
              </a:rPr>
              <a:t>so called “fellowship halls” and</a:t>
            </a:r>
            <a:br>
              <a:rPr lang="en-US" sz="2800" b="1" kern="0" dirty="0" smtClean="0">
                <a:latin typeface="+mj-lt"/>
              </a:rPr>
            </a:br>
            <a:r>
              <a:rPr lang="en-US" sz="2800" b="1" kern="0" dirty="0" smtClean="0">
                <a:latin typeface="+mj-lt"/>
              </a:rPr>
              <a:t>activity centers? 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defRPr/>
            </a:pPr>
            <a:endParaRPr lang="en-US" sz="2800" b="1" kern="0" dirty="0" smtClean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1143000" y="3429000"/>
            <a:ext cx="6248400" cy="1981200"/>
          </a:xfrm>
          <a:prstGeom prst="roundRect">
            <a:avLst/>
          </a:prstGeom>
          <a:solidFill>
            <a:srgbClr val="8FB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ounded Rectangle 107"/>
          <p:cNvSpPr/>
          <p:nvPr/>
        </p:nvSpPr>
        <p:spPr>
          <a:xfrm>
            <a:off x="304800" y="685800"/>
            <a:ext cx="8534400" cy="990600"/>
          </a:xfrm>
          <a:prstGeom prst="round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304800" y="599182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 Left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Institutional church of Christ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762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</a:t>
            </a:r>
            <a:endParaRPr lang="en-US" sz="36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304800" y="1828800"/>
            <a:ext cx="8610600" cy="3733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Benevolent work of the church is restricted to “saints”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000" b="1" kern="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What does the Bible teach?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 smtClean="0">
                <a:latin typeface="+mj-lt"/>
              </a:rPr>
              <a:t>Church operates in the area of</a:t>
            </a:r>
            <a:br>
              <a:rPr lang="en-US" sz="2800" b="1" kern="0" dirty="0" smtClean="0">
                <a:latin typeface="+mj-lt"/>
              </a:rPr>
            </a:br>
            <a:r>
              <a:rPr lang="en-US" sz="2800" b="1" kern="0" dirty="0" smtClean="0">
                <a:latin typeface="+mj-lt"/>
              </a:rPr>
              <a:t>limited benevolence </a:t>
            </a:r>
            <a:r>
              <a:rPr lang="en-US" sz="2800" b="1" kern="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(saints)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 smtClean="0">
                <a:latin typeface="+mj-lt"/>
              </a:rPr>
              <a:t>Church operates in the field of</a:t>
            </a:r>
            <a:br>
              <a:rPr lang="en-US" sz="2800" b="1" kern="0" dirty="0" smtClean="0">
                <a:latin typeface="+mj-lt"/>
              </a:rPr>
            </a:br>
            <a:r>
              <a:rPr lang="en-US" sz="2800" b="1" kern="0" dirty="0" smtClean="0">
                <a:latin typeface="+mj-lt"/>
              </a:rPr>
              <a:t>unlimited benevolence </a:t>
            </a:r>
            <a:r>
              <a:rPr lang="en-US" sz="2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(anyone)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Group 2"/>
          <p:cNvGraphicFramePr>
            <a:graphicFrameLocks noGrp="1"/>
          </p:cNvGraphicFramePr>
          <p:nvPr/>
        </p:nvGraphicFramePr>
        <p:xfrm>
          <a:off x="152400" y="769938"/>
          <a:ext cx="8839200" cy="5838826"/>
        </p:xfrm>
        <a:graphic>
          <a:graphicData uri="http://schemas.openxmlformats.org/drawingml/2006/table">
            <a:tbl>
              <a:tblPr/>
              <a:tblGrid>
                <a:gridCol w="2382741"/>
                <a:gridCol w="845489"/>
                <a:gridCol w="922351"/>
                <a:gridCol w="1229802"/>
                <a:gridCol w="1152939"/>
                <a:gridCol w="1152939"/>
                <a:gridCol w="1152939"/>
              </a:tblGrid>
              <a:tr h="174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Scripture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Relieved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Administered Relief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9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Saint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Alien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Orphan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Local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Church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Spons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Church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Benev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Society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Acts 2:44-45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Acts 4:32-35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Acts 6:1-6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Acts 11:27-30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Rom 15:25-32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16:1-3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Cor 8:1-4, 13-14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Cor 9:1, 12-13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Tim 5:16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0" y="6991350"/>
            <a:ext cx="182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961" name="Text Box 97"/>
          <p:cNvSpPr txBox="1">
            <a:spLocks noChangeArrowheads="1"/>
          </p:cNvSpPr>
          <p:nvPr/>
        </p:nvSpPr>
        <p:spPr bwMode="auto">
          <a:xfrm>
            <a:off x="228600" y="152400"/>
            <a:ext cx="8610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A50021"/>
                </a:solidFill>
                <a:latin typeface="+mn-lt"/>
              </a:rPr>
              <a:t>The Benevolent Work of the Church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67" name="Text Box 79"/>
          <p:cNvSpPr txBox="1">
            <a:spLocks noChangeArrowheads="1"/>
          </p:cNvSpPr>
          <p:nvPr/>
        </p:nvSpPr>
        <p:spPr bwMode="auto">
          <a:xfrm>
            <a:off x="152400" y="152400"/>
            <a:ext cx="8839200" cy="519113"/>
          </a:xfrm>
          <a:prstGeom prst="rect">
            <a:avLst/>
          </a:prstGeom>
          <a:solidFill>
            <a:srgbClr val="8FB4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New Testament Benevolence</a:t>
            </a:r>
          </a:p>
        </p:txBody>
      </p:sp>
      <p:graphicFrame>
        <p:nvGraphicFramePr>
          <p:cNvPr id="37890" name="Group 2"/>
          <p:cNvGraphicFramePr>
            <a:graphicFrameLocks noGrp="1"/>
          </p:cNvGraphicFramePr>
          <p:nvPr/>
        </p:nvGraphicFramePr>
        <p:xfrm>
          <a:off x="152400" y="685800"/>
          <a:ext cx="8839200" cy="5638804"/>
        </p:xfrm>
        <a:graphic>
          <a:graphicData uri="http://schemas.openxmlformats.org/drawingml/2006/table">
            <a:tbl>
              <a:tblPr/>
              <a:tblGrid>
                <a:gridCol w="2172319"/>
                <a:gridCol w="1660610"/>
                <a:gridCol w="1877352"/>
                <a:gridCol w="3128919"/>
              </a:tblGrid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Individual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Church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 Its Own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Church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 Church(es)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Church to Benevolent Org/Sponsoring Church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Matt 5:43-48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Acts 2:44-45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Acts 11:27-30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Matt 25:35-40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Acts 4:32-35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Rom 15:25-32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Luke 10:30-37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Acts 6:1-6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Cor 16:1-3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Acts 9;36-39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Tim 5:16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Cor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Acts 20:34-35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Cor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16:15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Eph 4:28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Tim 5:4, 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Tim 6:17-18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James 1:26-27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James 2:15-18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John 3:17-18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0" y="6991350"/>
            <a:ext cx="182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968" name="Text Box 80"/>
          <p:cNvSpPr txBox="1">
            <a:spLocks noChangeArrowheads="1"/>
          </p:cNvSpPr>
          <p:nvPr/>
        </p:nvSpPr>
        <p:spPr bwMode="auto">
          <a:xfrm>
            <a:off x="76200" y="6324601"/>
            <a:ext cx="883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God’s Word PROVES That This IS Unquestionably Right!</a:t>
            </a:r>
          </a:p>
        </p:txBody>
      </p:sp>
      <p:sp>
        <p:nvSpPr>
          <p:cNvPr id="7" name="Rectangle 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urch">
  <a:themeElements>
    <a:clrScheme name="Church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B2B2B2"/>
      </a:accent1>
      <a:accent2>
        <a:srgbClr val="808080"/>
      </a:accent2>
      <a:accent3>
        <a:srgbClr val="FFFFFF"/>
      </a:accent3>
      <a:accent4>
        <a:srgbClr val="000000"/>
      </a:accent4>
      <a:accent5>
        <a:srgbClr val="D5D5D5"/>
      </a:accent5>
      <a:accent6>
        <a:srgbClr val="737373"/>
      </a:accent6>
      <a:hlink>
        <a:srgbClr val="969696"/>
      </a:hlink>
      <a:folHlink>
        <a:srgbClr val="4D4D4D"/>
      </a:folHlink>
    </a:clrScheme>
    <a:fontScheme name="Churc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urch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urch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urch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hurch">
  <a:themeElements>
    <a:clrScheme name="Church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B2B2B2"/>
      </a:accent1>
      <a:accent2>
        <a:srgbClr val="808080"/>
      </a:accent2>
      <a:accent3>
        <a:srgbClr val="FFFFFF"/>
      </a:accent3>
      <a:accent4>
        <a:srgbClr val="000000"/>
      </a:accent4>
      <a:accent5>
        <a:srgbClr val="D5D5D5"/>
      </a:accent5>
      <a:accent6>
        <a:srgbClr val="737373"/>
      </a:accent6>
      <a:hlink>
        <a:srgbClr val="969696"/>
      </a:hlink>
      <a:folHlink>
        <a:srgbClr val="4D4D4D"/>
      </a:folHlink>
    </a:clrScheme>
    <a:fontScheme name="Churc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urch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urch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urch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567</Words>
  <Application>Microsoft Office PowerPoint</Application>
  <PresentationFormat>On-screen Show (4:3)</PresentationFormat>
  <Paragraphs>191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Church</vt:lpstr>
      <vt:lpstr>Slit</vt:lpstr>
      <vt:lpstr>1_Church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Richie Thetford</dc:creator>
  <cp:lastModifiedBy>Richard Thetford</cp:lastModifiedBy>
  <cp:revision>37</cp:revision>
  <dcterms:created xsi:type="dcterms:W3CDTF">2002-06-11T21:33:24Z</dcterms:created>
  <dcterms:modified xsi:type="dcterms:W3CDTF">2011-09-04T23:03:50Z</dcterms:modified>
</cp:coreProperties>
</file>