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E70762BD-B7FD-44D6-A688-0634EA434F1A}" type="datetimeFigureOut">
              <a:rPr lang="en-US" smtClean="0"/>
              <a:t>1/21/2018</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9BCAF90F-5494-4FDE-83F5-EFB79046678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0762BD-B7FD-44D6-A688-0634EA434F1A}"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AF90F-5494-4FDE-83F5-EFB79046678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0762BD-B7FD-44D6-A688-0634EA434F1A}"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AF90F-5494-4FDE-83F5-EFB79046678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0762BD-B7FD-44D6-A688-0634EA434F1A}"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AF90F-5494-4FDE-83F5-EFB79046678A}" type="slidenum">
              <a:rPr lang="en-US" smtClean="0"/>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0762BD-B7FD-44D6-A688-0634EA434F1A}"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AF90F-5494-4FDE-83F5-EFB79046678A}" type="slidenum">
              <a:rPr lang="en-US" smtClean="0"/>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70762BD-B7FD-44D6-A688-0634EA434F1A}"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AF90F-5494-4FDE-83F5-EFB79046678A}"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70762BD-B7FD-44D6-A688-0634EA434F1A}"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CAF90F-5494-4FDE-83F5-EFB79046678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0762BD-B7FD-44D6-A688-0634EA434F1A}" type="datetimeFigureOut">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CAF90F-5494-4FDE-83F5-EFB79046678A}" type="slidenum">
              <a:rPr lang="en-US" smtClean="0"/>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70762BD-B7FD-44D6-A688-0634EA434F1A}"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AF90F-5494-4FDE-83F5-EFB79046678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0762BD-B7FD-44D6-A688-0634EA434F1A}"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AF90F-5494-4FDE-83F5-EFB79046678A}"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0762BD-B7FD-44D6-A688-0634EA434F1A}"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AF90F-5494-4FDE-83F5-EFB79046678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70762BD-B7FD-44D6-A688-0634EA434F1A}" type="datetimeFigureOut">
              <a:rPr lang="en-US" smtClean="0"/>
              <a:t>1/21/2018</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BCAF90F-5494-4FDE-83F5-EFB7904667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WHY Do </a:t>
            </a:r>
            <a:r>
              <a:rPr lang="en-US" sz="4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chrISTians</a:t>
            </a:r>
            <a:r>
              <a:rPr lang="en-US"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have problems?</a:t>
            </a:r>
          </a:p>
        </p:txBody>
      </p:sp>
      <p:sp>
        <p:nvSpPr>
          <p:cNvPr id="3" name="Subtitle 2"/>
          <p:cNvSpPr>
            <a:spLocks noGrp="1"/>
          </p:cNvSpPr>
          <p:nvPr>
            <p:ph type="subTitle" idx="1"/>
          </p:nvPr>
        </p:nvSpPr>
        <p:spPr/>
        <p:txBody>
          <a:bodyPr>
            <a:noAutofit/>
          </a:bodyPr>
          <a:lstStyle/>
          <a:p>
            <a:r>
              <a:rPr lang="en-US" sz="3600" i="0" dirty="0">
                <a:latin typeface="Calibri" panose="020F0502020204030204" pitchFamily="34" charset="0"/>
                <a:cs typeface="Calibri" panose="020F0502020204030204" pitchFamily="34" charset="0"/>
              </a:rPr>
              <a:t>Matthew 13:19-22</a:t>
            </a:r>
          </a:p>
        </p:txBody>
      </p:sp>
      <p:sp>
        <p:nvSpPr>
          <p:cNvPr id="4" name="TextBox 3">
            <a:extLst>
              <a:ext uri="{FF2B5EF4-FFF2-40B4-BE49-F238E27FC236}">
                <a16:creationId xmlns:a16="http://schemas.microsoft.com/office/drawing/2014/main" id="{C3C21A65-F779-4077-BFCF-972D99AD938C}"/>
              </a:ext>
            </a:extLst>
          </p:cNvPr>
          <p:cNvSpPr txBox="1"/>
          <p:nvPr/>
        </p:nvSpPr>
        <p:spPr>
          <a:xfrm>
            <a:off x="0" y="6550223"/>
            <a:ext cx="9144000" cy="307777"/>
          </a:xfrm>
          <a:prstGeom prst="rect">
            <a:avLst/>
          </a:prstGeom>
          <a:solidFill>
            <a:schemeClr val="tx1"/>
          </a:solidFill>
        </p:spPr>
        <p:txBody>
          <a:bodyPr wrap="square" rtlCol="0">
            <a:spAutoFit/>
          </a:bodyPr>
          <a:lstStyle/>
          <a:p>
            <a:r>
              <a:rPr lang="en-US" sz="14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7010400" cy="685800"/>
          </a:xfrm>
        </p:spPr>
        <p:txBody>
          <a:bodyPr>
            <a:noAutofit/>
          </a:bodyPr>
          <a:lstStyle/>
          <a:p>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Problems come three ways</a:t>
            </a:r>
          </a:p>
        </p:txBody>
      </p:sp>
      <p:sp>
        <p:nvSpPr>
          <p:cNvPr id="3" name="Content Placeholder 2"/>
          <p:cNvSpPr>
            <a:spLocks noGrp="1"/>
          </p:cNvSpPr>
          <p:nvPr>
            <p:ph idx="1"/>
          </p:nvPr>
        </p:nvSpPr>
        <p:spPr>
          <a:xfrm>
            <a:off x="990600" y="2286000"/>
            <a:ext cx="6400800" cy="3657600"/>
          </a:xfrm>
        </p:spPr>
        <p:txBody>
          <a:bodyPr>
            <a:noAutofit/>
          </a:bodyPr>
          <a:lstStyle/>
          <a:p>
            <a:pPr>
              <a:lnSpc>
                <a:spcPct val="100000"/>
              </a:lnSpc>
            </a:pPr>
            <a:r>
              <a:rPr lang="en-US" sz="3200" dirty="0">
                <a:latin typeface="Calibri" panose="020F0502020204030204" pitchFamily="34" charset="0"/>
                <a:cs typeface="Calibri" panose="020F0502020204030204" pitchFamily="34" charset="0"/>
              </a:rPr>
              <a:t>We cause problems</a:t>
            </a:r>
          </a:p>
          <a:p>
            <a:pPr lvl="1"/>
            <a:r>
              <a:rPr lang="en-US" sz="3000" dirty="0">
                <a:solidFill>
                  <a:srgbClr val="C00000"/>
                </a:solidFill>
                <a:latin typeface="Calibri" panose="020F0502020204030204" pitchFamily="34" charset="0"/>
                <a:cs typeface="Calibri" panose="020F0502020204030204" pitchFamily="34" charset="0"/>
              </a:rPr>
              <a:t>2 Timothy 4:10</a:t>
            </a:r>
          </a:p>
          <a:p>
            <a:pPr>
              <a:lnSpc>
                <a:spcPct val="100000"/>
              </a:lnSpc>
            </a:pPr>
            <a:r>
              <a:rPr lang="en-US" sz="3200" dirty="0">
                <a:latin typeface="Calibri" panose="020F0502020204030204" pitchFamily="34" charset="0"/>
                <a:cs typeface="Calibri" panose="020F0502020204030204" pitchFamily="34" charset="0"/>
              </a:rPr>
              <a:t>People cause problems</a:t>
            </a:r>
          </a:p>
          <a:p>
            <a:pPr lvl="1"/>
            <a:r>
              <a:rPr lang="en-US" sz="3000" dirty="0">
                <a:solidFill>
                  <a:srgbClr val="C00000"/>
                </a:solidFill>
                <a:latin typeface="Calibri" panose="020F0502020204030204" pitchFamily="34" charset="0"/>
                <a:cs typeface="Calibri" panose="020F0502020204030204" pitchFamily="34" charset="0"/>
              </a:rPr>
              <a:t>James 1:12</a:t>
            </a:r>
          </a:p>
          <a:p>
            <a:pPr>
              <a:lnSpc>
                <a:spcPct val="100000"/>
              </a:lnSpc>
            </a:pPr>
            <a:r>
              <a:rPr lang="en-US" sz="3200" dirty="0">
                <a:latin typeface="Calibri" panose="020F0502020204030204" pitchFamily="34" charset="0"/>
                <a:cs typeface="Calibri" panose="020F0502020204030204" pitchFamily="34" charset="0"/>
              </a:rPr>
              <a:t>Circumstances cause problems</a:t>
            </a:r>
          </a:p>
          <a:p>
            <a:pPr lvl="1"/>
            <a:r>
              <a:rPr lang="en-US" sz="3000" dirty="0">
                <a:solidFill>
                  <a:srgbClr val="C00000"/>
                </a:solidFill>
                <a:latin typeface="Calibri" panose="020F0502020204030204" pitchFamily="34" charset="0"/>
                <a:cs typeface="Calibri" panose="020F0502020204030204" pitchFamily="34" charset="0"/>
              </a:rPr>
              <a:t>Acts 19</a:t>
            </a:r>
          </a:p>
        </p:txBody>
      </p:sp>
      <p:pic>
        <p:nvPicPr>
          <p:cNvPr id="4" name="Picture 3" descr="Mix_race_group_of_people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105400" y="2209800"/>
            <a:ext cx="3045770" cy="2514600"/>
          </a:xfrm>
          <a:prstGeom prst="rect">
            <a:avLst/>
          </a:prstGeom>
        </p:spPr>
      </p:pic>
      <p:sp>
        <p:nvSpPr>
          <p:cNvPr id="5" name="TextBox 4">
            <a:extLst>
              <a:ext uri="{FF2B5EF4-FFF2-40B4-BE49-F238E27FC236}">
                <a16:creationId xmlns:a16="http://schemas.microsoft.com/office/drawing/2014/main" id="{503F947B-CDBB-4F6C-85F6-B0232AAECC81}"/>
              </a:ext>
            </a:extLst>
          </p:cNvPr>
          <p:cNvSpPr txBox="1"/>
          <p:nvPr/>
        </p:nvSpPr>
        <p:spPr>
          <a:xfrm>
            <a:off x="0" y="6550223"/>
            <a:ext cx="9144000" cy="307777"/>
          </a:xfrm>
          <a:prstGeom prst="rect">
            <a:avLst/>
          </a:prstGeom>
          <a:solidFill>
            <a:schemeClr val="tx1"/>
          </a:solidFill>
        </p:spPr>
        <p:txBody>
          <a:bodyPr wrap="square" rtlCol="0">
            <a:spAutoFit/>
          </a:bodyPr>
          <a:lstStyle/>
          <a:p>
            <a:r>
              <a:rPr lang="en-US" sz="14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9" presetClass="entr" presetSubtype="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ssolv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9" presetClass="entr" presetSubtype="0" fill="hold"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dissolve">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66800"/>
            <a:ext cx="7086600" cy="1066800"/>
          </a:xfrm>
        </p:spPr>
        <p:txBody>
          <a:bodyPr>
            <a:noAutofit/>
          </a:bodyPr>
          <a:lstStyle/>
          <a:p>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 react to Problems</a:t>
            </a:r>
            <a:b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three ways</a:t>
            </a:r>
          </a:p>
        </p:txBody>
      </p:sp>
      <p:sp>
        <p:nvSpPr>
          <p:cNvPr id="3" name="Content Placeholder 2"/>
          <p:cNvSpPr>
            <a:spLocks noGrp="1"/>
          </p:cNvSpPr>
          <p:nvPr>
            <p:ph idx="1"/>
          </p:nvPr>
        </p:nvSpPr>
        <p:spPr>
          <a:xfrm>
            <a:off x="990600" y="2286000"/>
            <a:ext cx="6400800" cy="3733800"/>
          </a:xfrm>
        </p:spPr>
        <p:txBody>
          <a:bodyPr>
            <a:noAutofit/>
          </a:bodyPr>
          <a:lstStyle/>
          <a:p>
            <a:pPr>
              <a:lnSpc>
                <a:spcPct val="100000"/>
              </a:lnSpc>
            </a:pPr>
            <a:r>
              <a:rPr lang="en-US" sz="3200" dirty="0">
                <a:latin typeface="Calibri" panose="020F0502020204030204" pitchFamily="34" charset="0"/>
                <a:cs typeface="Calibri" panose="020F0502020204030204" pitchFamily="34" charset="0"/>
              </a:rPr>
              <a:t>We cover it up</a:t>
            </a:r>
          </a:p>
          <a:p>
            <a:pPr lvl="1"/>
            <a:r>
              <a:rPr lang="en-US" sz="3000" dirty="0">
                <a:solidFill>
                  <a:srgbClr val="C00000"/>
                </a:solidFill>
                <a:latin typeface="Calibri" panose="020F0502020204030204" pitchFamily="34" charset="0"/>
                <a:cs typeface="Calibri" panose="020F0502020204030204" pitchFamily="34" charset="0"/>
              </a:rPr>
              <a:t>2 Timothy 4:10</a:t>
            </a:r>
          </a:p>
          <a:p>
            <a:pPr>
              <a:lnSpc>
                <a:spcPct val="100000"/>
              </a:lnSpc>
            </a:pPr>
            <a:r>
              <a:rPr lang="en-US" sz="3200" dirty="0">
                <a:latin typeface="Calibri" panose="020F0502020204030204" pitchFamily="34" charset="0"/>
                <a:cs typeface="Calibri" panose="020F0502020204030204" pitchFamily="34" charset="0"/>
              </a:rPr>
              <a:t>We shut up</a:t>
            </a:r>
          </a:p>
          <a:p>
            <a:pPr lvl="1"/>
            <a:r>
              <a:rPr lang="en-US" sz="3000" dirty="0">
                <a:solidFill>
                  <a:srgbClr val="C00000"/>
                </a:solidFill>
                <a:latin typeface="Calibri" panose="020F0502020204030204" pitchFamily="34" charset="0"/>
                <a:cs typeface="Calibri" panose="020F0502020204030204" pitchFamily="34" charset="0"/>
              </a:rPr>
              <a:t>1 John 1:9</a:t>
            </a:r>
          </a:p>
          <a:p>
            <a:pPr>
              <a:lnSpc>
                <a:spcPct val="100000"/>
              </a:lnSpc>
            </a:pPr>
            <a:r>
              <a:rPr lang="en-US" sz="3200" dirty="0">
                <a:latin typeface="Calibri" panose="020F0502020204030204" pitchFamily="34" charset="0"/>
                <a:cs typeface="Calibri" panose="020F0502020204030204" pitchFamily="34" charset="0"/>
              </a:rPr>
              <a:t>We give up</a:t>
            </a:r>
          </a:p>
          <a:p>
            <a:pPr lvl="1"/>
            <a:r>
              <a:rPr lang="en-US" sz="3000" dirty="0">
                <a:solidFill>
                  <a:srgbClr val="C00000"/>
                </a:solidFill>
                <a:latin typeface="Calibri" panose="020F0502020204030204" pitchFamily="34" charset="0"/>
                <a:cs typeface="Calibri" panose="020F0502020204030204" pitchFamily="34" charset="0"/>
              </a:rPr>
              <a:t>Philippians 3:14</a:t>
            </a:r>
          </a:p>
        </p:txBody>
      </p:sp>
      <p:pic>
        <p:nvPicPr>
          <p:cNvPr id="6" name="Picture 5" descr="Group of people.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724400" y="2133600"/>
            <a:ext cx="2819400" cy="3649708"/>
          </a:xfrm>
          <a:prstGeom prst="rect">
            <a:avLst/>
          </a:prstGeom>
        </p:spPr>
      </p:pic>
      <p:sp>
        <p:nvSpPr>
          <p:cNvPr id="5" name="TextBox 4">
            <a:extLst>
              <a:ext uri="{FF2B5EF4-FFF2-40B4-BE49-F238E27FC236}">
                <a16:creationId xmlns:a16="http://schemas.microsoft.com/office/drawing/2014/main" id="{42C37C5D-BD2B-4359-9B88-38B93DE17E79}"/>
              </a:ext>
            </a:extLst>
          </p:cNvPr>
          <p:cNvSpPr txBox="1"/>
          <p:nvPr/>
        </p:nvSpPr>
        <p:spPr>
          <a:xfrm>
            <a:off x="0" y="6550223"/>
            <a:ext cx="9144000" cy="307777"/>
          </a:xfrm>
          <a:prstGeom prst="rect">
            <a:avLst/>
          </a:prstGeom>
          <a:solidFill>
            <a:schemeClr val="tx1"/>
          </a:solidFill>
        </p:spPr>
        <p:txBody>
          <a:bodyPr wrap="square" rtlCol="0">
            <a:spAutoFit/>
          </a:bodyPr>
          <a:lstStyle/>
          <a:p>
            <a:r>
              <a:rPr lang="en-US" sz="14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9" presetClass="entr" presetSubtype="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ssolv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9" presetClass="entr" presetSubtype="0" fill="hold"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dissolve">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66800"/>
            <a:ext cx="7086600" cy="1066800"/>
          </a:xfrm>
        </p:spPr>
        <p:txBody>
          <a:bodyPr>
            <a:noAutofit/>
          </a:bodyPr>
          <a:lstStyle/>
          <a:p>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Victory over problems is achieved in three ways</a:t>
            </a:r>
          </a:p>
        </p:txBody>
      </p:sp>
      <p:sp>
        <p:nvSpPr>
          <p:cNvPr id="3" name="Content Placeholder 2"/>
          <p:cNvSpPr>
            <a:spLocks noGrp="1"/>
          </p:cNvSpPr>
          <p:nvPr>
            <p:ph idx="1"/>
          </p:nvPr>
        </p:nvSpPr>
        <p:spPr>
          <a:xfrm>
            <a:off x="990600" y="2133600"/>
            <a:ext cx="6400800" cy="3733800"/>
          </a:xfrm>
        </p:spPr>
        <p:txBody>
          <a:bodyPr>
            <a:noAutofit/>
          </a:bodyPr>
          <a:lstStyle/>
          <a:p>
            <a:pPr>
              <a:lnSpc>
                <a:spcPct val="100000"/>
              </a:lnSpc>
            </a:pPr>
            <a:r>
              <a:rPr lang="en-US" sz="3200" dirty="0">
                <a:latin typeface="Calibri" panose="020F0502020204030204" pitchFamily="34" charset="0"/>
                <a:cs typeface="Calibri" panose="020F0502020204030204" pitchFamily="34" charset="0"/>
              </a:rPr>
              <a:t>We need to grow up</a:t>
            </a:r>
          </a:p>
          <a:p>
            <a:pPr lvl="1"/>
            <a:r>
              <a:rPr lang="en-US" sz="3000" dirty="0">
                <a:solidFill>
                  <a:srgbClr val="C00000"/>
                </a:solidFill>
                <a:latin typeface="Calibri" panose="020F0502020204030204" pitchFamily="34" charset="0"/>
                <a:cs typeface="Calibri" panose="020F0502020204030204" pitchFamily="34" charset="0"/>
              </a:rPr>
              <a:t>Proverbs 9:10</a:t>
            </a:r>
          </a:p>
          <a:p>
            <a:pPr>
              <a:lnSpc>
                <a:spcPct val="100000"/>
              </a:lnSpc>
            </a:pPr>
            <a:r>
              <a:rPr lang="en-US" sz="3200" dirty="0">
                <a:latin typeface="Calibri" panose="020F0502020204030204" pitchFamily="34" charset="0"/>
                <a:cs typeface="Calibri" panose="020F0502020204030204" pitchFamily="34" charset="0"/>
              </a:rPr>
              <a:t>We need to speak up</a:t>
            </a:r>
          </a:p>
          <a:p>
            <a:pPr lvl="1"/>
            <a:r>
              <a:rPr lang="en-US" sz="3000" dirty="0">
                <a:solidFill>
                  <a:srgbClr val="C00000"/>
                </a:solidFill>
                <a:latin typeface="Calibri" panose="020F0502020204030204" pitchFamily="34" charset="0"/>
                <a:cs typeface="Calibri" panose="020F0502020204030204" pitchFamily="34" charset="0"/>
              </a:rPr>
              <a:t>Galatians 6:2</a:t>
            </a:r>
          </a:p>
          <a:p>
            <a:pPr>
              <a:lnSpc>
                <a:spcPct val="100000"/>
              </a:lnSpc>
            </a:pPr>
            <a:r>
              <a:rPr lang="en-US" sz="3200" dirty="0">
                <a:latin typeface="Calibri" panose="020F0502020204030204" pitchFamily="34" charset="0"/>
                <a:cs typeface="Calibri" panose="020F0502020204030204" pitchFamily="34" charset="0"/>
              </a:rPr>
              <a:t>We need to stand up</a:t>
            </a:r>
          </a:p>
          <a:p>
            <a:pPr lvl="1"/>
            <a:r>
              <a:rPr lang="en-US" sz="3000" dirty="0">
                <a:solidFill>
                  <a:srgbClr val="C00000"/>
                </a:solidFill>
                <a:latin typeface="Calibri" panose="020F0502020204030204" pitchFamily="34" charset="0"/>
                <a:cs typeface="Calibri" panose="020F0502020204030204" pitchFamily="34" charset="0"/>
              </a:rPr>
              <a:t>2 Corinthians 4:16-18</a:t>
            </a:r>
          </a:p>
        </p:txBody>
      </p:sp>
      <p:pic>
        <p:nvPicPr>
          <p:cNvPr id="4" name="Picture 3" descr="iStock_000008454590XSmall.jpg"/>
          <p:cNvPicPr>
            <a:picLocks noChangeAspect="1"/>
          </p:cNvPicPr>
          <p:nvPr/>
        </p:nvPicPr>
        <p:blipFill>
          <a:blip r:embed="rId2" cstate="print"/>
          <a:stretch>
            <a:fillRect/>
          </a:stretch>
        </p:blipFill>
        <p:spPr>
          <a:xfrm>
            <a:off x="4876800" y="2209800"/>
            <a:ext cx="3398026" cy="2819400"/>
          </a:xfrm>
          <a:prstGeom prst="rect">
            <a:avLst/>
          </a:prstGeom>
          <a:ln>
            <a:noFill/>
          </a:ln>
          <a:effectLst>
            <a:softEdge rad="112500"/>
          </a:effectLst>
        </p:spPr>
      </p:pic>
      <p:sp>
        <p:nvSpPr>
          <p:cNvPr id="5" name="TextBox 4">
            <a:extLst>
              <a:ext uri="{FF2B5EF4-FFF2-40B4-BE49-F238E27FC236}">
                <a16:creationId xmlns:a16="http://schemas.microsoft.com/office/drawing/2014/main" id="{57C7CBC0-F54C-426E-BFDB-8A393D9CBF70}"/>
              </a:ext>
            </a:extLst>
          </p:cNvPr>
          <p:cNvSpPr txBox="1"/>
          <p:nvPr/>
        </p:nvSpPr>
        <p:spPr>
          <a:xfrm>
            <a:off x="0" y="6550223"/>
            <a:ext cx="9144000" cy="307777"/>
          </a:xfrm>
          <a:prstGeom prst="rect">
            <a:avLst/>
          </a:prstGeom>
          <a:solidFill>
            <a:schemeClr val="tx1"/>
          </a:solidFill>
        </p:spPr>
        <p:txBody>
          <a:bodyPr wrap="square" rtlCol="0">
            <a:spAutoFit/>
          </a:bodyPr>
          <a:lstStyle/>
          <a:p>
            <a:r>
              <a:rPr lang="en-US" sz="14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9" presetClass="entr" presetSubtype="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ssolv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9" presetClass="entr" presetSubtype="0" fill="hold"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dissolve">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86600" cy="1066800"/>
          </a:xfrm>
        </p:spPr>
        <p:txBody>
          <a:bodyPr>
            <a:noAutofit/>
          </a:bodyPr>
          <a:lstStyle/>
          <a:p>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conclusion</a:t>
            </a:r>
          </a:p>
        </p:txBody>
      </p:sp>
      <p:sp>
        <p:nvSpPr>
          <p:cNvPr id="4" name="TextBox 3"/>
          <p:cNvSpPr txBox="1"/>
          <p:nvPr/>
        </p:nvSpPr>
        <p:spPr>
          <a:xfrm>
            <a:off x="838200" y="2209800"/>
            <a:ext cx="7467600" cy="2092881"/>
          </a:xfrm>
          <a:prstGeom prst="rect">
            <a:avLst/>
          </a:prstGeom>
          <a:noFill/>
        </p:spPr>
        <p:txBody>
          <a:bodyPr wrap="square" rtlCol="0">
            <a:spAutoFit/>
          </a:bodyPr>
          <a:lstStyle/>
          <a:p>
            <a:pPr algn="ctr"/>
            <a:r>
              <a:rPr lang="en-US" sz="2600" dirty="0">
                <a:latin typeface="Calibri" panose="020F0502020204030204" pitchFamily="34" charset="0"/>
                <a:cs typeface="Calibri" panose="020F0502020204030204" pitchFamily="34" charset="0"/>
              </a:rPr>
              <a:t>“by which have been given to us exceedingly great and precious promises, that through these you may be partakers of the divine nature, having escaped the corruption that is in the world through lust.”</a:t>
            </a:r>
            <a:br>
              <a:rPr lang="en-US" sz="2600" dirty="0">
                <a:latin typeface="Calibri" panose="020F0502020204030204" pitchFamily="34" charset="0"/>
                <a:cs typeface="Calibri" panose="020F0502020204030204" pitchFamily="34" charset="0"/>
              </a:rPr>
            </a:br>
            <a:r>
              <a:rPr lang="en-US" sz="2600" b="1" dirty="0">
                <a:latin typeface="Calibri" panose="020F0502020204030204" pitchFamily="34" charset="0"/>
                <a:cs typeface="Calibri" panose="020F0502020204030204" pitchFamily="34" charset="0"/>
              </a:rPr>
              <a:t>2 Peter 1:4</a:t>
            </a:r>
          </a:p>
        </p:txBody>
      </p:sp>
      <p:sp>
        <p:nvSpPr>
          <p:cNvPr id="6" name="Rounded Rectangle 5"/>
          <p:cNvSpPr/>
          <p:nvPr/>
        </p:nvSpPr>
        <p:spPr>
          <a:xfrm>
            <a:off x="1066800" y="4191000"/>
            <a:ext cx="7010400" cy="138499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371600" y="4191000"/>
            <a:ext cx="6400800" cy="1384995"/>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Setbacks in our lives can take the joy out of living. If we collect enough hurts it will stop us from wanting to press forward.</a:t>
            </a:r>
          </a:p>
        </p:txBody>
      </p:sp>
      <p:sp>
        <p:nvSpPr>
          <p:cNvPr id="8" name="TextBox 7">
            <a:extLst>
              <a:ext uri="{FF2B5EF4-FFF2-40B4-BE49-F238E27FC236}">
                <a16:creationId xmlns:a16="http://schemas.microsoft.com/office/drawing/2014/main" id="{9197A325-F833-419C-9A6B-F2939F9E6DFC}"/>
              </a:ext>
            </a:extLst>
          </p:cNvPr>
          <p:cNvSpPr txBox="1"/>
          <p:nvPr/>
        </p:nvSpPr>
        <p:spPr>
          <a:xfrm>
            <a:off x="0" y="6550223"/>
            <a:ext cx="9144000" cy="307777"/>
          </a:xfrm>
          <a:prstGeom prst="rect">
            <a:avLst/>
          </a:prstGeom>
          <a:solidFill>
            <a:schemeClr val="tx1"/>
          </a:solidFill>
        </p:spPr>
        <p:txBody>
          <a:bodyPr wrap="square" rtlCol="0">
            <a:spAutoFit/>
          </a:bodyPr>
          <a:lstStyle/>
          <a:p>
            <a:r>
              <a:rPr lang="en-US" sz="14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86600" cy="1066800"/>
          </a:xfrm>
        </p:spPr>
        <p:txBody>
          <a:bodyPr>
            <a:noAutofit/>
          </a:bodyPr>
          <a:lstStyle/>
          <a:p>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conclusion</a:t>
            </a:r>
          </a:p>
        </p:txBody>
      </p:sp>
      <p:sp>
        <p:nvSpPr>
          <p:cNvPr id="4" name="TextBox 3"/>
          <p:cNvSpPr txBox="1"/>
          <p:nvPr/>
        </p:nvSpPr>
        <p:spPr>
          <a:xfrm>
            <a:off x="838200" y="3611940"/>
            <a:ext cx="7467600" cy="1384995"/>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“You have dealt well with Your servant,</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O Lord, according to Your word.”</a:t>
            </a:r>
            <a:br>
              <a:rPr lang="en-US" sz="2800"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Psalms 119:65</a:t>
            </a:r>
          </a:p>
        </p:txBody>
      </p:sp>
      <p:sp>
        <p:nvSpPr>
          <p:cNvPr id="6" name="Rounded Rectangle 5"/>
          <p:cNvSpPr/>
          <p:nvPr/>
        </p:nvSpPr>
        <p:spPr>
          <a:xfrm>
            <a:off x="1066800" y="2514600"/>
            <a:ext cx="70104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371600" y="2514600"/>
            <a:ext cx="6400800"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When all is said and done in life,</a:t>
            </a:r>
            <a:br>
              <a:rPr lang="en-US" sz="2800" dirty="0">
                <a:solidFill>
                  <a:schemeClr val="bg1"/>
                </a:solidFill>
                <a:latin typeface="Calibri" panose="020F0502020204030204" pitchFamily="34" charset="0"/>
                <a:cs typeface="Calibri" panose="020F0502020204030204" pitchFamily="34" charset="0"/>
              </a:rPr>
            </a:br>
            <a:r>
              <a:rPr lang="en-US" sz="2800" dirty="0">
                <a:solidFill>
                  <a:schemeClr val="bg1"/>
                </a:solidFill>
                <a:latin typeface="Calibri" panose="020F0502020204030204" pitchFamily="34" charset="0"/>
                <a:cs typeface="Calibri" panose="020F0502020204030204" pitchFamily="34" charset="0"/>
              </a:rPr>
              <a:t>we can say along with the Psalmist:</a:t>
            </a:r>
          </a:p>
        </p:txBody>
      </p:sp>
      <p:sp>
        <p:nvSpPr>
          <p:cNvPr id="8" name="TextBox 7">
            <a:extLst>
              <a:ext uri="{FF2B5EF4-FFF2-40B4-BE49-F238E27FC236}">
                <a16:creationId xmlns:a16="http://schemas.microsoft.com/office/drawing/2014/main" id="{140F954E-A0CA-4A8E-8EEE-34316FD038A3}"/>
              </a:ext>
            </a:extLst>
          </p:cNvPr>
          <p:cNvSpPr txBox="1"/>
          <p:nvPr/>
        </p:nvSpPr>
        <p:spPr>
          <a:xfrm>
            <a:off x="0" y="6550223"/>
            <a:ext cx="9144000" cy="307777"/>
          </a:xfrm>
          <a:prstGeom prst="rect">
            <a:avLst/>
          </a:prstGeom>
          <a:solidFill>
            <a:schemeClr val="tx1"/>
          </a:solidFill>
        </p:spPr>
        <p:txBody>
          <a:bodyPr wrap="square" rtlCol="0">
            <a:spAutoFit/>
          </a:bodyPr>
          <a:lstStyle/>
          <a:p>
            <a:r>
              <a:rPr lang="en-US" sz="14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93</TotalTime>
  <Words>177</Words>
  <Application>Microsoft Office PowerPoint</Application>
  <PresentationFormat>On-screen Show (4:3)</PresentationFormat>
  <Paragraphs>35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Garamond</vt:lpstr>
      <vt:lpstr>Wingdings</vt:lpstr>
      <vt:lpstr>Couture</vt:lpstr>
      <vt:lpstr>WHY Do chrISTians have problems?</vt:lpstr>
      <vt:lpstr>Problems come three ways</vt:lpstr>
      <vt:lpstr>People react to Problems in three ways</vt:lpstr>
      <vt:lpstr>Victory over problems is achieved in three ways</vt:lpstr>
      <vt:lpstr>conclusion</vt:lpstr>
      <vt:lpstr>conclusion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chrISTians have problems?</dc:title>
  <dc:creator>Richard Thetford</dc:creator>
  <cp:lastModifiedBy>Richard Thetford</cp:lastModifiedBy>
  <cp:revision>10</cp:revision>
  <dcterms:created xsi:type="dcterms:W3CDTF">2011-04-01T01:06:49Z</dcterms:created>
  <dcterms:modified xsi:type="dcterms:W3CDTF">2018-01-22T00:30:11Z</dcterms:modified>
</cp:coreProperties>
</file>