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2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9290050" cy="7004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D5D000"/>
    <a:srgbClr val="F47A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016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Who Was Responsible for Killing Jesus?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2563" y="0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1625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Richard Thetford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2563" y="6651625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577BB571-F58B-48F8-9C11-565876F38467}" type="slidenum"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Who Was Responsible for Killing Jesus?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2563" y="0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1400" y="525463"/>
            <a:ext cx="4667250" cy="2625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8688" y="3327400"/>
            <a:ext cx="7432675" cy="315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3213"/>
            <a:ext cx="40259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Richard Thetford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2563" y="6653213"/>
            <a:ext cx="40259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2534BA47-E25C-4D97-95B2-26548249D3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Who Was Responsible for Killing Jesus?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Richard Thetford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A652F7-0253-4591-A8F0-82360AA231D5}" type="slidenum">
              <a:rPr lang="en-US"/>
              <a:pPr/>
              <a:t>1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1400" y="525463"/>
            <a:ext cx="4667250" cy="2625725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4F591-8F8B-42DB-AA82-AC34F464B5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A3529B-1032-436A-B874-AB8A0A49DB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A5969-B584-4816-AF51-603A95BF07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1D4115-B232-4AC3-B5C1-A904C43C02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9A8F6C-CE93-45E7-93AE-B976F8490B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78FAA7-0E65-4910-AF49-592787EBB8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070B1-5873-474C-9D5A-ABFF10B938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B3E28A-208B-40F1-984F-D87BDC193D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1B0559-1CC4-405E-B8B4-7214A2458B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F0542-A335-492E-BE64-8081E3F56C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B9AD7-CA5E-40A1-A551-73CB6EF0C1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093A72EE-DEBE-488B-BFFA-8FBCBFC7E0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ilhouette of a person on a cross&#10;&#10;Description automatically generated">
            <a:extLst>
              <a:ext uri="{FF2B5EF4-FFF2-40B4-BE49-F238E27FC236}">
                <a16:creationId xmlns:a16="http://schemas.microsoft.com/office/drawing/2014/main" id="{B61C0D44-7E7E-476E-89B5-2132AEDAA8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1887200" cy="6230112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E04FE012-A71D-4403-B924-F922BB08B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CA2B407E-9964-405E-9A4F-EEE7C1581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9600" y="0"/>
            <a:ext cx="1524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DB93D07C-5B1E-4D31-8173-0F926C01567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981700" y="-5981700"/>
            <a:ext cx="152400" cy="121158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322DC0A1-D631-4BE5-BBAD-2AECF7EB368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019800" y="457199"/>
            <a:ext cx="152400" cy="12039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DE754E3-5A28-499E-8A22-0DC175C1CF51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A49C22F-C5AB-41CA-BA72-F90943ED45B6}"/>
              </a:ext>
            </a:extLst>
          </p:cNvPr>
          <p:cNvSpPr txBox="1"/>
          <p:nvPr/>
        </p:nvSpPr>
        <p:spPr>
          <a:xfrm>
            <a:off x="152400" y="228600"/>
            <a:ext cx="1188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Who Was Responsible for Killing Jesus?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2039600" y="0"/>
            <a:ext cx="1524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 rot="5400000">
            <a:off x="5981700" y="-5981700"/>
            <a:ext cx="152400" cy="121158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 rot="5400000">
            <a:off x="6019800" y="457199"/>
            <a:ext cx="152400" cy="12039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4876800" cy="6248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685800" y="4572000"/>
            <a:ext cx="3810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Romans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Were Responsible For Killing Jesus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762000" y="1295400"/>
            <a:ext cx="3505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Death of Jesus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5181600" y="228600"/>
            <a:ext cx="67056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ts val="600"/>
              </a:spcBef>
              <a:buFontTx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Jews had no authority to put one to death</a:t>
            </a:r>
          </a:p>
          <a:p>
            <a:pPr marL="742950" lvl="1" indent="-285750">
              <a:spcBef>
                <a:spcPts val="600"/>
              </a:spcBef>
              <a:buFontTx/>
              <a:buChar char="–"/>
            </a:pPr>
            <a:r>
              <a:rPr lang="en-US" sz="3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18:28-31</a:t>
            </a:r>
          </a:p>
          <a:p>
            <a:pPr marL="342900" indent="-342900">
              <a:spcBef>
                <a:spcPts val="600"/>
              </a:spcBef>
              <a:buFontTx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Pilate gave orders for Christ to be crucified</a:t>
            </a:r>
          </a:p>
          <a:p>
            <a:pPr marL="742950" lvl="1" indent="-285750">
              <a:spcBef>
                <a:spcPts val="600"/>
              </a:spcBef>
              <a:buFontTx/>
              <a:buChar char="–"/>
            </a:pPr>
            <a:r>
              <a:rPr lang="en-US" sz="3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19:16-18</a:t>
            </a:r>
          </a:p>
          <a:p>
            <a:pPr marL="342900" indent="-342900">
              <a:spcBef>
                <a:spcPts val="600"/>
              </a:spcBef>
              <a:buFontTx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 soldiers carried out the actual crucifixion</a:t>
            </a:r>
          </a:p>
          <a:p>
            <a:pPr marL="742950" lvl="1" indent="-285750">
              <a:spcBef>
                <a:spcPts val="600"/>
              </a:spcBef>
              <a:buFontTx/>
              <a:buChar char="–"/>
            </a:pPr>
            <a:r>
              <a:rPr lang="en-US" sz="3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27:26-31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B5C3A6F-0BD6-4AC9-974D-90DEE033361F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7">
            <a:extLst>
              <a:ext uri="{FF2B5EF4-FFF2-40B4-BE49-F238E27FC236}">
                <a16:creationId xmlns:a16="http://schemas.microsoft.com/office/drawing/2014/main" id="{96D43912-047C-455D-BB26-5D893CC990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4876800" cy="6248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85800" y="4572000"/>
            <a:ext cx="3733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Jews 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Were Responsible For Killing Jesus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5181600" y="228600"/>
            <a:ext cx="6705600" cy="6110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Jews carried the greater guilt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3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19:10-15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Jews accepted responsibility for their actions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3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27:22-25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 laid blame for Jesus’ death on the Jews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3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Thessalonians 2:14-15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5181600" y="4953000"/>
            <a:ext cx="6705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dirty="0">
                <a:solidFill>
                  <a:srgbClr val="FF9900"/>
                </a:solidFill>
                <a:latin typeface="Calibri" panose="020F0502020204030204" pitchFamily="34" charset="0"/>
                <a:cs typeface="Times New Roman" pitchFamily="18" charset="0"/>
              </a:rPr>
              <a:t>“...On you may come all the righteous blood shed on the earth.”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cs typeface="Times New Roman" pitchFamily="18" charset="0"/>
              </a:rPr>
              <a:t>(Matt 23:32-36)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85A58510-3095-41AE-BCF3-68C5DC82E6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3B5817BC-6D56-4A9C-A80F-318E9814B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9600" y="0"/>
            <a:ext cx="1524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4">
            <a:extLst>
              <a:ext uri="{FF2B5EF4-FFF2-40B4-BE49-F238E27FC236}">
                <a16:creationId xmlns:a16="http://schemas.microsoft.com/office/drawing/2014/main" id="{CADA4728-9CD0-4213-8C22-E4D6FD028C8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981700" y="-5981700"/>
            <a:ext cx="152400" cy="121158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C18EF1FE-DC46-4429-8A08-0154B138964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019800" y="457199"/>
            <a:ext cx="152400" cy="12039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FCC06F3-FFC2-4AB1-ADF0-6C67677295F6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  <p:sp>
        <p:nvSpPr>
          <p:cNvPr id="21" name="Text Box 9">
            <a:extLst>
              <a:ext uri="{FF2B5EF4-FFF2-40B4-BE49-F238E27FC236}">
                <a16:creationId xmlns:a16="http://schemas.microsoft.com/office/drawing/2014/main" id="{722B7300-2C43-473A-A051-BB274A1C1B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295400"/>
            <a:ext cx="3505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Death of Jesus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7">
            <a:extLst>
              <a:ext uri="{FF2B5EF4-FFF2-40B4-BE49-F238E27FC236}">
                <a16:creationId xmlns:a16="http://schemas.microsoft.com/office/drawing/2014/main" id="{76A28198-4DDD-4235-80E0-FEE8400B5D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4876800" cy="6248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533400" y="4572000"/>
            <a:ext cx="4038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Was Responsible For Allowing</a:t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Jesus’ Death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5181600" y="228600"/>
            <a:ext cx="67818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ts val="600"/>
              </a:spcBef>
              <a:buFontTx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was according to the Father’s purpose</a:t>
            </a:r>
          </a:p>
          <a:p>
            <a:pPr marL="342900" indent="-342900">
              <a:spcBef>
                <a:spcPts val="600"/>
              </a:spcBef>
              <a:buFontTx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 Peter’s sermon on Pentecost</a:t>
            </a:r>
          </a:p>
          <a:p>
            <a:pPr marL="742950" lvl="1" indent="-285750">
              <a:spcBef>
                <a:spcPts val="600"/>
              </a:spcBef>
              <a:buFontTx/>
              <a:buChar char="–"/>
            </a:pPr>
            <a:r>
              <a:rPr lang="en-US" sz="3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2:22-23</a:t>
            </a:r>
            <a:br>
              <a:rPr lang="en-US" sz="3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4:27-28</a:t>
            </a:r>
          </a:p>
          <a:p>
            <a:pPr marL="342900" indent="-342900">
              <a:spcBef>
                <a:spcPts val="600"/>
              </a:spcBef>
              <a:buFontTx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was delivered by the determined purpose and foreknowledge of God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C74CD840-84CD-4240-81E3-E16B489A7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CAC7EA6F-F468-4227-8B9F-ACFCDBB74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9600" y="0"/>
            <a:ext cx="1524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4">
            <a:extLst>
              <a:ext uri="{FF2B5EF4-FFF2-40B4-BE49-F238E27FC236}">
                <a16:creationId xmlns:a16="http://schemas.microsoft.com/office/drawing/2014/main" id="{056C45D7-3C4D-4939-80F1-870D47CCBCD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981700" y="-5981700"/>
            <a:ext cx="152400" cy="121158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F1EF2E10-114B-49E1-A832-7F3054DB0B8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019800" y="457199"/>
            <a:ext cx="152400" cy="12039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 Box 9">
            <a:extLst>
              <a:ext uri="{FF2B5EF4-FFF2-40B4-BE49-F238E27FC236}">
                <a16:creationId xmlns:a16="http://schemas.microsoft.com/office/drawing/2014/main" id="{9E54A526-C17C-4A2C-A291-2B5E30C4C3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295400"/>
            <a:ext cx="3505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Death of Jesus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0C246E8-81E8-4E3F-844F-87E29B7D5488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7">
            <a:extLst>
              <a:ext uri="{FF2B5EF4-FFF2-40B4-BE49-F238E27FC236}">
                <a16:creationId xmlns:a16="http://schemas.microsoft.com/office/drawing/2014/main" id="{36E4D5E8-D6A6-4DD4-8171-261EE13EC2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4876800" cy="6248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533400" y="4572000"/>
            <a:ext cx="4038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Himself Was Responsible For His Own Death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181600" y="228600"/>
            <a:ext cx="67818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ts val="600"/>
              </a:spcBef>
              <a:buFontTx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had the power to deliver Himself – yet it was His own will that He die for the sins of the world</a:t>
            </a:r>
          </a:p>
          <a:p>
            <a:pPr marL="742950" lvl="1" indent="-285750">
              <a:spcBef>
                <a:spcPts val="600"/>
              </a:spcBef>
              <a:buFontTx/>
              <a:buChar char="–"/>
            </a:pPr>
            <a:r>
              <a:rPr lang="en-US" sz="3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10:11-18</a:t>
            </a:r>
          </a:p>
          <a:p>
            <a:pPr marL="342900" indent="-342900">
              <a:spcBef>
                <a:spcPts val="600"/>
              </a:spcBef>
              <a:buFontTx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came to minister and to</a:t>
            </a:r>
            <a:b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 His life</a:t>
            </a:r>
          </a:p>
          <a:p>
            <a:pPr marL="742950" lvl="1" indent="-285750">
              <a:spcBef>
                <a:spcPts val="600"/>
              </a:spcBef>
              <a:buFontTx/>
              <a:buChar char="–"/>
            </a:pPr>
            <a:r>
              <a:rPr lang="en-US" sz="3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20:28</a:t>
            </a:r>
          </a:p>
          <a:p>
            <a:pPr marL="342900" indent="-342900">
              <a:spcBef>
                <a:spcPts val="600"/>
              </a:spcBef>
              <a:buFontTx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became obedient to death</a:t>
            </a:r>
          </a:p>
          <a:p>
            <a:pPr marL="742950" lvl="1" indent="-285750">
              <a:spcBef>
                <a:spcPts val="600"/>
              </a:spcBef>
              <a:buFontTx/>
              <a:buChar char="–"/>
            </a:pPr>
            <a:r>
              <a:rPr lang="en-US" sz="3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Philippians 2:8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9B08F2F3-C86C-4081-ABAE-71B05CC5F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6BDE5F90-54FB-48CE-B064-6F975300B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9600" y="0"/>
            <a:ext cx="1524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45890F84-F1FC-4E5F-AE78-FBC785E0576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981700" y="-5981700"/>
            <a:ext cx="152400" cy="121158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38131D36-707D-44A8-85E7-CF2C782790D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019800" y="457199"/>
            <a:ext cx="152400" cy="12039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 Box 9">
            <a:extLst>
              <a:ext uri="{FF2B5EF4-FFF2-40B4-BE49-F238E27FC236}">
                <a16:creationId xmlns:a16="http://schemas.microsoft.com/office/drawing/2014/main" id="{2BF83A43-C095-479F-B6D7-DF716C0E1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295400"/>
            <a:ext cx="3505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Death of Jesus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C01E399-FE6D-496F-B487-830FB0675CC9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7">
            <a:extLst>
              <a:ext uri="{FF2B5EF4-FFF2-40B4-BE49-F238E27FC236}">
                <a16:creationId xmlns:a16="http://schemas.microsoft.com/office/drawing/2014/main" id="{C4A192F5-3600-4581-B0A0-44551C6939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4876800" cy="6248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81000" y="4572000"/>
            <a:ext cx="4038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and I 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Are Responsible For</a:t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Killing Jesus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181600" y="228600"/>
            <a:ext cx="67056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ts val="600"/>
              </a:spcBef>
              <a:buFontTx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was bruised because of our iniquities</a:t>
            </a:r>
          </a:p>
          <a:p>
            <a:pPr marL="742950" lvl="1" indent="-285750">
              <a:spcBef>
                <a:spcPts val="600"/>
              </a:spcBef>
              <a:buFontTx/>
              <a:buChar char="–"/>
            </a:pPr>
            <a:r>
              <a:rPr lang="en-US" sz="3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Isaiah 53:5, 8, 10-12</a:t>
            </a:r>
          </a:p>
          <a:p>
            <a:pPr marL="742950" lvl="1" indent="-285750">
              <a:spcBef>
                <a:spcPts val="600"/>
              </a:spcBef>
              <a:buFontTx/>
              <a:buChar char="–"/>
            </a:pPr>
            <a:r>
              <a:rPr lang="en-US" sz="3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Peter 2:24</a:t>
            </a:r>
          </a:p>
          <a:p>
            <a:pPr marL="742950" lvl="1" indent="-285750">
              <a:spcBef>
                <a:spcPts val="600"/>
              </a:spcBef>
              <a:buFontTx/>
              <a:buChar char="–"/>
            </a:pPr>
            <a:r>
              <a:rPr lang="en-US" sz="3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Hebrews 9:25-28</a:t>
            </a:r>
          </a:p>
          <a:p>
            <a:pPr marL="742950" lvl="1" indent="-285750">
              <a:spcBef>
                <a:spcPts val="600"/>
              </a:spcBef>
              <a:buFontTx/>
              <a:buChar char="–"/>
            </a:pPr>
            <a:r>
              <a:rPr lang="en-US" sz="3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Hebrews 10:10-14</a:t>
            </a:r>
          </a:p>
          <a:p>
            <a:pPr marL="342900" indent="-342900">
              <a:spcBef>
                <a:spcPts val="600"/>
              </a:spcBef>
              <a:buFontTx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Those who refuse to obey, consider the death of Jesus as unholy</a:t>
            </a:r>
          </a:p>
          <a:p>
            <a:pPr marL="742950" lvl="1" indent="-285750">
              <a:spcBef>
                <a:spcPts val="600"/>
              </a:spcBef>
              <a:buFontTx/>
              <a:buChar char="–"/>
            </a:pPr>
            <a:r>
              <a:rPr lang="en-US" sz="3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Hebrews 10:26-29</a:t>
            </a:r>
          </a:p>
          <a:p>
            <a:pPr marL="342900" indent="-342900">
              <a:spcBef>
                <a:spcPts val="600"/>
              </a:spcBef>
              <a:buFontTx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unfaithful crucify Him again</a:t>
            </a:r>
          </a:p>
          <a:p>
            <a:pPr marL="742950" lvl="1" indent="-285750">
              <a:spcBef>
                <a:spcPts val="600"/>
              </a:spcBef>
              <a:buFontTx/>
              <a:buChar char="–"/>
            </a:pPr>
            <a:r>
              <a:rPr lang="en-US" sz="3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Hebrews 6:4-6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8ED95951-F861-47B2-AB45-CE79D1C79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C7FB6C32-5BAC-4FBD-9DF8-4464FA3CB0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9600" y="0"/>
            <a:ext cx="1524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C81EA261-A4ED-4565-A461-E897A185147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981700" y="-5981700"/>
            <a:ext cx="152400" cy="121158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DCBFA6F6-1BBE-48ED-A145-6560D1A1D91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019800" y="457199"/>
            <a:ext cx="152400" cy="12039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 Box 9">
            <a:extLst>
              <a:ext uri="{FF2B5EF4-FFF2-40B4-BE49-F238E27FC236}">
                <a16:creationId xmlns:a16="http://schemas.microsoft.com/office/drawing/2014/main" id="{CE50DE89-A24E-4CEE-810E-ADBC5060B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295400"/>
            <a:ext cx="3505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Death of Jesus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53177B5-BDBA-4F92-9F4F-1988E70AF805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2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2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2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2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2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2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A silhouette of a person on a cross&#10;&#10;Description automatically generated">
            <a:extLst>
              <a:ext uri="{FF2B5EF4-FFF2-40B4-BE49-F238E27FC236}">
                <a16:creationId xmlns:a16="http://schemas.microsoft.com/office/drawing/2014/main" id="{552394B0-FBBC-47B2-90CB-8412F6F86A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1887200" cy="6230112"/>
          </a:xfrm>
          <a:prstGeom prst="rect">
            <a:avLst/>
          </a:prstGeom>
        </p:spPr>
      </p:pic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4343400" y="1905000"/>
            <a:ext cx="7543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FF00"/>
              </a:buClr>
              <a:buFontTx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Romans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crucified Him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FontTx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Jews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demanded that He die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God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sent His Son to die for us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Jesus 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willingly died to redeem us from sin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All of us 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– because we are sinners, must bear responsibility for Jesus’ death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6A91872A-4943-4242-AF3C-8A17FDE208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BE39A221-889F-4A4C-958A-B56269A48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9600" y="0"/>
            <a:ext cx="152400" cy="6858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64F007A0-A893-4CF9-8640-92E0819AE41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981700" y="-5981700"/>
            <a:ext cx="152400" cy="121158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1C518390-98B5-4864-AB77-4CB51C88F69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019800" y="457199"/>
            <a:ext cx="152400" cy="12039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EDF5805-291F-47DF-B6EB-7AA8BC3D9131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4869FE-1916-4049-9463-6553EC588D2D}"/>
              </a:ext>
            </a:extLst>
          </p:cNvPr>
          <p:cNvSpPr txBox="1"/>
          <p:nvPr/>
        </p:nvSpPr>
        <p:spPr>
          <a:xfrm>
            <a:off x="152400" y="228600"/>
            <a:ext cx="1188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Who Was Responsible for Killing Jesus?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438</Words>
  <Application>Microsoft Office PowerPoint</Application>
  <PresentationFormat>Widescreen</PresentationFormat>
  <Paragraphs>59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Richie Thetford</dc:creator>
  <cp:lastModifiedBy>Richard Thetford</cp:lastModifiedBy>
  <cp:revision>22</cp:revision>
  <dcterms:created xsi:type="dcterms:W3CDTF">2004-02-19T16:36:54Z</dcterms:created>
  <dcterms:modified xsi:type="dcterms:W3CDTF">2024-05-26T21:24:24Z</dcterms:modified>
</cp:coreProperties>
</file>