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3"/>
  </p:notes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0003A"/>
    <a:srgbClr val="260046"/>
    <a:srgbClr val="1B003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94C765-AD3B-4E2D-9EFF-3BC59243FB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E2F0A7-F9E6-48B5-A78D-4BA8E5CAC65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843627C-87DD-47BE-9783-B2985358F0E5}" type="datetimeFigureOut">
              <a:rPr lang="en-US" smtClean="0"/>
              <a:pPr>
                <a:defRPr/>
              </a:pPr>
              <a:t>5/19/2024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74D1730-8E8B-4F11-BCA4-6E77F40DCD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F750851-E480-4DBA-9FAD-AE1BFEF6EA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C344A-391E-4881-A8C7-D268AB992A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C35AE-491A-426A-B356-C8F30E7445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31677AC-AE92-4898-9199-475B7323066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DD58184-90DE-4970-9D63-CA4470B848BC}"/>
              </a:ext>
            </a:extLst>
          </p:cNvPr>
          <p:cNvGrpSpPr>
            <a:grpSpLocks/>
          </p:cNvGrpSpPr>
          <p:nvPr/>
        </p:nvGrpSpPr>
        <p:grpSpPr bwMode="auto">
          <a:xfrm>
            <a:off x="203201" y="2286001"/>
            <a:ext cx="1951567" cy="2182813"/>
            <a:chOff x="96" y="1440"/>
            <a:chExt cx="922" cy="137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E1EAC38-8893-4A17-8FD5-A52E8BCBED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11" name="Freeform 4">
                <a:extLst>
                  <a:ext uri="{FF2B5EF4-FFF2-40B4-BE49-F238E27FC236}">
                    <a16:creationId xmlns:a16="http://schemas.microsoft.com/office/drawing/2014/main" id="{65481903-57F4-4EFE-80E3-C69C8637F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" y="1574"/>
                <a:ext cx="742" cy="1110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0" y="554"/>
                  </a:cxn>
                  <a:cxn ang="0">
                    <a:pos x="370" y="1109"/>
                  </a:cxn>
                  <a:cxn ang="0">
                    <a:pos x="741" y="554"/>
                  </a:cxn>
                  <a:cxn ang="0">
                    <a:pos x="370" y="0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grpSp>
            <p:nvGrpSpPr>
              <p:cNvPr id="12" name="Group 5">
                <a:extLst>
                  <a:ext uri="{FF2B5EF4-FFF2-40B4-BE49-F238E27FC236}">
                    <a16:creationId xmlns:a16="http://schemas.microsoft.com/office/drawing/2014/main" id="{5A34DB6A-233E-46E3-91F8-BE7C80F337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16" name="Freeform 6">
                  <a:extLst>
                    <a:ext uri="{FF2B5EF4-FFF2-40B4-BE49-F238E27FC236}">
                      <a16:creationId xmlns:a16="http://schemas.microsoft.com/office/drawing/2014/main" id="{8711C7FA-74B9-4AB7-9A72-B5C4B425B6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2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0" y="136"/>
                    </a:cxn>
                    <a:cxn ang="0">
                      <a:pos x="0" y="0"/>
                    </a:cxn>
                    <a:cxn ang="0">
                      <a:pos x="456" y="687"/>
                    </a:cxn>
                    <a:cxn ang="0">
                      <a:pos x="365" y="687"/>
                    </a:cxn>
                    <a:cxn ang="0">
                      <a:pos x="0" y="136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7" name="Freeform 7">
                  <a:extLst>
                    <a:ext uri="{FF2B5EF4-FFF2-40B4-BE49-F238E27FC236}">
                      <a16:creationId xmlns:a16="http://schemas.microsoft.com/office/drawing/2014/main" id="{BEBEE4DB-8F7A-4F86-B3A6-2D86A6E528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6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456" y="0"/>
                    </a:cxn>
                    <a:cxn ang="0">
                      <a:pos x="456" y="136"/>
                    </a:cxn>
                    <a:cxn ang="0">
                      <a:pos x="90" y="687"/>
                    </a:cxn>
                    <a:cxn ang="0">
                      <a:pos x="0" y="687"/>
                    </a:cxn>
                    <a:cxn ang="0">
                      <a:pos x="456" y="0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13" name="Group 8">
                <a:extLst>
                  <a:ext uri="{FF2B5EF4-FFF2-40B4-BE49-F238E27FC236}">
                    <a16:creationId xmlns:a16="http://schemas.microsoft.com/office/drawing/2014/main" id="{1A5C603B-91D8-4409-95BA-D3EA2DAD56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14" name="Freeform 9">
                  <a:extLst>
                    <a:ext uri="{FF2B5EF4-FFF2-40B4-BE49-F238E27FC236}">
                      <a16:creationId xmlns:a16="http://schemas.microsoft.com/office/drawing/2014/main" id="{A02C4B4A-804C-49F4-B688-103086620A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2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365" y="0"/>
                    </a:cxn>
                    <a:cxn ang="0">
                      <a:pos x="456" y="0"/>
                    </a:cxn>
                    <a:cxn ang="0">
                      <a:pos x="0" y="687"/>
                    </a:cxn>
                    <a:cxn ang="0">
                      <a:pos x="0" y="550"/>
                    </a:cxn>
                    <a:cxn ang="0">
                      <a:pos x="365" y="0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5" name="Freeform 10">
                  <a:extLst>
                    <a:ext uri="{FF2B5EF4-FFF2-40B4-BE49-F238E27FC236}">
                      <a16:creationId xmlns:a16="http://schemas.microsoft.com/office/drawing/2014/main" id="{55C0B737-2835-4411-9061-B77B84FF29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6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90" y="0"/>
                    </a:cxn>
                    <a:cxn ang="0">
                      <a:pos x="456" y="550"/>
                    </a:cxn>
                    <a:cxn ang="0">
                      <a:pos x="456" y="687"/>
                    </a:cxn>
                    <a:cxn ang="0">
                      <a:pos x="0" y="0"/>
                    </a:cxn>
                    <a:cxn ang="0">
                      <a:pos x="90" y="0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6" name="Group 11">
              <a:extLst>
                <a:ext uri="{FF2B5EF4-FFF2-40B4-BE49-F238E27FC236}">
                  <a16:creationId xmlns:a16="http://schemas.microsoft.com/office/drawing/2014/main" id="{09855956-0E2F-4216-8FA2-C866979B14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7" name="Freeform 12">
                <a:extLst>
                  <a:ext uri="{FF2B5EF4-FFF2-40B4-BE49-F238E27FC236}">
                    <a16:creationId xmlns:a16="http://schemas.microsoft.com/office/drawing/2014/main" id="{CDD47174-4C69-455F-BE21-8DE34F6D1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" y="1555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8" name="Freeform 13">
                <a:extLst>
                  <a:ext uri="{FF2B5EF4-FFF2-40B4-BE49-F238E27FC236}">
                    <a16:creationId xmlns:a16="http://schemas.microsoft.com/office/drawing/2014/main" id="{5B5F3A18-CEB5-4C65-99C9-020DE8BA96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" y="1620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9" name="Freeform 14">
                <a:extLst>
                  <a:ext uri="{FF2B5EF4-FFF2-40B4-BE49-F238E27FC236}">
                    <a16:creationId xmlns:a16="http://schemas.microsoft.com/office/drawing/2014/main" id="{7E722A68-5794-43B3-B1FB-F16384B037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1" y="1629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" name="Freeform 15">
                <a:extLst>
                  <a:ext uri="{FF2B5EF4-FFF2-40B4-BE49-F238E27FC236}">
                    <a16:creationId xmlns:a16="http://schemas.microsoft.com/office/drawing/2014/main" id="{48B00C7F-390B-4750-AF45-50DDC80C25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2" y="1752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7476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826684" y="2133600"/>
            <a:ext cx="103632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76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0D95CA16-EC85-43AB-98F9-67BB2761418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22C46404-272E-4592-9B0A-E0A33C61AB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A2146493-8C07-4B2A-A502-0C0E4631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07F461-0FAB-4087-89CD-CFA1E1C8D1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15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3800D556-DE56-4A48-BAF0-0DBF473A75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F4613828-F720-4B8D-9878-0A6F41A8CC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8AFD9D89-9ABA-4B54-823B-54311E8BB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A3B2AA-B2B7-43E7-B3F2-8AD3B559F0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51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476250"/>
            <a:ext cx="2590800" cy="561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76250"/>
            <a:ext cx="7569200" cy="561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92CA3039-AA61-4194-97D1-3F195FF520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ECB7361D-0EDB-4560-B464-26B7C95DEC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F3E3F433-099F-4507-BEA3-BFE4408C4C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58D09-2859-4993-A08C-B4F83F2AF4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80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76250"/>
            <a:ext cx="9448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E4D22E9F-A78D-437D-B51B-CF7B1D92D8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7885F63C-3375-4095-BCFB-7D7FED7C02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E10B7C6F-B8B3-423D-9B64-620DCD200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1DE69-49B2-46BE-9CDF-127DFBEEB6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15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DC771062-56D5-4F17-B72F-C8033F3548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918943E6-0F7E-41B4-946F-AD73983DF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617067DE-8FC3-4A0A-90C9-70E64F77F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8F991-A45C-41A8-B331-703EDE7936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01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6B7C671C-F1C2-49E9-BE34-CCC42DBA4A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059E1477-B317-4EE7-B969-4FE8FF7969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4C1DA141-2ECD-4AEE-A707-4B1A2BD0F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F73375-7A73-4029-8236-8685397970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39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6A1C196B-EE31-43A0-A51A-BF386EF5D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F9D08A45-5A33-4582-A681-C392F53D70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>
            <a:extLst>
              <a:ext uri="{FF2B5EF4-FFF2-40B4-BE49-F238E27FC236}">
                <a16:creationId xmlns:a16="http://schemas.microsoft.com/office/drawing/2014/main" id="{318B6032-B575-4C6D-AA5E-B81B173D4E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6F487-6CEC-49A6-87E0-E9A8A7D53B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7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332EE950-2D24-4B94-847C-F2A9F89CE7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927760E3-7266-4583-A5DA-C972398636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0">
            <a:extLst>
              <a:ext uri="{FF2B5EF4-FFF2-40B4-BE49-F238E27FC236}">
                <a16:creationId xmlns:a16="http://schemas.microsoft.com/office/drawing/2014/main" id="{B06C0F38-935F-4682-8EE7-CE9328109A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6BA3B-39E1-421E-A3DD-565F2F63E1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516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152CC9AE-A953-413F-94AC-4D79F289FC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BFA6168C-A2F8-4180-BDD5-F9FF6D4BB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AEED76D6-CF91-4FBD-BA63-7D69C2D4F3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414A2-2FA9-426B-B76A-FAD750AAA9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54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>
            <a:extLst>
              <a:ext uri="{FF2B5EF4-FFF2-40B4-BE49-F238E27FC236}">
                <a16:creationId xmlns:a16="http://schemas.microsoft.com/office/drawing/2014/main" id="{4D38BA7B-B8AC-476B-92EB-A3085C54A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C4FAE357-9D72-42AB-BB1D-C76BEFF75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ED7EBB80-A21E-4314-A9D0-84FFE4FF4A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D61142-9581-4D89-97F3-83F30558F9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57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7DA65817-9323-4AF9-89CA-76FFE5AB0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F84F0264-36AE-421F-9E36-44B3C6030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>
            <a:extLst>
              <a:ext uri="{FF2B5EF4-FFF2-40B4-BE49-F238E27FC236}">
                <a16:creationId xmlns:a16="http://schemas.microsoft.com/office/drawing/2014/main" id="{18D04A04-EB0F-4806-9F16-E3C4BC6727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0A0D73-38C7-4000-855D-C307829BC9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81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45FEDEC-1638-40D5-8F1B-3BD0B8D61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C17E3188-D686-4465-B0E5-102F6DD1E5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>
            <a:extLst>
              <a:ext uri="{FF2B5EF4-FFF2-40B4-BE49-F238E27FC236}">
                <a16:creationId xmlns:a16="http://schemas.microsoft.com/office/drawing/2014/main" id="{C7D28DA7-80DB-482B-9A9D-B1299CFA8E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CCED6A-5B20-4AB9-9EB8-80AA5E9C1F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0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8987BDB1-091A-4BB9-A616-1E0A64A4725B}"/>
              </a:ext>
            </a:extLst>
          </p:cNvPr>
          <p:cNvGrpSpPr>
            <a:grpSpLocks/>
          </p:cNvGrpSpPr>
          <p:nvPr/>
        </p:nvGrpSpPr>
        <p:grpSpPr bwMode="auto">
          <a:xfrm>
            <a:off x="270934" y="276225"/>
            <a:ext cx="1680633" cy="1601788"/>
            <a:chOff x="128" y="174"/>
            <a:chExt cx="794" cy="1009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7CC0FADF-567B-4C1E-A002-C50FB9860E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73732" name="Freeform 4">
                <a:extLst>
                  <a:ext uri="{FF2B5EF4-FFF2-40B4-BE49-F238E27FC236}">
                    <a16:creationId xmlns:a16="http://schemas.microsoft.com/office/drawing/2014/main" id="{3B20DB45-08EA-44BC-9AC3-9A50D6079C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" y="272"/>
                <a:ext cx="599" cy="815"/>
              </a:xfrm>
              <a:custGeom>
                <a:avLst/>
                <a:gdLst/>
                <a:ahLst/>
                <a:cxnLst>
                  <a:cxn ang="0">
                    <a:pos x="299" y="0"/>
                  </a:cxn>
                  <a:cxn ang="0">
                    <a:pos x="0" y="407"/>
                  </a:cxn>
                  <a:cxn ang="0">
                    <a:pos x="299" y="814"/>
                  </a:cxn>
                  <a:cxn ang="0">
                    <a:pos x="598" y="407"/>
                  </a:cxn>
                  <a:cxn ang="0">
                    <a:pos x="299" y="0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grpSp>
            <p:nvGrpSpPr>
              <p:cNvPr id="1039" name="Group 5">
                <a:extLst>
                  <a:ext uri="{FF2B5EF4-FFF2-40B4-BE49-F238E27FC236}">
                    <a16:creationId xmlns:a16="http://schemas.microsoft.com/office/drawing/2014/main" id="{3B5C3467-A401-453F-8EE9-A157B538D3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73734" name="Freeform 6">
                  <a:extLst>
                    <a:ext uri="{FF2B5EF4-FFF2-40B4-BE49-F238E27FC236}">
                      <a16:creationId xmlns:a16="http://schemas.microsoft.com/office/drawing/2014/main" id="{E4F13CEC-5A1A-4FEE-BF2C-31E30673C2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0" y="100"/>
                    </a:cxn>
                    <a:cxn ang="0">
                      <a:pos x="0" y="0"/>
                    </a:cxn>
                    <a:cxn ang="0">
                      <a:pos x="368" y="504"/>
                    </a:cxn>
                    <a:cxn ang="0">
                      <a:pos x="295" y="504"/>
                    </a:cxn>
                    <a:cxn ang="0">
                      <a:pos x="0" y="100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73735" name="Freeform 7">
                  <a:extLst>
                    <a:ext uri="{FF2B5EF4-FFF2-40B4-BE49-F238E27FC236}">
                      <a16:creationId xmlns:a16="http://schemas.microsoft.com/office/drawing/2014/main" id="{85F67984-7910-4B63-A0D4-FA79404F5B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8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368" y="0"/>
                    </a:cxn>
                    <a:cxn ang="0">
                      <a:pos x="368" y="100"/>
                    </a:cxn>
                    <a:cxn ang="0">
                      <a:pos x="73" y="504"/>
                    </a:cxn>
                    <a:cxn ang="0">
                      <a:pos x="0" y="504"/>
                    </a:cxn>
                    <a:cxn ang="0">
                      <a:pos x="368" y="0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1040" name="Group 8">
                <a:extLst>
                  <a:ext uri="{FF2B5EF4-FFF2-40B4-BE49-F238E27FC236}">
                    <a16:creationId xmlns:a16="http://schemas.microsoft.com/office/drawing/2014/main" id="{DC7C8E28-03D4-45C3-A7FB-72F2F05DB3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73737" name="Freeform 9">
                  <a:extLst>
                    <a:ext uri="{FF2B5EF4-FFF2-40B4-BE49-F238E27FC236}">
                      <a16:creationId xmlns:a16="http://schemas.microsoft.com/office/drawing/2014/main" id="{5E49B630-E510-43C2-BF0B-1ACEDE21F9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295" y="0"/>
                    </a:cxn>
                    <a:cxn ang="0">
                      <a:pos x="368" y="0"/>
                    </a:cxn>
                    <a:cxn ang="0">
                      <a:pos x="0" y="504"/>
                    </a:cxn>
                    <a:cxn ang="0">
                      <a:pos x="0" y="404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73738" name="Freeform 10">
                  <a:extLst>
                    <a:ext uri="{FF2B5EF4-FFF2-40B4-BE49-F238E27FC236}">
                      <a16:creationId xmlns:a16="http://schemas.microsoft.com/office/drawing/2014/main" id="{226F1881-80F0-4B1D-AC18-55BA9C065D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8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368" y="404"/>
                    </a:cxn>
                    <a:cxn ang="0">
                      <a:pos x="368" y="504"/>
                    </a:cxn>
                    <a:cxn ang="0">
                      <a:pos x="0" y="0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033" name="Group 11">
              <a:extLst>
                <a:ext uri="{FF2B5EF4-FFF2-40B4-BE49-F238E27FC236}">
                  <a16:creationId xmlns:a16="http://schemas.microsoft.com/office/drawing/2014/main" id="{6B1EBEDF-276B-45CD-809A-8AF2D8159E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73740" name="Freeform 12">
                <a:extLst>
                  <a:ext uri="{FF2B5EF4-FFF2-40B4-BE49-F238E27FC236}">
                    <a16:creationId xmlns:a16="http://schemas.microsoft.com/office/drawing/2014/main" id="{F29E2ED7-0566-4311-AF2A-2B71EC9716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" y="211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73741" name="Freeform 13">
                <a:extLst>
                  <a:ext uri="{FF2B5EF4-FFF2-40B4-BE49-F238E27FC236}">
                    <a16:creationId xmlns:a16="http://schemas.microsoft.com/office/drawing/2014/main" id="{0FE8A5C7-2B5B-4C52-9E36-26A1C2179C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" y="276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73742" name="Freeform 14">
                <a:extLst>
                  <a:ext uri="{FF2B5EF4-FFF2-40B4-BE49-F238E27FC236}">
                    <a16:creationId xmlns:a16="http://schemas.microsoft.com/office/drawing/2014/main" id="{D4E66148-74AC-45A6-B5A9-4D2CB72415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" y="285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73743" name="Freeform 15">
                <a:extLst>
                  <a:ext uri="{FF2B5EF4-FFF2-40B4-BE49-F238E27FC236}">
                    <a16:creationId xmlns:a16="http://schemas.microsoft.com/office/drawing/2014/main" id="{A974094C-89EB-4832-956E-7D82934E29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" y="408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73744" name="Rectangle 16">
            <a:extLst>
              <a:ext uri="{FF2B5EF4-FFF2-40B4-BE49-F238E27FC236}">
                <a16:creationId xmlns:a16="http://schemas.microsoft.com/office/drawing/2014/main" id="{211D71A9-3F9B-4E4A-A70E-BF50F44AC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476250"/>
            <a:ext cx="94488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17">
            <a:extLst>
              <a:ext uri="{FF2B5EF4-FFF2-40B4-BE49-F238E27FC236}">
                <a16:creationId xmlns:a16="http://schemas.microsoft.com/office/drawing/2014/main" id="{AE97E236-C858-46F7-B72F-137A45152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3746" name="Rectangle 18">
            <a:extLst>
              <a:ext uri="{FF2B5EF4-FFF2-40B4-BE49-F238E27FC236}">
                <a16:creationId xmlns:a16="http://schemas.microsoft.com/office/drawing/2014/main" id="{58E01BC5-51B5-4966-BEFA-2A068EC578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3747" name="Rectangle 19">
            <a:extLst>
              <a:ext uri="{FF2B5EF4-FFF2-40B4-BE49-F238E27FC236}">
                <a16:creationId xmlns:a16="http://schemas.microsoft.com/office/drawing/2014/main" id="{35CA00B6-DEFA-42C6-A24C-085207856A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3748" name="Rectangle 20">
            <a:extLst>
              <a:ext uri="{FF2B5EF4-FFF2-40B4-BE49-F238E27FC236}">
                <a16:creationId xmlns:a16="http://schemas.microsoft.com/office/drawing/2014/main" id="{08B41BEF-ABC5-46E8-A897-D94ED57D72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Calibri" panose="020F0502020204030204" pitchFamily="34" charset="0"/>
              </a:defRPr>
            </a:lvl1pPr>
          </a:lstStyle>
          <a:p>
            <a:fld id="{E7B1FB91-BC2D-49B1-ABD8-89BFF55D1F0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6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>
            <a:extLst>
              <a:ext uri="{FF2B5EF4-FFF2-40B4-BE49-F238E27FC236}">
                <a16:creationId xmlns:a16="http://schemas.microsoft.com/office/drawing/2014/main" id="{E4AB4BB9-0C37-4979-B65D-340DF0DC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2009609D-58D4-4FCA-9FC2-F904E44CDD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3787" y="2785646"/>
            <a:ext cx="8075613" cy="1176754"/>
          </a:xfrm>
        </p:spPr>
        <p:txBody>
          <a:bodyPr/>
          <a:lstStyle/>
          <a:p>
            <a:pPr>
              <a:defRPr/>
            </a:pPr>
            <a:r>
              <a:rPr lang="en-US" sz="72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Who Is Your Father?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66DD69F-098D-4E02-9687-B24A94F16B3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63786" y="4114800"/>
            <a:ext cx="8075613" cy="1752600"/>
          </a:xfrm>
        </p:spPr>
        <p:txBody>
          <a:bodyPr/>
          <a:lstStyle/>
          <a:p>
            <a:r>
              <a:rPr lang="en-US" altLang="en-US" sz="4400" dirty="0">
                <a:solidFill>
                  <a:srgbClr val="FFFF00"/>
                </a:solidFill>
              </a:rPr>
              <a:t>John 8:42-44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DEADC14-94C6-4F1D-A6C6-4BB852159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24400"/>
            <a:ext cx="76200" cy="21336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3F61715-75DC-40B5-9598-0F9FB9D58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9AF50EF-1F63-4541-A0A2-4FAA29EEE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01A74E57-0913-4ED2-B0BD-8BD09398D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76200" cy="1981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838706-EE91-433D-B312-92A91E794ECB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7" name="Rectangle 9">
            <a:extLst>
              <a:ext uri="{FF2B5EF4-FFF2-40B4-BE49-F238E27FC236}">
                <a16:creationId xmlns:a16="http://schemas.microsoft.com/office/drawing/2014/main" id="{350EDC38-E8B7-446F-84C4-E14698555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9296400" cy="1276350"/>
          </a:xfrm>
        </p:spPr>
        <p:txBody>
          <a:bodyPr/>
          <a:lstStyle/>
          <a:p>
            <a:pPr>
              <a:defRPr/>
            </a:pPr>
            <a:r>
              <a:rPr lang="en-US" sz="6600" b="1" i="0" dirty="0">
                <a:solidFill>
                  <a:srgbClr val="FFFF00"/>
                </a:solidFill>
              </a:rPr>
              <a:t>Be Transformed!</a:t>
            </a:r>
          </a:p>
        </p:txBody>
      </p:sp>
      <p:sp>
        <p:nvSpPr>
          <p:cNvPr id="83978" name="Text Box 10">
            <a:extLst>
              <a:ext uri="{FF2B5EF4-FFF2-40B4-BE49-F238E27FC236}">
                <a16:creationId xmlns:a16="http://schemas.microsoft.com/office/drawing/2014/main" id="{A04CC4A9-5F13-4F44-AEBF-0BDDB2AA7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70080"/>
            <a:ext cx="11734800" cy="341632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“I beseech you therefore, brethren, by the mercies of God, that you present your bodies a </a:t>
            </a:r>
            <a:r>
              <a:rPr lang="en-US" sz="3600" b="1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living sacrifice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, </a:t>
            </a:r>
            <a:r>
              <a:rPr lang="en-US" sz="3600" b="1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holy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, acceptable to God, which is your reasonable service. And do not be conformed to this world, but </a:t>
            </a:r>
            <a:r>
              <a:rPr lang="en-US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be transformed</a:t>
            </a: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by the </a:t>
            </a:r>
            <a:r>
              <a:rPr lang="en-US" sz="3600" b="1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renewing of your mind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, that you may prove what is that good and acceptable and perfect will of God.”</a:t>
            </a:r>
            <a:r>
              <a:rPr lang="en-US" sz="3600" dirty="0">
                <a:latin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hlink"/>
                </a:solidFill>
                <a:latin typeface="Calibri" panose="020F0502020204030204" pitchFamily="34" charset="0"/>
              </a:rPr>
              <a:t>Romans 12:1-2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AFE7B79-0C74-4FA6-B15D-F52FC5D10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762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052D85B-187B-483A-9D7A-52384451F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FD92927-0206-4F46-A5C4-9CB9996A9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9B720A69-A0D1-4E26-AF68-C127F157F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F674EA-E7D9-4BC1-9A7E-E0A3449EE0A7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8" name="Rectangle 6">
            <a:extLst>
              <a:ext uri="{FF2B5EF4-FFF2-40B4-BE49-F238E27FC236}">
                <a16:creationId xmlns:a16="http://schemas.microsoft.com/office/drawing/2014/main" id="{C0853267-256A-4FE5-9523-211ADD04E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639" y="476250"/>
            <a:ext cx="8838561" cy="2266950"/>
          </a:xfrm>
        </p:spPr>
        <p:txBody>
          <a:bodyPr/>
          <a:lstStyle/>
          <a:p>
            <a:pPr algn="ctr">
              <a:defRPr/>
            </a:pPr>
            <a:r>
              <a:rPr lang="en-US" sz="80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Who Is Your Father?</a:t>
            </a:r>
          </a:p>
        </p:txBody>
      </p:sp>
      <p:sp>
        <p:nvSpPr>
          <p:cNvPr id="85000" name="Rectangle 8">
            <a:extLst>
              <a:ext uri="{FF2B5EF4-FFF2-40B4-BE49-F238E27FC236}">
                <a16:creationId xmlns:a16="http://schemas.microsoft.com/office/drawing/2014/main" id="{3F51917A-B04C-4BC3-8EFA-FA7C89DC0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2667000"/>
            <a:ext cx="8838561" cy="3124200"/>
          </a:xfrm>
          <a:prstGeom prst="rect">
            <a:avLst/>
          </a:prstGeom>
          <a:solidFill>
            <a:srgbClr val="000000"/>
          </a:solidFill>
          <a:ln w="28575">
            <a:solidFill>
              <a:schemeClr val="bg2">
                <a:lumMod val="10000"/>
                <a:lumOff val="9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85001" name="Text Box 9">
            <a:extLst>
              <a:ext uri="{FF2B5EF4-FFF2-40B4-BE49-F238E27FC236}">
                <a16:creationId xmlns:a16="http://schemas.microsoft.com/office/drawing/2014/main" id="{44F94BEC-62DA-4600-8959-8403494CF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359" y="2667000"/>
            <a:ext cx="8838561" cy="31115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600" b="1" dirty="0">
                <a:solidFill>
                  <a:schemeClr val="hlink"/>
                </a:solidFill>
                <a:latin typeface="Calibri" panose="020F0502020204030204" pitchFamily="34" charset="0"/>
              </a:rPr>
              <a:t>God</a:t>
            </a:r>
          </a:p>
          <a:p>
            <a:pPr algn="ctr">
              <a:defRPr/>
            </a:pPr>
            <a:r>
              <a:rPr lang="en-US" sz="6600" b="1" dirty="0">
                <a:latin typeface="Calibri" panose="020F0502020204030204" pitchFamily="34" charset="0"/>
              </a:rPr>
              <a:t>or</a:t>
            </a:r>
          </a:p>
          <a:p>
            <a:pPr algn="ctr">
              <a:defRPr/>
            </a:pPr>
            <a:r>
              <a:rPr lang="en-US" sz="6600" b="1" dirty="0">
                <a:solidFill>
                  <a:srgbClr val="FF0000"/>
                </a:solidFill>
                <a:latin typeface="Calibri" panose="020F0502020204030204" pitchFamily="34" charset="0"/>
              </a:rPr>
              <a:t>The Devil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7953647-F1E4-488F-AF65-94C6FBB4D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762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69AD751D-86BF-4D6E-A582-6E64FCDD2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87B0606D-2B4F-4A01-930E-5F17F5748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41ED9778-ABB8-4FAB-98C9-D6B3B7959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E52A6B-1526-46CC-88DB-70BDB3F8E33A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8" grpId="0"/>
      <p:bldP spid="85000" grpId="0" animBg="1"/>
      <p:bldP spid="8500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607E554F-0712-4357-AB12-2DD407E61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00050"/>
            <a:ext cx="9296400" cy="1276350"/>
          </a:xfrm>
        </p:spPr>
        <p:txBody>
          <a:bodyPr/>
          <a:lstStyle/>
          <a:p>
            <a:pPr>
              <a:defRPr/>
            </a:pPr>
            <a:r>
              <a:rPr lang="en-US" sz="54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Two Possibilities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C5F3DC68-12AE-4BD4-A4B6-4C57927BB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00250"/>
            <a:ext cx="11811000" cy="4324350"/>
          </a:xfrm>
        </p:spPr>
        <p:txBody>
          <a:bodyPr/>
          <a:lstStyle/>
          <a:p>
            <a:r>
              <a:rPr lang="en-US" altLang="en-US" sz="3400" b="1" dirty="0"/>
              <a:t>Jesus said He was from “above” and “not of this world”</a:t>
            </a:r>
          </a:p>
          <a:p>
            <a:pPr lvl="1"/>
            <a:r>
              <a:rPr lang="en-US" altLang="en-US" sz="3200" dirty="0"/>
              <a:t>Those who rejected His will were from “beneath”</a:t>
            </a:r>
            <a:br>
              <a:rPr lang="en-US" altLang="en-US" sz="3200" dirty="0"/>
            </a:br>
            <a:r>
              <a:rPr lang="en-US" altLang="en-US" sz="3200" dirty="0"/>
              <a:t>and were “of this world”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r>
              <a:rPr lang="en-US" altLang="en-US" sz="3400" b="1" dirty="0"/>
              <a:t>Consider the following clear alternatives: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F671740-0111-4838-B99A-1419853FA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762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9944" name="Text Box 8">
            <a:extLst>
              <a:ext uri="{FF2B5EF4-FFF2-40B4-BE49-F238E27FC236}">
                <a16:creationId xmlns:a16="http://schemas.microsoft.com/office/drawing/2014/main" id="{5F707288-750E-43E1-80F1-A49038C41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22918"/>
            <a:ext cx="11201400" cy="181588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“And He said to them, "You are from beneath; I am from above. You are of this world; I am not of this world. Therefore, I said to you that you will die in your sins; for if you do not believe that I am He, you will die in your sins.”</a:t>
            </a:r>
            <a:r>
              <a:rPr lang="en-US" sz="2800" dirty="0">
                <a:solidFill>
                  <a:schemeClr val="bg2">
                    <a:lumMod val="10000"/>
                    <a:lumOff val="9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</a:rPr>
              <a:t>John 8:23-24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BD2DC0-0E7D-4B9B-932A-F9D69F1B3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73EB05B-E2EC-40E3-A409-ED99E1A87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98089187-861C-45D3-8DE4-EA0730D01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3BE032-0622-48A8-8AC2-8809FE3BEFC6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84B8CB9C-A0C1-449C-9E8A-941ACF55D1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9296400" cy="1276350"/>
          </a:xfrm>
        </p:spPr>
        <p:txBody>
          <a:bodyPr/>
          <a:lstStyle/>
          <a:p>
            <a:pPr>
              <a:defRPr/>
            </a:pPr>
            <a:r>
              <a:rPr lang="en-US" sz="54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Two Choices</a:t>
            </a:r>
          </a:p>
        </p:txBody>
      </p:sp>
      <p:graphicFrame>
        <p:nvGraphicFramePr>
          <p:cNvPr id="75835" name="Group 59">
            <a:extLst>
              <a:ext uri="{FF2B5EF4-FFF2-40B4-BE49-F238E27FC236}">
                <a16:creationId xmlns:a16="http://schemas.microsoft.com/office/drawing/2014/main" id="{0E17137E-DCFD-400D-9B1B-DD75174E25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23329"/>
              </p:ext>
            </p:extLst>
          </p:nvPr>
        </p:nvGraphicFramePr>
        <p:xfrm>
          <a:off x="304800" y="1981200"/>
          <a:ext cx="11658600" cy="4271960"/>
        </p:xfrm>
        <a:graphic>
          <a:graphicData uri="http://schemas.openxmlformats.org/drawingml/2006/table">
            <a:tbl>
              <a:tblPr/>
              <a:tblGrid>
                <a:gridCol w="577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43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“will of God”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“lusts of men”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3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“led by the spirit”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“led by the flesh”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3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“of God”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“of the world”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43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“love the Father”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“love the world”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43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“children of God”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“children of the Devil”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95" name="Text Box 36">
            <a:extLst>
              <a:ext uri="{FF2B5EF4-FFF2-40B4-BE49-F238E27FC236}">
                <a16:creationId xmlns:a16="http://schemas.microsoft.com/office/drawing/2014/main" id="{94758F02-E52F-46E7-8C84-5A8D66650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6670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 b="1" i="1" dirty="0">
              <a:latin typeface="Calibri" panose="020F0502020204030204" pitchFamily="34" charset="0"/>
            </a:endParaRPr>
          </a:p>
        </p:txBody>
      </p:sp>
      <p:sp>
        <p:nvSpPr>
          <p:cNvPr id="75831" name="Text Box 55">
            <a:extLst>
              <a:ext uri="{FF2B5EF4-FFF2-40B4-BE49-F238E27FC236}">
                <a16:creationId xmlns:a16="http://schemas.microsoft.com/office/drawing/2014/main" id="{C191CE0E-F4B1-4051-A9C4-D5B68931F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052887"/>
            <a:ext cx="845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hlink"/>
                </a:solidFill>
                <a:latin typeface="Calibri" panose="020F0502020204030204" pitchFamily="34" charset="0"/>
              </a:rPr>
              <a:t>1 John 4:4-6; John 15:19</a:t>
            </a:r>
          </a:p>
        </p:txBody>
      </p:sp>
      <p:sp>
        <p:nvSpPr>
          <p:cNvPr id="75830" name="Text Box 54">
            <a:extLst>
              <a:ext uri="{FF2B5EF4-FFF2-40B4-BE49-F238E27FC236}">
                <a16:creationId xmlns:a16="http://schemas.microsoft.com/office/drawing/2014/main" id="{34D037A5-26CB-43D4-AE36-94703A047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00400"/>
            <a:ext cx="845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hlink"/>
                </a:solidFill>
                <a:latin typeface="Calibri" panose="020F0502020204030204" pitchFamily="34" charset="0"/>
              </a:rPr>
              <a:t>Galatians 5:16-25</a:t>
            </a:r>
          </a:p>
        </p:txBody>
      </p:sp>
      <p:sp>
        <p:nvSpPr>
          <p:cNvPr id="75816" name="Text Box 40">
            <a:extLst>
              <a:ext uri="{FF2B5EF4-FFF2-40B4-BE49-F238E27FC236}">
                <a16:creationId xmlns:a16="http://schemas.microsoft.com/office/drawing/2014/main" id="{8619CC05-C857-417A-BEAB-09944372E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362200"/>
            <a:ext cx="845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hlink"/>
                </a:solidFill>
                <a:latin typeface="Calibri" panose="020F0502020204030204" pitchFamily="34" charset="0"/>
              </a:rPr>
              <a:t>1 Peter 4:1-2</a:t>
            </a:r>
          </a:p>
        </p:txBody>
      </p:sp>
      <p:sp>
        <p:nvSpPr>
          <p:cNvPr id="75832" name="Text Box 56">
            <a:extLst>
              <a:ext uri="{FF2B5EF4-FFF2-40B4-BE49-F238E27FC236}">
                <a16:creationId xmlns:a16="http://schemas.microsoft.com/office/drawing/2014/main" id="{96DF8EA1-7D89-4A21-8013-0181C2A93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91087"/>
            <a:ext cx="845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hlink"/>
                </a:solidFill>
                <a:latin typeface="Calibri" panose="020F0502020204030204" pitchFamily="34" charset="0"/>
              </a:rPr>
              <a:t>1 John 2:15-17</a:t>
            </a:r>
          </a:p>
        </p:txBody>
      </p:sp>
      <p:sp>
        <p:nvSpPr>
          <p:cNvPr id="75833" name="Text Box 57">
            <a:extLst>
              <a:ext uri="{FF2B5EF4-FFF2-40B4-BE49-F238E27FC236}">
                <a16:creationId xmlns:a16="http://schemas.microsoft.com/office/drawing/2014/main" id="{87DCE8A1-98CB-4834-BDF5-6583B60C3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791200"/>
            <a:ext cx="845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hlink"/>
                </a:solidFill>
                <a:latin typeface="Calibri" panose="020F0502020204030204" pitchFamily="34" charset="0"/>
              </a:rPr>
              <a:t>1 John 3:8-10</a:t>
            </a:r>
          </a:p>
        </p:txBody>
      </p:sp>
      <p:sp>
        <p:nvSpPr>
          <p:cNvPr id="75836" name="Rectangle 60">
            <a:extLst>
              <a:ext uri="{FF2B5EF4-FFF2-40B4-BE49-F238E27FC236}">
                <a16:creationId xmlns:a16="http://schemas.microsoft.com/office/drawing/2014/main" id="{ABDE584C-87E9-476E-8BB2-AFFF4A238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18" y="2803151"/>
            <a:ext cx="11547182" cy="854449"/>
          </a:xfrm>
          <a:prstGeom prst="rect">
            <a:avLst/>
          </a:prstGeom>
          <a:solidFill>
            <a:srgbClr val="2000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75837" name="Rectangle 61">
            <a:extLst>
              <a:ext uri="{FF2B5EF4-FFF2-40B4-BE49-F238E27FC236}">
                <a16:creationId xmlns:a16="http://schemas.microsoft.com/office/drawing/2014/main" id="{B7EECF4E-6EDD-4943-8CC5-817F529AD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18" y="3581400"/>
            <a:ext cx="11608654" cy="914400"/>
          </a:xfrm>
          <a:prstGeom prst="rect">
            <a:avLst/>
          </a:prstGeom>
          <a:solidFill>
            <a:srgbClr val="2000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75838" name="Rectangle 62">
            <a:extLst>
              <a:ext uri="{FF2B5EF4-FFF2-40B4-BE49-F238E27FC236}">
                <a16:creationId xmlns:a16="http://schemas.microsoft.com/office/drawing/2014/main" id="{64D44B0A-A2B2-44B8-B034-BE36AC5AC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18" y="4495800"/>
            <a:ext cx="11608654" cy="914400"/>
          </a:xfrm>
          <a:prstGeom prst="rect">
            <a:avLst/>
          </a:prstGeom>
          <a:solidFill>
            <a:srgbClr val="2000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75839" name="Rectangle 63">
            <a:extLst>
              <a:ext uri="{FF2B5EF4-FFF2-40B4-BE49-F238E27FC236}">
                <a16:creationId xmlns:a16="http://schemas.microsoft.com/office/drawing/2014/main" id="{35124002-E0D0-40D1-B62B-2D7810590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68" y="5319713"/>
            <a:ext cx="11608653" cy="928687"/>
          </a:xfrm>
          <a:prstGeom prst="rect">
            <a:avLst/>
          </a:prstGeom>
          <a:solidFill>
            <a:srgbClr val="2000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D6F61EDD-0548-4756-8E0A-AEE7B6060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762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B3ED7AC7-0C3C-4E21-92C0-566EB8634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4FBA6879-5EA0-4241-BE6B-A91B40BAA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A0D06BE7-BDA9-4350-AC31-01E9066B3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D6CB46-0897-466C-A2FA-C8C7FC20EA25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75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58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758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758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31" grpId="0"/>
      <p:bldP spid="75830" grpId="0"/>
      <p:bldP spid="75816" grpId="0"/>
      <p:bldP spid="75832" grpId="0"/>
      <p:bldP spid="75833" grpId="0"/>
      <p:bldP spid="75836" grpId="0" animBg="1"/>
      <p:bldP spid="75837" grpId="0" animBg="1"/>
      <p:bldP spid="75838" grpId="0" animBg="1"/>
      <p:bldP spid="758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4E65680A-8786-4E3B-9500-D16F4AB835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9296400" cy="1276350"/>
          </a:xfrm>
        </p:spPr>
        <p:txBody>
          <a:bodyPr/>
          <a:lstStyle/>
          <a:p>
            <a:pPr>
              <a:defRPr/>
            </a:pPr>
            <a:r>
              <a:rPr lang="en-US" sz="54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Two Choices</a:t>
            </a:r>
          </a:p>
        </p:txBody>
      </p:sp>
      <p:sp>
        <p:nvSpPr>
          <p:cNvPr id="8199" name="Text Box 27">
            <a:extLst>
              <a:ext uri="{FF2B5EF4-FFF2-40B4-BE49-F238E27FC236}">
                <a16:creationId xmlns:a16="http://schemas.microsoft.com/office/drawing/2014/main" id="{2CF07573-9B97-4FAE-9FFF-E49535A13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6670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 b="1" i="1" dirty="0">
              <a:latin typeface="Calibri" panose="020F0502020204030204" pitchFamily="34" charset="0"/>
            </a:endParaRPr>
          </a:p>
        </p:txBody>
      </p:sp>
      <p:sp>
        <p:nvSpPr>
          <p:cNvPr id="77858" name="Rectangle 34">
            <a:extLst>
              <a:ext uri="{FF2B5EF4-FFF2-40B4-BE49-F238E27FC236}">
                <a16:creationId xmlns:a16="http://schemas.microsoft.com/office/drawing/2014/main" id="{5EA19FFD-F5A2-48FC-8F63-9D82825A9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10178"/>
            <a:ext cx="11963400" cy="680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kumimoji="1" lang="en-US" altLang="en-US" sz="3400" b="1" dirty="0">
                <a:latin typeface="Calibri" panose="020F0502020204030204" pitchFamily="34" charset="0"/>
              </a:rPr>
              <a:t>Impossible to combine the alternatives that are presented to us</a:t>
            </a:r>
          </a:p>
        </p:txBody>
      </p:sp>
      <p:sp>
        <p:nvSpPr>
          <p:cNvPr id="77859" name="Rectangle 35">
            <a:extLst>
              <a:ext uri="{FF2B5EF4-FFF2-40B4-BE49-F238E27FC236}">
                <a16:creationId xmlns:a16="http://schemas.microsoft.com/office/drawing/2014/main" id="{060D3F5F-00FC-4B9E-A9D2-43C73B209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19400"/>
            <a:ext cx="11734800" cy="1605378"/>
          </a:xfrm>
          <a:prstGeom prst="rect">
            <a:avLst/>
          </a:prstGeom>
          <a:solidFill>
            <a:srgbClr val="000000"/>
          </a:solidFill>
          <a:ln w="38100">
            <a:solidFill>
              <a:schemeClr val="bg1">
                <a:lumMod val="40000"/>
                <a:lumOff val="6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77860" name="Text Box 36">
            <a:extLst>
              <a:ext uri="{FF2B5EF4-FFF2-40B4-BE49-F238E27FC236}">
                <a16:creationId xmlns:a16="http://schemas.microsoft.com/office/drawing/2014/main" id="{E0C655C1-22D7-4AA4-AB82-2AFAF90B3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66072"/>
            <a:ext cx="11582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000" dirty="0">
                <a:solidFill>
                  <a:schemeClr val="bg2">
                    <a:lumMod val="10000"/>
                    <a:lumOff val="90000"/>
                  </a:schemeClr>
                </a:solidFill>
                <a:latin typeface="Calibri" panose="020F0502020204030204" pitchFamily="34" charset="0"/>
              </a:rPr>
              <a:t>“No one can serve two masters; for either he will hate the one and love the other, or else he will be loyal to the one and despise the other. You cannot serve God and mammon.” </a:t>
            </a:r>
            <a:r>
              <a:rPr lang="en-US" altLang="en-US" sz="3000" dirty="0">
                <a:solidFill>
                  <a:srgbClr val="FFFF00"/>
                </a:solidFill>
                <a:latin typeface="Calibri" panose="020F0502020204030204" pitchFamily="34" charset="0"/>
              </a:rPr>
              <a:t>Matthew 6:24</a:t>
            </a:r>
          </a:p>
        </p:txBody>
      </p:sp>
      <p:sp>
        <p:nvSpPr>
          <p:cNvPr id="77861" name="Rectangle 37">
            <a:extLst>
              <a:ext uri="{FF2B5EF4-FFF2-40B4-BE49-F238E27FC236}">
                <a16:creationId xmlns:a16="http://schemas.microsoft.com/office/drawing/2014/main" id="{B7E8B002-C624-48FC-87F1-952A0D8B4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618672"/>
            <a:ext cx="11734800" cy="1553528"/>
          </a:xfrm>
          <a:prstGeom prst="rect">
            <a:avLst/>
          </a:prstGeom>
          <a:solidFill>
            <a:srgbClr val="000000"/>
          </a:solidFill>
          <a:ln w="38100">
            <a:solidFill>
              <a:schemeClr val="bg1">
                <a:lumMod val="40000"/>
                <a:lumOff val="6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77862" name="Text Box 38">
            <a:extLst>
              <a:ext uri="{FF2B5EF4-FFF2-40B4-BE49-F238E27FC236}">
                <a16:creationId xmlns:a16="http://schemas.microsoft.com/office/drawing/2014/main" id="{59851593-C853-4B0E-9382-9714B5B7F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11582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000" dirty="0">
                <a:solidFill>
                  <a:schemeClr val="bg2">
                    <a:lumMod val="10000"/>
                    <a:lumOff val="90000"/>
                  </a:schemeClr>
                </a:solidFill>
                <a:latin typeface="Calibri" panose="020F0502020204030204" pitchFamily="34" charset="0"/>
              </a:rPr>
              <a:t>“Adulterers and adulteresses! Do you not know that friendship with the world is enmity with God? Whoever therefore wants to be a friend of the world makes himself an enemy of God.” </a:t>
            </a:r>
            <a:r>
              <a:rPr lang="en-US" altLang="en-US" sz="3000" dirty="0">
                <a:solidFill>
                  <a:srgbClr val="FFFF00"/>
                </a:solidFill>
                <a:latin typeface="Calibri" panose="020F0502020204030204" pitchFamily="34" charset="0"/>
              </a:rPr>
              <a:t>James 4:4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0D8E3F94-B2CA-477B-B3CA-104432B66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762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D2AD043A-E6FE-4F5C-B4AB-0F44E5F2A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134E179D-118E-4B3A-90FA-3EECFC3EE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F38047BB-1DD1-44EC-A27F-766ADB763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20279B-98E5-4480-8566-3FAED3F1650A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7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7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7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7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59" grpId="0" animBg="1"/>
      <p:bldP spid="77860" grpId="0"/>
      <p:bldP spid="77861" grpId="0" animBg="1"/>
      <p:bldP spid="778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BBABA007-DD97-49D0-B222-B69F48399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76250"/>
            <a:ext cx="9296400" cy="1276350"/>
          </a:xfrm>
        </p:spPr>
        <p:txBody>
          <a:bodyPr/>
          <a:lstStyle/>
          <a:p>
            <a:pPr>
              <a:defRPr/>
            </a:pPr>
            <a:r>
              <a:rPr lang="en-US" sz="54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Two Hearts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E9781502-BF1B-40AC-AA33-E8D685E9F2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11658600" cy="4400550"/>
          </a:xfrm>
        </p:spPr>
        <p:txBody>
          <a:bodyPr/>
          <a:lstStyle/>
          <a:p>
            <a:r>
              <a:rPr lang="en-US" altLang="en-US" sz="3600" b="1" dirty="0"/>
              <a:t>The </a:t>
            </a:r>
            <a:r>
              <a:rPr lang="en-US" altLang="en-US" sz="3600" b="1" u="sng" dirty="0"/>
              <a:t>Rebellious</a:t>
            </a:r>
            <a:r>
              <a:rPr lang="en-US" altLang="en-US" sz="3600" b="1" dirty="0"/>
              <a:t> Heart</a:t>
            </a:r>
          </a:p>
          <a:p>
            <a:pPr lvl="1"/>
            <a:r>
              <a:rPr lang="en-US" altLang="en-US" sz="3400" dirty="0"/>
              <a:t>Devil is “the ruler of this world”</a:t>
            </a:r>
          </a:p>
          <a:p>
            <a:pPr lvl="2"/>
            <a:r>
              <a:rPr lang="en-US" altLang="en-US" sz="3200" dirty="0">
                <a:solidFill>
                  <a:schemeClr val="hlink"/>
                </a:solidFill>
              </a:rPr>
              <a:t>John 12:31</a:t>
            </a:r>
          </a:p>
          <a:p>
            <a:pPr lvl="1"/>
            <a:r>
              <a:rPr lang="en-US" altLang="en-US" sz="3400" dirty="0"/>
              <a:t>Description of those under his influence</a:t>
            </a:r>
          </a:p>
          <a:p>
            <a:pPr lvl="2"/>
            <a:r>
              <a:rPr lang="en-US" altLang="en-US" sz="3200" dirty="0">
                <a:solidFill>
                  <a:schemeClr val="hlink"/>
                </a:solidFill>
              </a:rPr>
              <a:t>John 8:42-47</a:t>
            </a:r>
          </a:p>
          <a:p>
            <a:pPr lvl="1"/>
            <a:r>
              <a:rPr lang="en-US" altLang="en-US" sz="3400" dirty="0"/>
              <a:t>Share the devil’s basic disposition</a:t>
            </a:r>
          </a:p>
          <a:p>
            <a:pPr lvl="2"/>
            <a:r>
              <a:rPr lang="en-US" altLang="en-US" sz="3200" dirty="0">
                <a:solidFill>
                  <a:schemeClr val="hlink"/>
                </a:solidFill>
              </a:rPr>
              <a:t>Romans 1:28, 32; Ephesians 4:18; 2 Peter 2:10</a:t>
            </a:r>
          </a:p>
        </p:txBody>
      </p:sp>
      <p:pic>
        <p:nvPicPr>
          <p:cNvPr id="78857" name="Picture 9" descr="BUQ00119">
            <a:extLst>
              <a:ext uri="{FF2B5EF4-FFF2-40B4-BE49-F238E27FC236}">
                <a16:creationId xmlns:a16="http://schemas.microsoft.com/office/drawing/2014/main" id="{2E987AB4-9E2A-49E5-A0FD-8A6302691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76200"/>
            <a:ext cx="2788094" cy="2667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8" name="Picture 10" descr="BUQ00119">
            <a:extLst>
              <a:ext uri="{FF2B5EF4-FFF2-40B4-BE49-F238E27FC236}">
                <a16:creationId xmlns:a16="http://schemas.microsoft.com/office/drawing/2014/main" id="{5E252975-C03E-4547-943B-416F9E2A8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1447800"/>
            <a:ext cx="2788094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C904FAB5-2B97-4869-954A-432A4BC20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762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BAC56CC-721B-4FA9-ADEB-21C29BA22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D13B025A-5695-44A4-9A32-A5CDD7F8B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BBAFFA33-36A4-46FA-9A60-CBC6F788D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9D5404-C502-4FA1-8A5B-484A417517D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DC8FF5C9-36AC-4F70-920D-9913FD7F0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9296400" cy="1276350"/>
          </a:xfrm>
        </p:spPr>
        <p:txBody>
          <a:bodyPr/>
          <a:lstStyle/>
          <a:p>
            <a:pPr>
              <a:defRPr/>
            </a:pPr>
            <a:r>
              <a:rPr lang="en-US" sz="54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Two Hearts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63825394-47FF-47AE-A165-C632299180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9144000" cy="4648200"/>
          </a:xfrm>
        </p:spPr>
        <p:txBody>
          <a:bodyPr/>
          <a:lstStyle/>
          <a:p>
            <a:r>
              <a:rPr lang="en-US" altLang="en-US" sz="3600" b="1" dirty="0"/>
              <a:t>The </a:t>
            </a:r>
            <a:r>
              <a:rPr lang="en-US" altLang="en-US" sz="3600" b="1" u="sng" dirty="0"/>
              <a:t>Receptive</a:t>
            </a:r>
            <a:r>
              <a:rPr lang="en-US" altLang="en-US" sz="3600" b="1" dirty="0"/>
              <a:t> Heart</a:t>
            </a:r>
          </a:p>
          <a:p>
            <a:pPr lvl="1"/>
            <a:r>
              <a:rPr lang="en-US" altLang="en-US" sz="3400" b="1" dirty="0"/>
              <a:t>Jesus had a loving receptiveness to the</a:t>
            </a:r>
            <a:br>
              <a:rPr lang="en-US" altLang="en-US" sz="3400" b="1" dirty="0"/>
            </a:br>
            <a:r>
              <a:rPr lang="en-US" altLang="en-US" sz="3400" b="1" dirty="0"/>
              <a:t>will of God</a:t>
            </a:r>
          </a:p>
          <a:p>
            <a:pPr lvl="2"/>
            <a:r>
              <a:rPr lang="en-US" altLang="en-US" sz="3200" dirty="0">
                <a:solidFill>
                  <a:schemeClr val="hlink"/>
                </a:solidFill>
              </a:rPr>
              <a:t>John 5:30; Matthew 26:39; John 6:38</a:t>
            </a:r>
          </a:p>
          <a:p>
            <a:pPr lvl="1"/>
            <a:r>
              <a:rPr lang="en-US" altLang="en-US" sz="3400" b="1" dirty="0"/>
              <a:t>Those whose Father is God have this</a:t>
            </a:r>
            <a:br>
              <a:rPr lang="en-US" altLang="en-US" sz="3400" b="1" dirty="0"/>
            </a:br>
            <a:r>
              <a:rPr lang="en-US" altLang="en-US" sz="3400" b="1" dirty="0"/>
              <a:t>same attitude</a:t>
            </a:r>
          </a:p>
          <a:p>
            <a:pPr lvl="2"/>
            <a:r>
              <a:rPr lang="en-US" altLang="en-US" sz="3200" dirty="0">
                <a:solidFill>
                  <a:schemeClr val="hlink"/>
                </a:solidFill>
              </a:rPr>
              <a:t>1 John 5:3; Psalm 40:8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EFB9D8A6-BF99-4071-A6B9-E2B0B85E2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762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1D5F400-1445-4740-957B-2154BCC30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F6D60D24-6BB4-4C85-905F-973D723AD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3782EE3C-AD72-4097-8540-F0122808A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941C18-A399-48BF-B6CB-380B8006FFE9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  <p:pic>
        <p:nvPicPr>
          <p:cNvPr id="15" name="Picture 9" descr="BUQ00119">
            <a:extLst>
              <a:ext uri="{FF2B5EF4-FFF2-40B4-BE49-F238E27FC236}">
                <a16:creationId xmlns:a16="http://schemas.microsoft.com/office/drawing/2014/main" id="{5BB901F1-F86C-4318-A541-44E268CF1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76200"/>
            <a:ext cx="2788094" cy="2667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BUQ00119">
            <a:extLst>
              <a:ext uri="{FF2B5EF4-FFF2-40B4-BE49-F238E27FC236}">
                <a16:creationId xmlns:a16="http://schemas.microsoft.com/office/drawing/2014/main" id="{5E2036E3-4393-428E-82DC-56CEEE652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1447800"/>
            <a:ext cx="2788094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CFDB66E2-5963-4801-90C3-609598C32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3850"/>
            <a:ext cx="9982200" cy="1504950"/>
          </a:xfrm>
        </p:spPr>
        <p:txBody>
          <a:bodyPr/>
          <a:lstStyle/>
          <a:p>
            <a:pPr>
              <a:defRPr/>
            </a:pPr>
            <a:r>
              <a:rPr lang="en-US" sz="48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Differences Between</a:t>
            </a:r>
            <a:br>
              <a:rPr lang="en-US" sz="48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n-US" sz="48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the Two Possibilities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EAF09B3C-A329-4C02-A4B9-F0FEE25F0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11811000" cy="4648200"/>
          </a:xfrm>
        </p:spPr>
        <p:txBody>
          <a:bodyPr/>
          <a:lstStyle/>
          <a:p>
            <a:pPr>
              <a:defRPr/>
            </a:pPr>
            <a:r>
              <a:rPr lang="en-US" sz="3600" b="1" dirty="0"/>
              <a:t>The basic thing that distinguishes the person whose</a:t>
            </a:r>
            <a:br>
              <a:rPr lang="en-US" sz="3600" b="1" dirty="0"/>
            </a:br>
            <a:r>
              <a:rPr lang="en-US" sz="3600" b="1" dirty="0"/>
              <a:t>Father is above is…</a:t>
            </a:r>
          </a:p>
          <a:p>
            <a:pPr lvl="1">
              <a:defRPr/>
            </a:pPr>
            <a:r>
              <a:rPr lang="en-US" sz="3400" dirty="0"/>
              <a:t>He is </a:t>
            </a:r>
            <a:r>
              <a:rPr lang="en-US" sz="3400" b="1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honestly willing</a:t>
            </a:r>
            <a:r>
              <a:rPr lang="en-US" sz="3400" b="1" dirty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3400" dirty="0"/>
              <a:t>to obey everything he can learn in order to obey God’s will</a:t>
            </a:r>
          </a:p>
          <a:p>
            <a:pPr>
              <a:defRPr/>
            </a:pPr>
            <a:r>
              <a:rPr lang="en-US" sz="3600" b="1" dirty="0"/>
              <a:t>Our </a:t>
            </a:r>
            <a:r>
              <a:rPr lang="en-US" sz="3600" b="1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attitude</a:t>
            </a:r>
            <a:r>
              <a:rPr lang="en-US" sz="3600" b="1" dirty="0">
                <a:solidFill>
                  <a:schemeClr val="bg2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3600" b="1" dirty="0"/>
              <a:t>toward obedience determines the following: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05316FB-784E-4591-8092-6DF7DF230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762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21578CF-5D89-4AA8-AB55-110BB1B28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C216C3CA-13EB-40BA-81C8-4291BDCBA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088CDCC6-925C-4868-933E-772C6BD41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C86FFF-0EEE-4875-B2F3-728CFA687C4D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>
            <a:extLst>
              <a:ext uri="{FF2B5EF4-FFF2-40B4-BE49-F238E27FC236}">
                <a16:creationId xmlns:a16="http://schemas.microsoft.com/office/drawing/2014/main" id="{1094BFC8-DAD8-4451-8A97-EC36C176F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11811000" cy="3352800"/>
          </a:xfrm>
        </p:spPr>
        <p:txBody>
          <a:bodyPr/>
          <a:lstStyle/>
          <a:p>
            <a:r>
              <a:rPr lang="en-US" altLang="en-US" sz="3600" b="1" dirty="0"/>
              <a:t>How much of truth we are trying to understand</a:t>
            </a:r>
          </a:p>
          <a:p>
            <a:pPr lvl="1"/>
            <a:r>
              <a:rPr lang="en-US" altLang="en-US" sz="3400" dirty="0">
                <a:solidFill>
                  <a:schemeClr val="hlink"/>
                </a:solidFill>
              </a:rPr>
              <a:t>John 17:17; 2 Thessalonians 2:10-12</a:t>
            </a:r>
            <a:endParaRPr lang="en-US" altLang="en-US" sz="3400" dirty="0"/>
          </a:p>
          <a:p>
            <a:r>
              <a:rPr lang="en-US" altLang="en-US" sz="3600" b="1" dirty="0"/>
              <a:t>Whether we will be drawn toward the likeness of God</a:t>
            </a:r>
            <a:br>
              <a:rPr lang="en-US" altLang="en-US" sz="3600" b="1" dirty="0"/>
            </a:br>
            <a:r>
              <a:rPr lang="en-US" altLang="en-US" sz="3600" b="1" dirty="0"/>
              <a:t>– or the likeness of the Devil</a:t>
            </a:r>
          </a:p>
          <a:p>
            <a:pPr lvl="1"/>
            <a:r>
              <a:rPr lang="en-US" altLang="en-US" sz="3400" dirty="0">
                <a:solidFill>
                  <a:schemeClr val="hlink"/>
                </a:solidFill>
              </a:rPr>
              <a:t>John 3:19-21; 6:44-45</a:t>
            </a:r>
          </a:p>
        </p:txBody>
      </p:sp>
      <p:sp>
        <p:nvSpPr>
          <p:cNvPr id="81928" name="Rectangle 8">
            <a:extLst>
              <a:ext uri="{FF2B5EF4-FFF2-40B4-BE49-F238E27FC236}">
                <a16:creationId xmlns:a16="http://schemas.microsoft.com/office/drawing/2014/main" id="{4A6A40E8-4EF3-4860-94B4-40F898EC6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10200"/>
            <a:ext cx="11277600" cy="685800"/>
          </a:xfrm>
          <a:prstGeom prst="rect">
            <a:avLst/>
          </a:prstGeom>
          <a:solidFill>
            <a:srgbClr val="000000"/>
          </a:solidFill>
          <a:ln w="38100">
            <a:solidFill>
              <a:schemeClr val="bg1">
                <a:lumMod val="20000"/>
                <a:lumOff val="80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E9254474-73B1-45C9-96EF-AFF6C35E7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762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602A5EF-8489-4180-9657-ED21BAB56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649E2599-9FB1-4FB5-92ED-C7D3F6090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B0F38C77-6043-4842-9C62-D8B17FA55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CF7B8F-48BD-467C-85A2-9B6EAD00ACC7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373D408F-95DE-4781-BF07-99F32A60CF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3850"/>
            <a:ext cx="9982200" cy="1504950"/>
          </a:xfrm>
        </p:spPr>
        <p:txBody>
          <a:bodyPr/>
          <a:lstStyle/>
          <a:p>
            <a:pPr>
              <a:defRPr/>
            </a:pPr>
            <a:r>
              <a:rPr lang="en-US" sz="48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Differences Between</a:t>
            </a:r>
            <a:br>
              <a:rPr lang="en-US" sz="48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n-US" sz="48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the Two Possibilities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2FE1E4-FA6B-4C7A-AFB7-62712E277453}"/>
              </a:ext>
            </a:extLst>
          </p:cNvPr>
          <p:cNvSpPr txBox="1"/>
          <p:nvPr/>
        </p:nvSpPr>
        <p:spPr>
          <a:xfrm>
            <a:off x="457200" y="5334000"/>
            <a:ext cx="1120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None of us are standing still…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8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06493C81-92EF-4263-A02D-285FE0BA6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3850"/>
            <a:ext cx="8001000" cy="1504950"/>
          </a:xfrm>
        </p:spPr>
        <p:txBody>
          <a:bodyPr/>
          <a:lstStyle/>
          <a:p>
            <a:pPr>
              <a:defRPr/>
            </a:pPr>
            <a:r>
              <a:rPr lang="en-US" sz="5400" b="1" i="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Conclusion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0AA13202-BA74-4CC5-A0AA-383AAD319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11811000" cy="4191000"/>
          </a:xfrm>
        </p:spPr>
        <p:txBody>
          <a:bodyPr/>
          <a:lstStyle/>
          <a:p>
            <a:r>
              <a:rPr lang="en-US" altLang="en-US" sz="3600" b="1" dirty="0"/>
              <a:t>Our basic disposition about obeying God has us headed</a:t>
            </a:r>
            <a:br>
              <a:rPr lang="en-US" altLang="en-US" sz="3600" b="1" dirty="0"/>
            </a:br>
            <a:r>
              <a:rPr lang="en-US" altLang="en-US" sz="3600" b="1" dirty="0"/>
              <a:t>in one direction or the other</a:t>
            </a:r>
          </a:p>
          <a:p>
            <a:r>
              <a:rPr lang="en-US" altLang="en-US" sz="3600" b="1" dirty="0"/>
              <a:t>Determine to obey ALL of God’s will</a:t>
            </a:r>
          </a:p>
          <a:p>
            <a:r>
              <a:rPr lang="en-US" altLang="en-US" sz="3600" b="1" dirty="0"/>
              <a:t>While we still have life – it is not too late to change</a:t>
            </a:r>
            <a:br>
              <a:rPr lang="en-US" altLang="en-US" sz="3600" b="1" dirty="0"/>
            </a:br>
            <a:r>
              <a:rPr lang="en-US" altLang="en-US" sz="3600" b="1" dirty="0"/>
              <a:t>our direction…</a:t>
            </a:r>
          </a:p>
          <a:p>
            <a:pPr lvl="1"/>
            <a:r>
              <a:rPr lang="en-US" altLang="en-US" sz="3400" dirty="0">
                <a:solidFill>
                  <a:schemeClr val="hlink"/>
                </a:solidFill>
              </a:rPr>
              <a:t>Romans 6:16-18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C90050B-A139-40C2-AFC8-627300D32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762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C3CF27D-BC26-4228-9B15-66C0E9B68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168811C-1858-4287-9D9C-69C3AE1FD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443246"/>
            <a:ext cx="12039600" cy="76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DA872BE-1E73-4918-B7D9-473A31BFC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0" y="0"/>
            <a:ext cx="76200" cy="68580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A3C9C1-DCBD-4AD1-9542-AB316EECC4B8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WINKLES">
  <a:themeElements>
    <a:clrScheme name="TWINKLES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TWINKLES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WINKLES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TWINKLES</Template>
  <TotalTime>328</TotalTime>
  <Words>765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Book Antiqua</vt:lpstr>
      <vt:lpstr>Calibri</vt:lpstr>
      <vt:lpstr>Times New Roman</vt:lpstr>
      <vt:lpstr>TWINKLES</vt:lpstr>
      <vt:lpstr>Who Is Your Father?</vt:lpstr>
      <vt:lpstr>Two Possibilities</vt:lpstr>
      <vt:lpstr>Two Choices</vt:lpstr>
      <vt:lpstr>Two Choices</vt:lpstr>
      <vt:lpstr>Two Hearts</vt:lpstr>
      <vt:lpstr>Two Hearts</vt:lpstr>
      <vt:lpstr>Differences Between the Two Possibilities</vt:lpstr>
      <vt:lpstr>Differences Between the Two Possibilities</vt:lpstr>
      <vt:lpstr>Conclusion</vt:lpstr>
      <vt:lpstr>Be Transformed!</vt:lpstr>
      <vt:lpstr>Who Is Your Father?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Your Father?</dc:title>
  <dc:creator>HP Authorized Customer</dc:creator>
  <cp:lastModifiedBy>Richard Thetford</cp:lastModifiedBy>
  <cp:revision>26</cp:revision>
  <dcterms:created xsi:type="dcterms:W3CDTF">2006-08-04T02:34:39Z</dcterms:created>
  <dcterms:modified xsi:type="dcterms:W3CDTF">2024-05-19T20:00:51Z</dcterms:modified>
</cp:coreProperties>
</file>