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78249-D7A7-4433-9489-FC8FFCFA35EC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65146-6120-4DBA-A895-68F3A3B66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1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E8DD80-5474-4B37-99D9-292245D3BED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3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ABEE59-C52A-48E9-BB34-8AC98831E89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6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7ABE00-19D7-46E1-BA5F-3BD9F3F26C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2400"/>
            <a:ext cx="7772400" cy="21526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5400" dirty="0">
                <a:solidFill>
                  <a:schemeClr val="accent2"/>
                </a:solidFill>
              </a:rPr>
              <a:t>Where Millions Miss</a:t>
            </a:r>
            <a:br>
              <a:rPr lang="en-US" sz="5400" dirty="0">
                <a:solidFill>
                  <a:schemeClr val="accent2"/>
                </a:solidFill>
              </a:rPr>
            </a:br>
            <a:r>
              <a:rPr lang="en-US" sz="7200" b="1" dirty="0">
                <a:solidFill>
                  <a:schemeClr val="accent2"/>
                </a:solidFill>
              </a:rPr>
              <a:t>“the way”</a:t>
            </a:r>
          </a:p>
        </p:txBody>
      </p:sp>
      <p:pic>
        <p:nvPicPr>
          <p:cNvPr id="2052" name="Picture 4" descr="Chri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828800"/>
            <a:ext cx="2752725" cy="5029200"/>
          </a:xfrm>
          <a:prstGeom prst="rect">
            <a:avLst/>
          </a:prstGeom>
          <a:noFill/>
        </p:spPr>
      </p:pic>
      <p:pic>
        <p:nvPicPr>
          <p:cNvPr id="2053" name="Picture 5" descr="bible01anim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343400"/>
            <a:ext cx="2895600" cy="2075392"/>
          </a:xfrm>
          <a:prstGeom prst="rect">
            <a:avLst/>
          </a:prstGeom>
          <a:noFill/>
        </p:spPr>
      </p:pic>
      <p:sp>
        <p:nvSpPr>
          <p:cNvPr id="2056" name="PubRRectCallout"/>
          <p:cNvSpPr>
            <a:spLocks noEditPoints="1" noChangeArrowheads="1"/>
          </p:cNvSpPr>
          <p:nvPr/>
        </p:nvSpPr>
        <p:spPr bwMode="auto">
          <a:xfrm>
            <a:off x="7391400" y="2514600"/>
            <a:ext cx="2819400" cy="2286000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467600" y="2514600"/>
            <a:ext cx="2667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 charset="0"/>
              </a:rPr>
              <a:t>“…but he who does the will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  <a:cs typeface="Arial" charset="0"/>
              </a:rPr>
              <a:t>of My Father in heaven.”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8001000" y="5257800"/>
            <a:ext cx="167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 charset="0"/>
              </a:rPr>
              <a:t>Matt 7:21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200400" y="3429001"/>
            <a:ext cx="4114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rial"/>
                <a:cs typeface="Arial" charset="0"/>
              </a:rPr>
              <a:t>Matthew 7:13-14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rial"/>
                <a:cs typeface="Arial" charset="0"/>
              </a:rPr>
              <a:t>John 14:6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" y="0"/>
            <a:ext cx="228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63391" y="0"/>
            <a:ext cx="228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5143" y="0"/>
            <a:ext cx="12046848" cy="24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6" y="6629400"/>
            <a:ext cx="11810994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5109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  <p:bldP spid="20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124200" y="3429000"/>
            <a:ext cx="7467600" cy="1600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4102" name="Picture 6" descr="Chri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78011"/>
            <a:ext cx="2362200" cy="432441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09800" y="152400"/>
            <a:ext cx="7772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333399"/>
                </a:solidFill>
                <a:latin typeface="Arial"/>
                <a:cs typeface="Arial" charset="0"/>
              </a:rPr>
              <a:t>Where Millions Miss</a:t>
            </a:r>
            <a:br>
              <a:rPr lang="en-US" sz="5400" dirty="0">
                <a:solidFill>
                  <a:srgbClr val="333399"/>
                </a:solidFill>
                <a:latin typeface="Arial"/>
                <a:cs typeface="Arial" charset="0"/>
              </a:rPr>
            </a:br>
            <a:r>
              <a:rPr lang="en-US" sz="7200" b="1" dirty="0">
                <a:solidFill>
                  <a:srgbClr val="333399"/>
                </a:solidFill>
                <a:latin typeface="Arial"/>
                <a:cs typeface="Arial" charset="0"/>
              </a:rPr>
              <a:t>“the way”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657600" y="34290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Arial"/>
                <a:cs typeface="Arial" charset="0"/>
              </a:rPr>
              <a:t>God as Creator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505200" y="4419601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Genesis 1:1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867400" y="34290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Arial"/>
                <a:cs typeface="Arial" charset="0"/>
              </a:rPr>
              <a:t>The Flood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867400" y="4419601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Genesis 6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848600" y="4419601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Matthew 1:22-23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8229600" y="34290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Arial"/>
                <a:cs typeface="Arial" charset="0"/>
              </a:rPr>
              <a:t>Virgin Birth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0CEB2B-64F3-587A-CFF6-B0E11780DA9D}"/>
              </a:ext>
            </a:extLst>
          </p:cNvPr>
          <p:cNvSpPr/>
          <p:nvPr/>
        </p:nvSpPr>
        <p:spPr>
          <a:xfrm>
            <a:off x="6" y="0"/>
            <a:ext cx="228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71461-CBF0-8060-4B41-AB88FCCC23D5}"/>
              </a:ext>
            </a:extLst>
          </p:cNvPr>
          <p:cNvSpPr/>
          <p:nvPr/>
        </p:nvSpPr>
        <p:spPr>
          <a:xfrm>
            <a:off x="11963391" y="0"/>
            <a:ext cx="228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D677-FDEF-BE15-CF06-933067793C9E}"/>
              </a:ext>
            </a:extLst>
          </p:cNvPr>
          <p:cNvSpPr/>
          <p:nvPr/>
        </p:nvSpPr>
        <p:spPr>
          <a:xfrm>
            <a:off x="145143" y="0"/>
            <a:ext cx="12046848" cy="24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20ED0-ED8D-CEB6-9D77-B767A4E9170C}"/>
              </a:ext>
            </a:extLst>
          </p:cNvPr>
          <p:cNvSpPr/>
          <p:nvPr/>
        </p:nvSpPr>
        <p:spPr>
          <a:xfrm>
            <a:off x="228606" y="6629400"/>
            <a:ext cx="11810994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40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07" grpId="0"/>
      <p:bldP spid="4108" grpId="0"/>
      <p:bldP spid="4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124200" y="3429000"/>
            <a:ext cx="7391400" cy="1600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123" name="Picture 3" descr="Chri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78011"/>
            <a:ext cx="2362200" cy="432441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09800" y="152400"/>
            <a:ext cx="7772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333399"/>
                </a:solidFill>
                <a:latin typeface="Arial"/>
                <a:cs typeface="Arial" charset="0"/>
              </a:rPr>
              <a:t>Where Millions Miss</a:t>
            </a:r>
            <a:br>
              <a:rPr lang="en-US" sz="5400" dirty="0">
                <a:solidFill>
                  <a:srgbClr val="333399"/>
                </a:solidFill>
                <a:latin typeface="Arial"/>
                <a:cs typeface="Arial" charset="0"/>
              </a:rPr>
            </a:br>
            <a:r>
              <a:rPr lang="en-US" sz="7200" b="1" dirty="0">
                <a:solidFill>
                  <a:srgbClr val="333399"/>
                </a:solidFill>
                <a:latin typeface="Arial"/>
                <a:cs typeface="Arial" charset="0"/>
              </a:rPr>
              <a:t>“the way”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038600" y="34290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Arial"/>
                <a:cs typeface="Arial" charset="0"/>
              </a:rPr>
              <a:t>God’s Son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05200" y="4419601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Matthew 3:16-17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72200" y="3429001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Arial"/>
                <a:cs typeface="Arial" charset="0"/>
              </a:rPr>
              <a:t>Faith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43600" y="4419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John 1:12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20000" y="4419601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 charset="0"/>
              </a:rPr>
              <a:t>2 Corinthians 7:10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229600" y="3429000"/>
            <a:ext cx="1600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333399"/>
                </a:solidFill>
                <a:latin typeface="Arial"/>
                <a:cs typeface="Arial" charset="0"/>
              </a:rPr>
              <a:t>Godly Sorrow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7D7B8-A812-ED99-9C16-280E1C935416}"/>
              </a:ext>
            </a:extLst>
          </p:cNvPr>
          <p:cNvSpPr/>
          <p:nvPr/>
        </p:nvSpPr>
        <p:spPr>
          <a:xfrm>
            <a:off x="6" y="0"/>
            <a:ext cx="228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93052C-47ED-011E-76CA-E3E8AF2FBCD5}"/>
              </a:ext>
            </a:extLst>
          </p:cNvPr>
          <p:cNvSpPr/>
          <p:nvPr/>
        </p:nvSpPr>
        <p:spPr>
          <a:xfrm>
            <a:off x="11963391" y="0"/>
            <a:ext cx="2286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A55FCB-D0BA-0BC2-D651-2960954BEE88}"/>
              </a:ext>
            </a:extLst>
          </p:cNvPr>
          <p:cNvSpPr/>
          <p:nvPr/>
        </p:nvSpPr>
        <p:spPr>
          <a:xfrm>
            <a:off x="145143" y="0"/>
            <a:ext cx="12046848" cy="2444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1DC15C-1A24-008F-F2CD-9F2FBAD562AB}"/>
              </a:ext>
            </a:extLst>
          </p:cNvPr>
          <p:cNvSpPr/>
          <p:nvPr/>
        </p:nvSpPr>
        <p:spPr>
          <a:xfrm>
            <a:off x="228606" y="6629400"/>
            <a:ext cx="11810994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57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/>
      <p:bldP spid="5129" grpId="0"/>
      <p:bldP spid="5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-1136120">
            <a:off x="2438400" y="3733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Arial"/>
                <a:cs typeface="Arial" charset="0"/>
              </a:rPr>
              <a:t>Faith Only</a:t>
            </a:r>
          </a:p>
        </p:txBody>
      </p:sp>
      <p:pic>
        <p:nvPicPr>
          <p:cNvPr id="6155" name="Picture 11" descr="Chr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1079500" cy="1606550"/>
          </a:xfrm>
          <a:prstGeom prst="rect">
            <a:avLst/>
          </a:prstGeom>
          <a:noFill/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524000" y="2667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524000" y="42672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1905000" y="533400"/>
            <a:ext cx="708660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905000" y="4267200"/>
            <a:ext cx="44958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3657600" y="1828800"/>
            <a:ext cx="45720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3657600" y="3276600"/>
            <a:ext cx="3048000" cy="1447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7391400" y="2133600"/>
            <a:ext cx="38100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8229600" y="1371600"/>
            <a:ext cx="1371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8077200" y="1905000"/>
            <a:ext cx="381000" cy="2438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70" name="Cloud"/>
          <p:cNvSpPr>
            <a:spLocks noChangeAspect="1" noEditPoints="1" noChangeArrowheads="1"/>
          </p:cNvSpPr>
          <p:nvPr/>
        </p:nvSpPr>
        <p:spPr bwMode="auto">
          <a:xfrm rot="-330382">
            <a:off x="5943601" y="4191000"/>
            <a:ext cx="4570413" cy="24780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7800" y="0"/>
            <a:ext cx="13716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9296401" y="457200"/>
            <a:ext cx="90487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 charset="0"/>
              </a:rPr>
              <a:t>LIFE</a:t>
            </a:r>
          </a:p>
        </p:txBody>
      </p:sp>
      <p:sp>
        <p:nvSpPr>
          <p:cNvPr id="6173" name="WordArt 29"/>
          <p:cNvSpPr>
            <a:spLocks noChangeArrowheads="1" noChangeShapeType="1" noTextEdit="1"/>
          </p:cNvSpPr>
          <p:nvPr/>
        </p:nvSpPr>
        <p:spPr bwMode="auto">
          <a:xfrm>
            <a:off x="6934200" y="4572000"/>
            <a:ext cx="17526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Bangle Wide"/>
                <a:cs typeface="Arial" charset="0"/>
              </a:rPr>
              <a:t>D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7467600" y="47244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EATH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ESTRUCTION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AMNATION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EVIL’S HELL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1458759">
            <a:off x="1334212" y="5293835"/>
            <a:ext cx="58334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000000"/>
                </a:solidFill>
                <a:latin typeface="Arial"/>
                <a:cs typeface="Arial" charset="0"/>
              </a:rPr>
              <a:t>“a way that seems right”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 charset="0"/>
              </a:rPr>
              <a:t>Prov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 charset="0"/>
              </a:rPr>
              <a:t> 14:12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 rot="-1136120">
            <a:off x="3048000" y="4114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Arial"/>
                <a:cs typeface="Arial" charset="0"/>
              </a:rPr>
              <a:t>Thoughts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 rot="-1136120">
            <a:off x="3810000" y="4419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Arial"/>
                <a:cs typeface="Arial" charset="0"/>
              </a:rPr>
              <a:t>Feelings</a:t>
            </a:r>
          </a:p>
        </p:txBody>
      </p:sp>
      <p:sp>
        <p:nvSpPr>
          <p:cNvPr id="6179" name="Text Box 35"/>
          <p:cNvSpPr txBox="1">
            <a:spLocks noChangeArrowheads="1"/>
          </p:cNvSpPr>
          <p:nvPr/>
        </p:nvSpPr>
        <p:spPr bwMode="auto">
          <a:xfrm rot="20463880">
            <a:off x="4572000" y="4708953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Arial"/>
                <a:cs typeface="Arial" charset="0"/>
              </a:rPr>
              <a:t>Join Ch of Choice</a:t>
            </a:r>
          </a:p>
        </p:txBody>
      </p:sp>
      <p:sp>
        <p:nvSpPr>
          <p:cNvPr id="6180" name="Cloud"/>
          <p:cNvSpPr>
            <a:spLocks noChangeAspect="1" noEditPoints="1" noChangeArrowheads="1"/>
          </p:cNvSpPr>
          <p:nvPr/>
        </p:nvSpPr>
        <p:spPr bwMode="auto">
          <a:xfrm rot="1750533">
            <a:off x="4648200" y="3108325"/>
            <a:ext cx="2514600" cy="1085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81" name="Text Box 37"/>
          <p:cNvSpPr txBox="1">
            <a:spLocks noChangeArrowheads="1"/>
          </p:cNvSpPr>
          <p:nvPr/>
        </p:nvSpPr>
        <p:spPr bwMode="auto">
          <a:xfrm rot="1694158">
            <a:off x="4953000" y="3196065"/>
            <a:ext cx="190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charset="0"/>
              </a:rPr>
              <a:t>Preacher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/>
                <a:cs typeface="Arial" charset="0"/>
              </a:rPr>
              <a:t>said so</a:t>
            </a: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 rot="4851290">
            <a:off x="6840538" y="3079751"/>
            <a:ext cx="2259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Unfaithful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3622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Arial"/>
                <a:cs typeface="Arial" charset="0"/>
              </a:rPr>
              <a:t>Repentance</a:t>
            </a:r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3733800" y="1981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Arial"/>
                <a:cs typeface="Arial" charset="0"/>
              </a:rPr>
              <a:t>Confession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3581400" y="22860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Rom 10:9-10</a:t>
            </a:r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9220200" y="914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charset="0"/>
              </a:rPr>
              <a:t>Rev 2:10</a:t>
            </a: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8153400" y="1752601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Acts 2:41, 47;</a:t>
            </a:r>
            <a:b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</a:b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1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 charset="0"/>
              </a:rPr>
              <a:t>Cor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 12:13</a:t>
            </a: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8458200" y="3505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Matt 13:41-42</a:t>
            </a: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1219200" y="4995208"/>
            <a:ext cx="2286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Jam 2:24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Arial"/>
                <a:cs typeface="Arial" charset="0"/>
              </a:rPr>
              <a:t>Isa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 55:8-9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00"/>
                </a:solidFill>
                <a:latin typeface="Arial"/>
                <a:cs typeface="Arial" charset="0"/>
              </a:rPr>
              <a:t>Prov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 28:26; Heb 2:1;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Matt 16:18</a:t>
            </a:r>
          </a:p>
        </p:txBody>
      </p:sp>
      <p:sp>
        <p:nvSpPr>
          <p:cNvPr id="6194" name="Rectangle 50"/>
          <p:cNvSpPr>
            <a:spLocks noChangeArrowheads="1"/>
          </p:cNvSpPr>
          <p:nvPr/>
        </p:nvSpPr>
        <p:spPr bwMode="auto">
          <a:xfrm>
            <a:off x="1600200" y="76200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99"/>
                </a:solidFill>
                <a:latin typeface="Arial"/>
                <a:cs typeface="Arial" charset="0"/>
              </a:rPr>
              <a:t>Where Millions Miss</a:t>
            </a:r>
            <a:br>
              <a:rPr lang="en-US" sz="4000" dirty="0">
                <a:solidFill>
                  <a:srgbClr val="333399"/>
                </a:solidFill>
                <a:latin typeface="Arial"/>
                <a:cs typeface="Arial" charset="0"/>
              </a:rPr>
            </a:br>
            <a:r>
              <a:rPr lang="en-US" sz="5400" b="1" dirty="0">
                <a:solidFill>
                  <a:srgbClr val="333399"/>
                </a:solidFill>
                <a:latin typeface="Arial"/>
                <a:cs typeface="Arial" charset="0"/>
              </a:rPr>
              <a:t>“the way”</a:t>
            </a:r>
          </a:p>
        </p:txBody>
      </p:sp>
      <p:pic>
        <p:nvPicPr>
          <p:cNvPr id="6200" name="Picture 56" descr="t_Churches03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790814"/>
            <a:ext cx="1490049" cy="1420573"/>
          </a:xfrm>
          <a:prstGeom prst="rect">
            <a:avLst/>
          </a:prstGeom>
          <a:noFill/>
        </p:spPr>
      </p:pic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5029200" y="1752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Mark 16:16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38400" y="28956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Acts 2:38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131986B-8AD2-4F35-A9A4-3B1292C93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41" y="784352"/>
            <a:ext cx="1868410" cy="1553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5486400" y="144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Arial"/>
                <a:cs typeface="Arial" charset="0"/>
              </a:rPr>
              <a:t>Baptism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543800" y="838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99"/>
                </a:solidFill>
                <a:latin typeface="Arial"/>
                <a:cs typeface="Arial" charset="0"/>
              </a:rPr>
              <a:t>Sp Growth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7543800" y="1143001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Arial"/>
                <a:cs typeface="Arial" charset="0"/>
              </a:rPr>
              <a:t>2 Pet 1:5-11</a:t>
            </a:r>
          </a:p>
        </p:txBody>
      </p:sp>
    </p:spTree>
    <p:extLst>
      <p:ext uri="{BB962C8B-B14F-4D97-AF65-F5344CB8AC3E}">
        <p14:creationId xmlns:p14="http://schemas.microsoft.com/office/powerpoint/2010/main" val="4247205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8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4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5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8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63" grpId="0" animBg="1"/>
      <p:bldP spid="6165" grpId="0" animBg="1"/>
      <p:bldP spid="6170" grpId="0" animBg="1"/>
      <p:bldP spid="6172" grpId="0" animBg="1"/>
      <p:bldP spid="6173" grpId="0" animBg="1"/>
      <p:bldP spid="6175" grpId="0"/>
      <p:bldP spid="6177" grpId="0"/>
      <p:bldP spid="6178" grpId="0"/>
      <p:bldP spid="6180" grpId="0" animBg="1"/>
      <p:bldP spid="6181" grpId="0"/>
      <p:bldP spid="6183" grpId="0"/>
      <p:bldP spid="6184" grpId="0"/>
      <p:bldP spid="6186" grpId="0"/>
      <p:bldP spid="6190" grpId="0"/>
      <p:bldP spid="6191" grpId="0"/>
      <p:bldP spid="6192" grpId="0"/>
      <p:bldP spid="6194" grpId="0"/>
      <p:bldP spid="6204" grpId="0"/>
      <p:bldP spid="6150" grpId="0"/>
      <p:bldP spid="6203" grpId="0"/>
      <p:bldP spid="6201" grpId="0"/>
      <p:bldP spid="620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143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Bangle Wide</vt:lpstr>
      <vt:lpstr>Calibri</vt:lpstr>
      <vt:lpstr>Default Design</vt:lpstr>
      <vt:lpstr>Where Millions Miss “the way”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5</cp:revision>
  <dcterms:created xsi:type="dcterms:W3CDTF">2022-09-29T02:46:10Z</dcterms:created>
  <dcterms:modified xsi:type="dcterms:W3CDTF">2022-12-11T20:04:10Z</dcterms:modified>
</cp:coreProperties>
</file>