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6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FFFF"/>
    <a:srgbClr val="FF0000"/>
    <a:srgbClr val="FFFF66"/>
    <a:srgbClr val="FF9900"/>
    <a:srgbClr val="000066"/>
    <a:srgbClr val="280294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9" autoAdjust="0"/>
    <p:restoredTop sz="94660"/>
  </p:normalViewPr>
  <p:slideViewPr>
    <p:cSldViewPr>
      <p:cViewPr varScale="1">
        <p:scale>
          <a:sx n="109" d="100"/>
          <a:sy n="109" d="100"/>
        </p:scale>
        <p:origin x="162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DD25A6-6D9F-4C8C-99AA-1CC4ECF211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75221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6CAE9-CCF1-4823-BB84-9DE5C435EB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81466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BB734-9D7B-461E-96E3-EE131A7785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0639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5D8EC-200C-45DB-8D6A-F59CCA3EFA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15403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A8ACC-4B42-44AB-8D64-9ACBD2FA3A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9645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AFF28-4C9F-42F2-B363-2457D318EA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47410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D9261-89CF-4E4A-92DF-A08332DEF5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5303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3DC06-6D4F-4BC1-98B4-24DEFCE650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74114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7C8C64-BBF6-4358-935B-7DC3CA14D5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57193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DEE23-FD83-477C-8B52-5FD2DADAB4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96537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98BB2-30E2-4229-8B47-D7658B4BCA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4228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D1B042C-6860-4D29-9BD8-44306590F8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219200"/>
            <a:ext cx="9144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410200" y="1752600"/>
            <a:ext cx="3505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800" b="1" dirty="0">
                <a:solidFill>
                  <a:srgbClr val="FF9900"/>
                </a:solidFill>
                <a:latin typeface="Liberation Sans" panose="020B0604020202020204" pitchFamily="34" charset="0"/>
              </a:rPr>
              <a:t>The</a:t>
            </a:r>
            <a:br>
              <a:rPr lang="en-US" altLang="en-US" sz="4800" b="1" dirty="0">
                <a:solidFill>
                  <a:srgbClr val="FF9900"/>
                </a:solidFill>
                <a:latin typeface="Liberation Sans" panose="020B0604020202020204" pitchFamily="34" charset="0"/>
              </a:rPr>
            </a:br>
            <a:r>
              <a:rPr lang="en-US" altLang="en-US" sz="4800" b="1" dirty="0">
                <a:solidFill>
                  <a:srgbClr val="FF9900"/>
                </a:solidFill>
                <a:latin typeface="Liberation Sans" panose="020B0604020202020204" pitchFamily="34" charset="0"/>
              </a:rPr>
              <a:t>Purpose</a:t>
            </a:r>
            <a:br>
              <a:rPr lang="en-US" altLang="en-US" sz="4800" b="1" dirty="0">
                <a:solidFill>
                  <a:srgbClr val="FF9900"/>
                </a:solidFill>
                <a:latin typeface="Liberation Sans" panose="020B0604020202020204" pitchFamily="34" charset="0"/>
              </a:rPr>
            </a:br>
            <a:r>
              <a:rPr lang="en-US" altLang="en-US" sz="4800" b="1" dirty="0">
                <a:solidFill>
                  <a:srgbClr val="FF9900"/>
                </a:solidFill>
                <a:latin typeface="Liberation Sans" panose="020B0604020202020204" pitchFamily="34" charset="0"/>
              </a:rPr>
              <a:t>of</a:t>
            </a:r>
            <a:br>
              <a:rPr lang="en-US" altLang="en-US" sz="4800" b="1" dirty="0">
                <a:solidFill>
                  <a:srgbClr val="FF9900"/>
                </a:solidFill>
                <a:latin typeface="Liberation Sans" panose="020B0604020202020204" pitchFamily="34" charset="0"/>
              </a:rPr>
            </a:br>
            <a:r>
              <a:rPr lang="en-US" altLang="en-US" sz="4800" b="1" dirty="0">
                <a:solidFill>
                  <a:srgbClr val="FF9900"/>
                </a:solidFill>
                <a:latin typeface="Liberation Sans" panose="020B0604020202020204" pitchFamily="34" charset="0"/>
              </a:rPr>
              <a:t>Miracles</a:t>
            </a:r>
          </a:p>
        </p:txBody>
      </p:sp>
      <p:sp>
        <p:nvSpPr>
          <p:cNvPr id="2057" name="WordArt 9"/>
          <p:cNvSpPr>
            <a:spLocks noChangeArrowheads="1" noChangeShapeType="1" noTextEdit="1"/>
          </p:cNvSpPr>
          <p:nvPr/>
        </p:nvSpPr>
        <p:spPr bwMode="auto">
          <a:xfrm>
            <a:off x="1143000" y="1257300"/>
            <a:ext cx="6553200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Liberation Sans" panose="020B0604020202020204" pitchFamily="34" charset="0"/>
                <a:cs typeface="Segoe UI" panose="020B0502040204020203" pitchFamily="34" charset="0"/>
              </a:rPr>
              <a:t>1 Corinthians 13:8-13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4876800"/>
            <a:ext cx="9144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>
                <a:solidFill>
                  <a:srgbClr val="FFFF66"/>
                </a:solidFill>
                <a:latin typeface="Liberation Sans" panose="020B0604020202020204" pitchFamily="34" charset="0"/>
              </a:rPr>
              <a:t>To show man that GOD is the one behind the events</a:t>
            </a:r>
          </a:p>
          <a:p>
            <a:pPr lvl="1"/>
            <a:r>
              <a:rPr lang="en-US" altLang="en-US" dirty="0">
                <a:solidFill>
                  <a:schemeClr val="bg1"/>
                </a:solidFill>
                <a:latin typeface="Liberation Sans" panose="020B0604020202020204" pitchFamily="34" charset="0"/>
                <a:cs typeface="Segoe UI Semibold" panose="020B0702040204020203" pitchFamily="34" charset="0"/>
              </a:rPr>
              <a:t>Exodus 6:6-7; 7:5, 17</a:t>
            </a:r>
          </a:p>
          <a:p>
            <a:pPr lvl="2"/>
            <a:r>
              <a:rPr lang="en-US" altLang="en-US" dirty="0">
                <a:solidFill>
                  <a:schemeClr val="accent1"/>
                </a:solidFill>
                <a:latin typeface="Liberation Sans" panose="020B0604020202020204" pitchFamily="34" charset="0"/>
              </a:rPr>
              <a:t>Parting of the Red Sea</a:t>
            </a:r>
          </a:p>
          <a:p>
            <a:pPr lvl="2"/>
            <a:r>
              <a:rPr lang="en-US" altLang="en-US" dirty="0">
                <a:solidFill>
                  <a:schemeClr val="accent1"/>
                </a:solidFill>
                <a:latin typeface="Liberation Sans" panose="020B0604020202020204" pitchFamily="34" charset="0"/>
              </a:rPr>
              <a:t>The Flood, Babel, Plagues of Egypt, Fall of Jericho</a:t>
            </a:r>
          </a:p>
        </p:txBody>
      </p:sp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>
            <a:off x="152400" y="228600"/>
            <a:ext cx="8839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“When 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That Which Is Perfect Has 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Come”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chemeClr val="accent1"/>
                </a:outerShdw>
              </a:effectLst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pic>
        <p:nvPicPr>
          <p:cNvPr id="18434" name="Picture 2" descr="http://4.bp.blogspot.com/_1arZwSPYJFw/S-jDdB9pmCI/AAAAAAAACEI/7wqGT_crkaw/s1600/moses_parting_the_red_se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51" y="1787207"/>
            <a:ext cx="5281749" cy="3122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  <p:bldP spid="2055" grpId="0"/>
      <p:bldP spid="20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1219200"/>
            <a:ext cx="9144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16764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800" b="1" dirty="0">
                <a:solidFill>
                  <a:srgbClr val="FF9900"/>
                </a:solidFill>
                <a:latin typeface="Liberation Sans" panose="020B0604020202020204" pitchFamily="34" charset="0"/>
              </a:rPr>
              <a:t>Gifts of the Holy Spirit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28600" y="2590800"/>
            <a:ext cx="90678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 dirty="0">
                <a:solidFill>
                  <a:srgbClr val="FFFF66"/>
                </a:solidFill>
                <a:latin typeface="Liberation Sans" panose="020B0604020202020204" pitchFamily="34" charset="0"/>
              </a:rPr>
              <a:t>How were they given?</a:t>
            </a:r>
          </a:p>
          <a:p>
            <a:pPr lvl="1"/>
            <a:r>
              <a:rPr lang="en-US" altLang="en-US" dirty="0">
                <a:solidFill>
                  <a:schemeClr val="accent1"/>
                </a:solidFill>
                <a:latin typeface="Liberation Sans" panose="020B0604020202020204" pitchFamily="34" charset="0"/>
              </a:rPr>
              <a:t>Direct laying on of the apostles hands</a:t>
            </a:r>
          </a:p>
          <a:p>
            <a:pPr lvl="2"/>
            <a:r>
              <a:rPr lang="en-US" altLang="en-US" dirty="0">
                <a:solidFill>
                  <a:schemeClr val="bg1"/>
                </a:solidFill>
                <a:latin typeface="Liberation Sans" panose="020B0604020202020204" pitchFamily="34" charset="0"/>
                <a:cs typeface="Segoe UI Semibold" panose="020B0702040204020203" pitchFamily="34" charset="0"/>
              </a:rPr>
              <a:t>Acts 8:14-18; 19:6; Romans 1:11; 2 Timothy 1:5-6</a:t>
            </a:r>
          </a:p>
          <a:p>
            <a:r>
              <a:rPr lang="en-US" altLang="en-US" b="1" dirty="0">
                <a:solidFill>
                  <a:srgbClr val="FFFF66"/>
                </a:solidFill>
                <a:latin typeface="Liberation Sans" panose="020B0604020202020204" pitchFamily="34" charset="0"/>
              </a:rPr>
              <a:t>What was their purpose?</a:t>
            </a:r>
          </a:p>
          <a:p>
            <a:pPr lvl="1"/>
            <a:r>
              <a:rPr lang="en-US" altLang="en-US" dirty="0">
                <a:solidFill>
                  <a:schemeClr val="accent1"/>
                </a:solidFill>
                <a:latin typeface="Liberation Sans" panose="020B0604020202020204" pitchFamily="34" charset="0"/>
              </a:rPr>
              <a:t>To bring people to faith in Christ</a:t>
            </a:r>
          </a:p>
          <a:p>
            <a:pPr lvl="2"/>
            <a:r>
              <a:rPr lang="en-US" altLang="en-US" dirty="0">
                <a:solidFill>
                  <a:schemeClr val="bg1"/>
                </a:solidFill>
                <a:latin typeface="Liberation Sans" panose="020B0604020202020204" pitchFamily="34" charset="0"/>
                <a:cs typeface="Segoe UI Semibold" panose="020B0702040204020203" pitchFamily="34" charset="0"/>
              </a:rPr>
              <a:t>1 Corinthians 2:4-5</a:t>
            </a:r>
          </a:p>
          <a:p>
            <a:pPr lvl="1"/>
            <a:r>
              <a:rPr lang="en-US" altLang="en-US" dirty="0">
                <a:solidFill>
                  <a:schemeClr val="accent1"/>
                </a:solidFill>
                <a:latin typeface="Liberation Sans" panose="020B0604020202020204" pitchFamily="34" charset="0"/>
              </a:rPr>
              <a:t>To edify the Church</a:t>
            </a:r>
          </a:p>
          <a:p>
            <a:pPr lvl="2"/>
            <a:r>
              <a:rPr lang="en-US" altLang="en-US" dirty="0">
                <a:solidFill>
                  <a:schemeClr val="bg1"/>
                </a:solidFill>
                <a:latin typeface="Liberation Sans" panose="020B0604020202020204" pitchFamily="34" charset="0"/>
                <a:cs typeface="Segoe UI Semibold" panose="020B0702040204020203" pitchFamily="34" charset="0"/>
              </a:rPr>
              <a:t>1 Corinthians 14:12, 26</a:t>
            </a:r>
          </a:p>
        </p:txBody>
      </p:sp>
      <p:sp>
        <p:nvSpPr>
          <p:cNvPr id="4103" name="WordArt 7"/>
          <p:cNvSpPr>
            <a:spLocks noChangeArrowheads="1" noChangeShapeType="1" noTextEdit="1"/>
          </p:cNvSpPr>
          <p:nvPr/>
        </p:nvSpPr>
        <p:spPr bwMode="auto">
          <a:xfrm>
            <a:off x="1143000" y="1257300"/>
            <a:ext cx="6553200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Liberation Sans" panose="020B0604020202020204" pitchFamily="34" charset="0"/>
                <a:cs typeface="Segoe UI" panose="020B0502040204020203" pitchFamily="34" charset="0"/>
              </a:rPr>
              <a:t>1 Corinthians 13:8-13</a:t>
            </a:r>
          </a:p>
        </p:txBody>
      </p:sp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6629400" y="4114800"/>
          <a:ext cx="25146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Drawing" r:id="rId3" imgW="1600210" imgH="1905213" progId="Presentations.Drawing.11">
                  <p:embed/>
                </p:oleObj>
              </mc:Choice>
              <mc:Fallback>
                <p:oleObj name="Drawing" r:id="rId3" imgW="1600210" imgH="1905213" progId="Presentations.Drawing.11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114800"/>
                        <a:ext cx="25146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152400" y="228600"/>
            <a:ext cx="8839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“When 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That Which Is Perfect Has 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Come”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chemeClr val="accent1"/>
                </a:outerShdw>
              </a:effectLst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/>
      <p:bldP spid="410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1752600"/>
            <a:ext cx="91440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800" b="1" dirty="0">
                <a:solidFill>
                  <a:srgbClr val="FF9900"/>
                </a:solidFill>
                <a:latin typeface="Liberation Sans" panose="020B0604020202020204" pitchFamily="34" charset="0"/>
              </a:rPr>
              <a:t>Miraculous Gifts will Cease</a:t>
            </a:r>
            <a:br>
              <a:rPr lang="en-US" altLang="en-US" sz="4800" b="1" dirty="0">
                <a:solidFill>
                  <a:srgbClr val="FF9900"/>
                </a:solidFill>
                <a:latin typeface="Liberation Sans" panose="020B0604020202020204" pitchFamily="34" charset="0"/>
              </a:rPr>
            </a:br>
            <a:r>
              <a:rPr lang="en-US" altLang="en-US" sz="4000" b="1" dirty="0">
                <a:solidFill>
                  <a:schemeClr val="accent1"/>
                </a:solidFill>
                <a:latin typeface="Liberation Sans" panose="020B0604020202020204" pitchFamily="34" charset="0"/>
              </a:rPr>
              <a:t>(Verse 8)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76200" y="3352800"/>
            <a:ext cx="90678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 dirty="0">
                <a:solidFill>
                  <a:srgbClr val="FFFF66"/>
                </a:solidFill>
                <a:latin typeface="Liberation Sans" panose="020B0604020202020204" pitchFamily="34" charset="0"/>
              </a:rPr>
              <a:t>There will be a time when they will:</a:t>
            </a:r>
          </a:p>
          <a:p>
            <a:pPr lvl="1"/>
            <a:r>
              <a:rPr lang="en-US" altLang="en-US" b="1" dirty="0">
                <a:solidFill>
                  <a:schemeClr val="accent1"/>
                </a:solidFill>
                <a:latin typeface="Liberation Sans" panose="020B0604020202020204" pitchFamily="34" charset="0"/>
              </a:rPr>
              <a:t>FAIL</a:t>
            </a:r>
          </a:p>
          <a:p>
            <a:pPr lvl="1"/>
            <a:r>
              <a:rPr lang="en-US" altLang="en-US" b="1" dirty="0">
                <a:solidFill>
                  <a:schemeClr val="accent1"/>
                </a:solidFill>
                <a:latin typeface="Liberation Sans" panose="020B0604020202020204" pitchFamily="34" charset="0"/>
              </a:rPr>
              <a:t>CEASE</a:t>
            </a:r>
          </a:p>
          <a:p>
            <a:pPr lvl="1"/>
            <a:r>
              <a:rPr lang="en-US" altLang="en-US" b="1" dirty="0">
                <a:solidFill>
                  <a:schemeClr val="accent1"/>
                </a:solidFill>
                <a:latin typeface="Liberation Sans" panose="020B0604020202020204" pitchFamily="34" charset="0"/>
              </a:rPr>
              <a:t>VANISH</a:t>
            </a:r>
          </a:p>
          <a:p>
            <a:pPr lvl="1"/>
            <a:endParaRPr lang="en-US" altLang="en-US" i="1" dirty="0">
              <a:solidFill>
                <a:schemeClr val="accent1"/>
              </a:solidFill>
              <a:latin typeface="Liberation Sans" panose="020B0604020202020204" pitchFamily="34" charset="0"/>
            </a:endParaRPr>
          </a:p>
        </p:txBody>
      </p:sp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1143000" y="1257300"/>
            <a:ext cx="6553200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Liberation Sans" panose="020B0604020202020204" pitchFamily="34" charset="0"/>
                <a:cs typeface="Segoe UI" panose="020B0502040204020203" pitchFamily="34" charset="0"/>
              </a:rPr>
              <a:t>1 Corinthians 13:8-13</a:t>
            </a:r>
          </a:p>
        </p:txBody>
      </p:sp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6629400" y="4114800"/>
          <a:ext cx="25146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Drawing" r:id="rId3" imgW="1600210" imgH="1905213" progId="Presentations.Drawing.11">
                  <p:embed/>
                </p:oleObj>
              </mc:Choice>
              <mc:Fallback>
                <p:oleObj name="Drawing" r:id="rId3" imgW="1600210" imgH="1905213" progId="Presentations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114800"/>
                        <a:ext cx="25146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52400" y="5562600"/>
            <a:ext cx="6324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28600" y="5514975"/>
            <a:ext cx="6248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600" dirty="0">
                <a:solidFill>
                  <a:srgbClr val="280294"/>
                </a:solidFill>
                <a:latin typeface="Liberation Sans" panose="020B0604020202020204" pitchFamily="34" charset="0"/>
              </a:rPr>
              <a:t>When will they</a:t>
            </a:r>
          </a:p>
          <a:p>
            <a:pPr algn="ctr"/>
            <a:r>
              <a:rPr lang="en-US" altLang="en-US" sz="3600" b="1" dirty="0">
                <a:solidFill>
                  <a:srgbClr val="FF0000"/>
                </a:solidFill>
                <a:latin typeface="Liberation Sans" panose="020B0604020202020204" pitchFamily="34" charset="0"/>
              </a:rPr>
              <a:t>“be done away?”</a:t>
            </a:r>
          </a:p>
        </p:txBody>
      </p:sp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>
            <a:off x="152400" y="228600"/>
            <a:ext cx="8839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“When 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That Which Is Perfect Has 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Come”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chemeClr val="accent1"/>
                </a:outerShdw>
              </a:effectLst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  <p:bldP spid="13316" grpId="0"/>
      <p:bldP spid="13318" grpId="0" animBg="1"/>
      <p:bldP spid="13320" grpId="0" animBg="1"/>
      <p:bldP spid="133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1828800"/>
            <a:ext cx="91440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800" b="1" dirty="0" smtClean="0">
                <a:solidFill>
                  <a:srgbClr val="FF9900"/>
                </a:solidFill>
                <a:latin typeface="Liberation Sans" panose="020B0604020202020204" pitchFamily="34" charset="0"/>
              </a:rPr>
              <a:t>“When </a:t>
            </a:r>
            <a:r>
              <a:rPr lang="en-US" altLang="en-US" sz="4800" b="1" dirty="0">
                <a:solidFill>
                  <a:srgbClr val="FF9900"/>
                </a:solidFill>
                <a:latin typeface="Liberation Sans" panose="020B0604020202020204" pitchFamily="34" charset="0"/>
              </a:rPr>
              <a:t>that which is </a:t>
            </a:r>
            <a:r>
              <a:rPr lang="en-US" altLang="en-US" sz="4800" b="1" dirty="0" smtClean="0">
                <a:solidFill>
                  <a:srgbClr val="FF9900"/>
                </a:solidFill>
                <a:latin typeface="Liberation Sans" panose="020B0604020202020204" pitchFamily="34" charset="0"/>
              </a:rPr>
              <a:t>perfect</a:t>
            </a:r>
            <a:br>
              <a:rPr lang="en-US" altLang="en-US" sz="4800" b="1" dirty="0" smtClean="0">
                <a:solidFill>
                  <a:srgbClr val="FF9900"/>
                </a:solidFill>
                <a:latin typeface="Liberation Sans" panose="020B0604020202020204" pitchFamily="34" charset="0"/>
              </a:rPr>
            </a:br>
            <a:r>
              <a:rPr lang="en-US" altLang="en-US" sz="4800" b="1" dirty="0" smtClean="0">
                <a:solidFill>
                  <a:srgbClr val="FF9900"/>
                </a:solidFill>
                <a:latin typeface="Liberation Sans" panose="020B0604020202020204" pitchFamily="34" charset="0"/>
              </a:rPr>
              <a:t>has </a:t>
            </a:r>
            <a:r>
              <a:rPr lang="en-US" altLang="en-US" sz="4800" b="1" dirty="0">
                <a:solidFill>
                  <a:srgbClr val="FF9900"/>
                </a:solidFill>
                <a:latin typeface="Liberation Sans" panose="020B0604020202020204" pitchFamily="34" charset="0"/>
              </a:rPr>
              <a:t>come…” </a:t>
            </a:r>
            <a:r>
              <a:rPr lang="en-US" altLang="en-US" sz="4000" b="1" dirty="0">
                <a:solidFill>
                  <a:schemeClr val="accent1"/>
                </a:solidFill>
                <a:latin typeface="Liberation Sans" panose="020B0604020202020204" pitchFamily="34" charset="0"/>
              </a:rPr>
              <a:t>(Verses 9-10)</a:t>
            </a:r>
          </a:p>
        </p:txBody>
      </p:sp>
      <p:sp>
        <p:nvSpPr>
          <p:cNvPr id="5126" name="WordArt 6"/>
          <p:cNvSpPr>
            <a:spLocks noChangeArrowheads="1" noChangeShapeType="1" noTextEdit="1"/>
          </p:cNvSpPr>
          <p:nvPr/>
        </p:nvSpPr>
        <p:spPr bwMode="auto">
          <a:xfrm>
            <a:off x="1143000" y="1257300"/>
            <a:ext cx="6553200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Liberation Sans" panose="020B0604020202020204" pitchFamily="34" charset="0"/>
                <a:cs typeface="Segoe UI" panose="020B0502040204020203" pitchFamily="34" charset="0"/>
              </a:rPr>
              <a:t>1 Corinthians 13:8-13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3429000"/>
            <a:ext cx="91440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0" y="3657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dirty="0">
                <a:latin typeface="Liberation Sans" panose="020B0604020202020204" pitchFamily="34" charset="0"/>
              </a:rPr>
              <a:t>“For we know in part and we prophesy in part. But when </a:t>
            </a:r>
            <a:r>
              <a:rPr lang="en-US" altLang="en-US" sz="2800" b="1" dirty="0">
                <a:solidFill>
                  <a:srgbClr val="FF0000"/>
                </a:solidFill>
                <a:latin typeface="Liberation Sans" panose="020B0604020202020204" pitchFamily="34" charset="0"/>
              </a:rPr>
              <a:t>that which is perfect has come</a:t>
            </a:r>
            <a:r>
              <a:rPr lang="en-US" altLang="en-US" sz="2800" dirty="0">
                <a:latin typeface="Liberation Sans" panose="020B0604020202020204" pitchFamily="34" charset="0"/>
              </a:rPr>
              <a:t>, then that which is in part will be done away.”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0" y="5410200"/>
            <a:ext cx="91440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000" dirty="0">
                <a:solidFill>
                  <a:srgbClr val="00FFFF"/>
                </a:solidFill>
                <a:latin typeface="Liberation Sans" panose="020B0604020202020204" pitchFamily="34" charset="0"/>
              </a:rPr>
              <a:t>“perfect” (</a:t>
            </a:r>
            <a:r>
              <a:rPr lang="en-US" altLang="en-US" sz="4000" dirty="0" err="1">
                <a:solidFill>
                  <a:srgbClr val="00FFFF"/>
                </a:solidFill>
                <a:latin typeface="Liberation Sans" panose="020B0604020202020204" pitchFamily="34" charset="0"/>
              </a:rPr>
              <a:t>teleios</a:t>
            </a:r>
            <a:r>
              <a:rPr lang="en-US" altLang="en-US" sz="4000" dirty="0">
                <a:solidFill>
                  <a:srgbClr val="00FFFF"/>
                </a:solidFill>
                <a:latin typeface="Liberation Sans" panose="020B0604020202020204" pitchFamily="34" charset="0"/>
              </a:rPr>
              <a:t>)</a:t>
            </a:r>
          </a:p>
          <a:p>
            <a:pPr algn="ctr"/>
            <a:r>
              <a:rPr lang="en-US" altLang="en-US" sz="3200" dirty="0">
                <a:solidFill>
                  <a:srgbClr val="00FFFF"/>
                </a:solidFill>
                <a:latin typeface="Liberation Sans" panose="020B0604020202020204" pitchFamily="34" charset="0"/>
              </a:rPr>
              <a:t>that which grows to completeness or wholeness</a:t>
            </a:r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152400" y="228600"/>
            <a:ext cx="8839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“When 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That Which Is Perfect Has 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Come”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chemeClr val="accent1"/>
                </a:outerShdw>
              </a:effectLst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5124" grpId="0"/>
      <p:bldP spid="5126" grpId="0" animBg="1"/>
      <p:bldP spid="5128" grpId="0" animBg="1"/>
      <p:bldP spid="5129" grpId="0"/>
      <p:bldP spid="51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/>
          <p:cNvSpPr>
            <a:spLocks noChangeArrowheads="1" noChangeShapeType="1" noTextEdit="1"/>
          </p:cNvSpPr>
          <p:nvPr/>
        </p:nvSpPr>
        <p:spPr bwMode="auto">
          <a:xfrm>
            <a:off x="152400" y="228600"/>
            <a:ext cx="8839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“When 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That Which Is Perfect Has 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Come”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chemeClr val="accent1"/>
                </a:outerShdw>
              </a:effectLst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17526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800" b="1" dirty="0">
                <a:solidFill>
                  <a:srgbClr val="FF9900"/>
                </a:solidFill>
                <a:latin typeface="Liberation Sans" panose="020B0604020202020204" pitchFamily="34" charset="0"/>
              </a:rPr>
              <a:t>“in part” </a:t>
            </a:r>
            <a:r>
              <a:rPr lang="en-US" altLang="en-US" sz="4000" b="1" dirty="0">
                <a:solidFill>
                  <a:schemeClr val="accent1"/>
                </a:solidFill>
                <a:latin typeface="Liberation Sans" panose="020B0604020202020204" pitchFamily="34" charset="0"/>
              </a:rPr>
              <a:t>(Verse 10)</a:t>
            </a:r>
          </a:p>
        </p:txBody>
      </p:sp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1143000" y="1257300"/>
            <a:ext cx="6553200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Liberation Sans" panose="020B0604020202020204" pitchFamily="34" charset="0"/>
                <a:cs typeface="Segoe UI" panose="020B0502040204020203" pitchFamily="34" charset="0"/>
              </a:rPr>
              <a:t>1 Corinthians 13:8-13</a:t>
            </a:r>
          </a:p>
        </p:txBody>
      </p:sp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1066800" y="2155825"/>
          <a:ext cx="6934200" cy="462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Chart" r:id="rId3" imgW="6096000" imgH="4067130" progId="MSGraph.Chart.8">
                  <p:embed followColorScheme="full"/>
                </p:oleObj>
              </mc:Choice>
              <mc:Fallback>
                <p:oleObj name="Chart" r:id="rId3" imgW="6096000" imgH="4067130" progId="MSGraph.Chart.8">
                  <p:embed followColorScheme="full"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155825"/>
                        <a:ext cx="6934200" cy="462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038600"/>
            <a:ext cx="1331913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124200" y="3556000"/>
            <a:ext cx="1371600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 b="1" dirty="0">
                <a:latin typeface="Liberation Sans" panose="020B0604020202020204" pitchFamily="34" charset="0"/>
              </a:rPr>
              <a:t>Prophecy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4876800" y="3556000"/>
            <a:ext cx="1371600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 b="1" dirty="0">
                <a:latin typeface="Liberation Sans" panose="020B0604020202020204" pitchFamily="34" charset="0"/>
              </a:rPr>
              <a:t>Tongues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3886200" y="5638800"/>
            <a:ext cx="1600200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 b="1" dirty="0">
                <a:latin typeface="Liberation Sans" panose="020B0604020202020204" pitchFamily="34" charset="0"/>
              </a:rPr>
              <a:t>Knowledge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762000" y="4191000"/>
            <a:ext cx="3429000" cy="138499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solidFill>
                  <a:schemeClr val="bg1"/>
                </a:solidFill>
                <a:latin typeface="Liberation Sans" panose="020B0604020202020204" pitchFamily="34" charset="0"/>
              </a:rPr>
              <a:t>“when that which is perfect has come…”</a:t>
            </a:r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auto">
          <a:xfrm>
            <a:off x="5638800" y="3810000"/>
            <a:ext cx="3352800" cy="1676400"/>
          </a:xfrm>
          <a:prstGeom prst="leftArrowCallout">
            <a:avLst>
              <a:gd name="adj1" fmla="val 25000"/>
              <a:gd name="adj2" fmla="val 25000"/>
              <a:gd name="adj3" fmla="val 33333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6781800" y="4191000"/>
            <a:ext cx="2209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400" dirty="0">
                <a:latin typeface="Liberation Sans" panose="020B0604020202020204" pitchFamily="34" charset="0"/>
                <a:cs typeface="Segoe UI Semibold" panose="020B0702040204020203" pitchFamily="34" charset="0"/>
              </a:rPr>
              <a:t>John 16:13</a:t>
            </a:r>
          </a:p>
          <a:p>
            <a:pPr algn="ctr"/>
            <a:r>
              <a:rPr lang="en-US" altLang="en-US" sz="2400" dirty="0">
                <a:latin typeface="Liberation Sans" panose="020B0604020202020204" pitchFamily="34" charset="0"/>
                <a:cs typeface="Segoe UI Semibold" panose="020B0702040204020203" pitchFamily="34" charset="0"/>
              </a:rPr>
              <a:t>2 </a:t>
            </a:r>
            <a:r>
              <a:rPr lang="en-US" altLang="en-US" sz="2400" dirty="0" smtClean="0">
                <a:latin typeface="Liberation Sans" panose="020B0604020202020204" pitchFamily="34" charset="0"/>
                <a:cs typeface="Segoe UI Semibold" panose="020B0702040204020203" pitchFamily="34" charset="0"/>
              </a:rPr>
              <a:t>Peter 1:2-3</a:t>
            </a:r>
            <a:endParaRPr lang="en-US" altLang="en-US" sz="2400" dirty="0">
              <a:latin typeface="Liberation Sans" panose="020B0604020202020204" pitchFamily="34" charset="0"/>
              <a:cs typeface="Segoe UI Semibold" panose="020B07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61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2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8" grpId="0"/>
      <p:bldP spid="6149" grpId="0" animBg="1"/>
      <p:bldOleChart spid="6153" grpId="0"/>
      <p:bldP spid="6155" grpId="0" animBg="1"/>
      <p:bldP spid="6156" grpId="0" animBg="1"/>
      <p:bldP spid="6157" grpId="0" animBg="1"/>
      <p:bldP spid="6158" grpId="0"/>
      <p:bldP spid="61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1828800"/>
            <a:ext cx="91440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800" b="1" dirty="0">
                <a:solidFill>
                  <a:srgbClr val="FF9900"/>
                </a:solidFill>
                <a:latin typeface="Liberation Sans" panose="020B0604020202020204" pitchFamily="34" charset="0"/>
              </a:rPr>
              <a:t>Paul’s Analogy of</a:t>
            </a:r>
            <a:br>
              <a:rPr lang="en-US" altLang="en-US" sz="4800" b="1" dirty="0">
                <a:solidFill>
                  <a:srgbClr val="FF9900"/>
                </a:solidFill>
                <a:latin typeface="Liberation Sans" panose="020B0604020202020204" pitchFamily="34" charset="0"/>
              </a:rPr>
            </a:br>
            <a:r>
              <a:rPr lang="en-US" altLang="en-US" sz="4800" b="1" dirty="0">
                <a:solidFill>
                  <a:srgbClr val="FF9900"/>
                </a:solidFill>
                <a:latin typeface="Liberation Sans" panose="020B0604020202020204" pitchFamily="34" charset="0"/>
              </a:rPr>
              <a:t>Child to man </a:t>
            </a:r>
            <a:r>
              <a:rPr lang="en-US" altLang="en-US" sz="4000" b="1" dirty="0">
                <a:solidFill>
                  <a:schemeClr val="accent1"/>
                </a:solidFill>
                <a:latin typeface="Liberation Sans" panose="020B0604020202020204" pitchFamily="34" charset="0"/>
              </a:rPr>
              <a:t>(Verse 11)</a:t>
            </a:r>
          </a:p>
        </p:txBody>
      </p:sp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1143000" y="1257300"/>
            <a:ext cx="6553200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Liberation Sans" panose="020B0604020202020204" pitchFamily="34" charset="0"/>
                <a:cs typeface="Segoe UI" panose="020B0502040204020203" pitchFamily="34" charset="0"/>
              </a:rPr>
              <a:t>1 Corinthians 13:8-13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3429000"/>
            <a:ext cx="91440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0" y="3657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dirty="0">
                <a:latin typeface="Liberation Sans" panose="020B0604020202020204" pitchFamily="34" charset="0"/>
              </a:rPr>
              <a:t>“When I was a child, I spoke as a child, I understood as a child, I thought as a child; but when I became a man, I </a:t>
            </a:r>
            <a:r>
              <a:rPr lang="en-US" altLang="en-US" sz="2800" b="1" dirty="0">
                <a:solidFill>
                  <a:srgbClr val="FF0000"/>
                </a:solidFill>
                <a:latin typeface="Liberation Sans" panose="020B0604020202020204" pitchFamily="34" charset="0"/>
              </a:rPr>
              <a:t>put away childish things</a:t>
            </a:r>
            <a:r>
              <a:rPr lang="en-US" altLang="en-US" sz="2800" dirty="0">
                <a:latin typeface="Liberation Sans" panose="020B0604020202020204" pitchFamily="34" charset="0"/>
              </a:rPr>
              <a:t>.”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0" y="533525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 dirty="0">
                <a:solidFill>
                  <a:srgbClr val="00FFFF"/>
                </a:solidFill>
                <a:latin typeface="Liberation Sans" panose="020B0604020202020204" pitchFamily="34" charset="0"/>
              </a:rPr>
              <a:t>Children need help as they grow</a:t>
            </a:r>
          </a:p>
          <a:p>
            <a:pPr algn="ctr"/>
            <a:r>
              <a:rPr lang="en-US" altLang="en-US" sz="3200" dirty="0">
                <a:solidFill>
                  <a:srgbClr val="00FFFF"/>
                </a:solidFill>
                <a:latin typeface="Liberation Sans" panose="020B0604020202020204" pitchFamily="34" charset="0"/>
              </a:rPr>
              <a:t>God has given us help so we can </a:t>
            </a:r>
            <a:r>
              <a:rPr lang="en-US" altLang="en-US" sz="3200" dirty="0" smtClean="0">
                <a:solidFill>
                  <a:srgbClr val="00FFFF"/>
                </a:solidFill>
                <a:latin typeface="Liberation Sans" panose="020B0604020202020204" pitchFamily="34" charset="0"/>
              </a:rPr>
              <a:t>grow</a:t>
            </a:r>
            <a:br>
              <a:rPr lang="en-US" altLang="en-US" sz="3200" dirty="0" smtClean="0">
                <a:solidFill>
                  <a:srgbClr val="00FFFF"/>
                </a:solidFill>
                <a:latin typeface="Liberation Sans" panose="020B0604020202020204" pitchFamily="34" charset="0"/>
              </a:rPr>
            </a:br>
            <a:r>
              <a:rPr lang="en-US" altLang="en-US" sz="2400" dirty="0" smtClean="0">
                <a:solidFill>
                  <a:schemeClr val="bg1"/>
                </a:solidFill>
                <a:latin typeface="Liberation Sans" panose="020B0604020202020204" pitchFamily="34" charset="0"/>
                <a:cs typeface="Segoe UI Semibold" panose="020B0702040204020203" pitchFamily="34" charset="0"/>
              </a:rPr>
              <a:t> </a:t>
            </a:r>
            <a:r>
              <a:rPr lang="en-US" altLang="en-US" sz="2400" dirty="0">
                <a:solidFill>
                  <a:schemeClr val="bg1"/>
                </a:solidFill>
                <a:latin typeface="Liberation Sans" panose="020B0604020202020204" pitchFamily="34" charset="0"/>
                <a:cs typeface="Segoe UI Semibold" panose="020B0702040204020203" pitchFamily="34" charset="0"/>
              </a:rPr>
              <a:t>(</a:t>
            </a:r>
            <a:r>
              <a:rPr lang="en-US" altLang="en-US" sz="2400" dirty="0" smtClean="0">
                <a:solidFill>
                  <a:schemeClr val="bg1"/>
                </a:solidFill>
                <a:latin typeface="Liberation Sans" panose="020B0604020202020204" pitchFamily="34" charset="0"/>
                <a:cs typeface="Segoe UI Semibold" panose="020B0702040204020203" pitchFamily="34" charset="0"/>
              </a:rPr>
              <a:t>Ephesians </a:t>
            </a:r>
            <a:r>
              <a:rPr lang="en-US" altLang="en-US" sz="2400" dirty="0">
                <a:solidFill>
                  <a:schemeClr val="bg1"/>
                </a:solidFill>
                <a:latin typeface="Liberation Sans" panose="020B0604020202020204" pitchFamily="34" charset="0"/>
                <a:cs typeface="Segoe UI Semibold" panose="020B0702040204020203" pitchFamily="34" charset="0"/>
              </a:rPr>
              <a:t>4:11-16)</a:t>
            </a:r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152400" y="228600"/>
            <a:ext cx="8839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“When 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That Which Is Perfect Has 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Come”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chemeClr val="accent1"/>
                </a:outerShdw>
              </a:effectLst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  <p:bldP spid="14341" grpId="0" animBg="1"/>
      <p:bldP spid="14342" grpId="0" animBg="1"/>
      <p:bldP spid="143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1714500"/>
            <a:ext cx="3200400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800" b="1" dirty="0">
                <a:solidFill>
                  <a:srgbClr val="FF9900"/>
                </a:solidFill>
                <a:latin typeface="Liberation Sans" panose="020B0604020202020204" pitchFamily="34" charset="0"/>
              </a:rPr>
              <a:t>The Mirror </a:t>
            </a:r>
            <a:r>
              <a:rPr lang="en-US" altLang="en-US" sz="4000" b="1" dirty="0">
                <a:solidFill>
                  <a:schemeClr val="accent1"/>
                </a:solidFill>
                <a:latin typeface="Liberation Sans" panose="020B0604020202020204" pitchFamily="34" charset="0"/>
              </a:rPr>
              <a:t>(Verse 12)</a:t>
            </a:r>
          </a:p>
        </p:txBody>
      </p:sp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>
            <a:off x="1143000" y="1257300"/>
            <a:ext cx="6553200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Liberation Sans" panose="020B0604020202020204" pitchFamily="34" charset="0"/>
                <a:cs typeface="Segoe UI" panose="020B0502040204020203" pitchFamily="34" charset="0"/>
              </a:rPr>
              <a:t>1 Corinthians 13:8-13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3749457"/>
            <a:ext cx="3200400" cy="310854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-1" y="3749457"/>
            <a:ext cx="3235569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dirty="0">
                <a:latin typeface="Liberation Sans" panose="020B0604020202020204" pitchFamily="34" charset="0"/>
              </a:rPr>
              <a:t>“For now we see in a mirror, dimly, but then face to face. Now I know in part, but then I </a:t>
            </a:r>
            <a:r>
              <a:rPr lang="en-US" altLang="en-US" sz="2800" b="1" dirty="0">
                <a:solidFill>
                  <a:srgbClr val="FF0000"/>
                </a:solidFill>
                <a:latin typeface="Liberation Sans" panose="020B0604020202020204" pitchFamily="34" charset="0"/>
              </a:rPr>
              <a:t>shall know just as I also am known</a:t>
            </a:r>
            <a:r>
              <a:rPr lang="en-US" altLang="en-US" sz="2800" dirty="0">
                <a:latin typeface="Liberation Sans" panose="020B0604020202020204" pitchFamily="34" charset="0"/>
              </a:rPr>
              <a:t>.”</a:t>
            </a:r>
          </a:p>
        </p:txBody>
      </p:sp>
      <p:graphicFrame>
        <p:nvGraphicFramePr>
          <p:cNvPr id="717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984780"/>
              </p:ext>
            </p:extLst>
          </p:nvPr>
        </p:nvGraphicFramePr>
        <p:xfrm>
          <a:off x="3124200" y="1676400"/>
          <a:ext cx="60198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Picture (32-bit)" r:id="rId3" imgW="3867120" imgH="5676840" progId="MetafileCompanion32.Picture.1">
                  <p:embed/>
                </p:oleObj>
              </mc:Choice>
              <mc:Fallback>
                <p:oleObj name="Picture (32-bit)" r:id="rId3" imgW="3867120" imgH="5676840" progId="MetafileCompanion32.Picture.1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676400"/>
                        <a:ext cx="60198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3657600" y="2484438"/>
            <a:ext cx="4800600" cy="376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latin typeface="Liberation Sans" panose="020B0604020202020204" pitchFamily="34" charset="0"/>
              </a:rPr>
              <a:t>Dim outline of God’s will</a:t>
            </a:r>
          </a:p>
          <a:p>
            <a:pPr lvl="1"/>
            <a:r>
              <a:rPr lang="en-US" altLang="en-US" sz="2400" dirty="0">
                <a:solidFill>
                  <a:srgbClr val="C00000"/>
                </a:solidFill>
                <a:latin typeface="Liberation Sans" panose="020B0604020202020204" pitchFamily="34" charset="0"/>
                <a:cs typeface="Segoe UI Semibold" panose="020B0702040204020203" pitchFamily="34" charset="0"/>
              </a:rPr>
              <a:t>James 1:25</a:t>
            </a:r>
          </a:p>
          <a:p>
            <a:r>
              <a:rPr lang="en-US" altLang="en-US" sz="2400" b="1" dirty="0">
                <a:latin typeface="Liberation Sans" panose="020B0604020202020204" pitchFamily="34" charset="0"/>
              </a:rPr>
              <a:t>Perfect law tells us all we need to know</a:t>
            </a:r>
          </a:p>
          <a:p>
            <a:pPr lvl="1"/>
            <a:r>
              <a:rPr lang="en-US" altLang="en-US" sz="2400" dirty="0">
                <a:solidFill>
                  <a:srgbClr val="C00000"/>
                </a:solidFill>
                <a:latin typeface="Liberation Sans" panose="020B0604020202020204" pitchFamily="34" charset="0"/>
                <a:cs typeface="Segoe UI Semibold" panose="020B0702040204020203" pitchFamily="34" charset="0"/>
              </a:rPr>
              <a:t>2 Peter 1:2-3; 2 Tim 3:16-17</a:t>
            </a:r>
          </a:p>
          <a:p>
            <a:r>
              <a:rPr lang="en-US" altLang="en-US" sz="2400" b="1" dirty="0">
                <a:latin typeface="Liberation Sans" panose="020B0604020202020204" pitchFamily="34" charset="0"/>
              </a:rPr>
              <a:t>Ultimate purpose summed up by John</a:t>
            </a:r>
          </a:p>
          <a:p>
            <a:pPr lvl="1"/>
            <a:r>
              <a:rPr lang="en-US" altLang="en-US" sz="2400" dirty="0">
                <a:solidFill>
                  <a:srgbClr val="C00000"/>
                </a:solidFill>
                <a:latin typeface="Liberation Sans" panose="020B0604020202020204" pitchFamily="34" charset="0"/>
                <a:cs typeface="Segoe UI Semibold" panose="020B0702040204020203" pitchFamily="34" charset="0"/>
              </a:rPr>
              <a:t>John 20:30-31</a:t>
            </a:r>
          </a:p>
        </p:txBody>
      </p:sp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>
            <a:off x="152400" y="228600"/>
            <a:ext cx="8839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“When 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That Which Is Perfect Has 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Come”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chemeClr val="accent1"/>
                </a:outerShdw>
              </a:effectLst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2" grpId="0"/>
      <p:bldP spid="7173" grpId="0" animBg="1"/>
      <p:bldP spid="7174" grpId="0" animBg="1"/>
      <p:bldP spid="71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1752600"/>
            <a:ext cx="91440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800" b="1" dirty="0">
                <a:solidFill>
                  <a:srgbClr val="FF9900"/>
                </a:solidFill>
                <a:latin typeface="Liberation Sans" panose="020B0604020202020204" pitchFamily="34" charset="0"/>
              </a:rPr>
              <a:t>What will abide?</a:t>
            </a:r>
            <a:br>
              <a:rPr lang="en-US" altLang="en-US" sz="4800" b="1" dirty="0">
                <a:solidFill>
                  <a:srgbClr val="FF9900"/>
                </a:solidFill>
                <a:latin typeface="Liberation Sans" panose="020B0604020202020204" pitchFamily="34" charset="0"/>
              </a:rPr>
            </a:br>
            <a:r>
              <a:rPr lang="en-US" altLang="en-US" sz="4000" b="1" dirty="0">
                <a:solidFill>
                  <a:schemeClr val="accent1"/>
                </a:solidFill>
                <a:latin typeface="Liberation Sans" panose="020B0604020202020204" pitchFamily="34" charset="0"/>
              </a:rPr>
              <a:t>(Verse 13)</a:t>
            </a:r>
          </a:p>
        </p:txBody>
      </p:sp>
      <p:sp>
        <p:nvSpPr>
          <p:cNvPr id="9221" name="WordArt 5"/>
          <p:cNvSpPr>
            <a:spLocks noChangeArrowheads="1" noChangeShapeType="1" noTextEdit="1"/>
          </p:cNvSpPr>
          <p:nvPr/>
        </p:nvSpPr>
        <p:spPr bwMode="auto">
          <a:xfrm>
            <a:off x="1143000" y="1257300"/>
            <a:ext cx="6553200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Liberation Sans" panose="020B0604020202020204" pitchFamily="34" charset="0"/>
                <a:cs typeface="Segoe UI" panose="020B0502040204020203" pitchFamily="34" charset="0"/>
              </a:rPr>
              <a:t>1 Corinthians 13:8-13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3352800"/>
            <a:ext cx="9144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0" y="33528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dirty="0">
                <a:latin typeface="Liberation Sans" panose="020B0604020202020204" pitchFamily="34" charset="0"/>
              </a:rPr>
              <a:t>“And now abide faith, hope, love, these three;</a:t>
            </a:r>
          </a:p>
          <a:p>
            <a:pPr algn="ctr"/>
            <a:r>
              <a:rPr lang="en-US" altLang="en-US" sz="2800" dirty="0">
                <a:latin typeface="Liberation Sans" panose="020B0604020202020204" pitchFamily="34" charset="0"/>
              </a:rPr>
              <a:t>but the </a:t>
            </a:r>
            <a:r>
              <a:rPr lang="en-US" altLang="en-US" sz="2800" b="1" dirty="0">
                <a:solidFill>
                  <a:srgbClr val="FF0000"/>
                </a:solidFill>
                <a:latin typeface="Liberation Sans" panose="020B0604020202020204" pitchFamily="34" charset="0"/>
              </a:rPr>
              <a:t>greatest of these is love</a:t>
            </a:r>
            <a:r>
              <a:rPr lang="en-US" altLang="en-US" sz="2800" dirty="0">
                <a:latin typeface="Liberation Sans" panose="020B0604020202020204" pitchFamily="34" charset="0"/>
              </a:rPr>
              <a:t>.”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0" y="4465638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solidFill>
                  <a:srgbClr val="FFFF66"/>
                </a:solidFill>
                <a:latin typeface="Liberation Sans" panose="020B0604020202020204" pitchFamily="34" charset="0"/>
              </a:rPr>
              <a:t>FAITH</a:t>
            </a:r>
            <a:r>
              <a:rPr lang="en-US" altLang="en-US" sz="3200" b="1" dirty="0">
                <a:solidFill>
                  <a:srgbClr val="00FFFF"/>
                </a:solidFill>
                <a:latin typeface="Liberation Sans" panose="020B0604020202020204" pitchFamily="34" charset="0"/>
              </a:rPr>
              <a:t> </a:t>
            </a:r>
            <a:r>
              <a:rPr lang="en-US" altLang="en-US" sz="3200" dirty="0">
                <a:solidFill>
                  <a:srgbClr val="00FFFF"/>
                </a:solidFill>
                <a:latin typeface="Liberation Sans" panose="020B0604020202020204" pitchFamily="34" charset="0"/>
              </a:rPr>
              <a:t>– will one day be realized</a:t>
            </a:r>
          </a:p>
          <a:p>
            <a:r>
              <a:rPr lang="en-US" altLang="en-US" sz="3200" dirty="0">
                <a:solidFill>
                  <a:srgbClr val="00FFFF"/>
                </a:solidFill>
                <a:latin typeface="Liberation Sans" panose="020B0604020202020204" pitchFamily="34" charset="0"/>
              </a:rPr>
              <a:t>                </a:t>
            </a:r>
            <a:r>
              <a:rPr lang="en-US" altLang="en-US" sz="3200" b="1" dirty="0">
                <a:solidFill>
                  <a:srgbClr val="FFFF66"/>
                </a:solidFill>
                <a:latin typeface="Liberation Sans" panose="020B0604020202020204" pitchFamily="34" charset="0"/>
              </a:rPr>
              <a:t>HOPE</a:t>
            </a:r>
            <a:r>
              <a:rPr lang="en-US" altLang="en-US" sz="3200" dirty="0">
                <a:solidFill>
                  <a:srgbClr val="00FFFF"/>
                </a:solidFill>
                <a:latin typeface="Liberation Sans" panose="020B0604020202020204" pitchFamily="34" charset="0"/>
              </a:rPr>
              <a:t> – will one day be realized</a:t>
            </a:r>
          </a:p>
          <a:p>
            <a:r>
              <a:rPr lang="en-US" altLang="en-US" sz="3200" b="1" dirty="0">
                <a:solidFill>
                  <a:srgbClr val="00FFFF"/>
                </a:solidFill>
                <a:latin typeface="Liberation Sans" panose="020B0604020202020204" pitchFamily="34" charset="0"/>
              </a:rPr>
              <a:t>                           </a:t>
            </a:r>
            <a:r>
              <a:rPr lang="en-US" altLang="en-US" sz="3200" b="1" dirty="0">
                <a:solidFill>
                  <a:srgbClr val="FFFF00"/>
                </a:solidFill>
                <a:latin typeface="Liberation Sans" panose="020B0604020202020204" pitchFamily="34" charset="0"/>
              </a:rPr>
              <a:t>LOVE</a:t>
            </a:r>
            <a:r>
              <a:rPr lang="en-US" altLang="en-US" sz="3200" dirty="0">
                <a:solidFill>
                  <a:srgbClr val="00FFFF"/>
                </a:solidFill>
                <a:latin typeface="Liberation Sans" panose="020B0604020202020204" pitchFamily="34" charset="0"/>
              </a:rPr>
              <a:t> – will abide forever!</a:t>
            </a:r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152400" y="228600"/>
            <a:ext cx="8839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“When 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That Which Is Perfect Has 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Come”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chemeClr val="accent1"/>
                </a:outerShdw>
              </a:effectLst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  <p:bldP spid="9220" grpId="0"/>
      <p:bldP spid="9221" grpId="0" animBg="1"/>
      <p:bldP spid="9222" grpId="0" animBg="1"/>
      <p:bldP spid="9223" grpId="0"/>
      <p:bldP spid="92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1143000" y="1257300"/>
            <a:ext cx="6553200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Liberation Sans" panose="020B0604020202020204" pitchFamily="34" charset="0"/>
                <a:cs typeface="Segoe UI" panose="020B0502040204020203" pitchFamily="34" charset="0"/>
              </a:rPr>
              <a:t>1 Corinthians 13:8-13</a:t>
            </a:r>
          </a:p>
        </p:txBody>
      </p:sp>
      <p:pic>
        <p:nvPicPr>
          <p:cNvPr id="10253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752600"/>
            <a:ext cx="44831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2" name="Picture 12" descr="PPLPR04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68463"/>
            <a:ext cx="9144000" cy="5189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4" name="Text Box 14"/>
          <p:cNvSpPr txBox="1">
            <a:spLocks noChangeArrowheads="1"/>
          </p:cNvSpPr>
          <p:nvPr/>
        </p:nvSpPr>
        <p:spPr bwMode="auto">
          <a:xfrm rot="266297">
            <a:off x="3048000" y="3710986"/>
            <a:ext cx="3429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ans" panose="020B0604020202020204" pitchFamily="34" charset="0"/>
              </a:rPr>
              <a:t>“When that which is</a:t>
            </a:r>
          </a:p>
          <a:p>
            <a:pPr algn="ctr"/>
            <a:r>
              <a:rPr lang="en-US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ans" panose="020B0604020202020204" pitchFamily="34" charset="0"/>
              </a:rPr>
              <a:t>perfect has come…”</a:t>
            </a:r>
          </a:p>
        </p:txBody>
      </p: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152400" y="228600"/>
            <a:ext cx="8839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“When 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That Which Is Perfect Has 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Come”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chemeClr val="accent1"/>
                </a:outerShdw>
              </a:effectLst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102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10245" grpId="0" animBg="1"/>
      <p:bldP spid="1025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</TotalTime>
  <Words>479</Words>
  <Application>Microsoft Office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Liberation Sans</vt:lpstr>
      <vt:lpstr>Segoe UI</vt:lpstr>
      <vt:lpstr>Segoe UI Semibold</vt:lpstr>
      <vt:lpstr>Default Design</vt:lpstr>
      <vt:lpstr>Drawing</vt:lpstr>
      <vt:lpstr>Chart</vt:lpstr>
      <vt:lpstr>Picture (32-bit)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</dc:creator>
  <cp:lastModifiedBy>Richard Thetford</cp:lastModifiedBy>
  <cp:revision>30</cp:revision>
  <dcterms:created xsi:type="dcterms:W3CDTF">2004-08-30T15:47:50Z</dcterms:created>
  <dcterms:modified xsi:type="dcterms:W3CDTF">2015-11-21T04:06:06Z</dcterms:modified>
</cp:coreProperties>
</file>