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8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91519-9122-4B02-B712-959527035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03BF2-A318-4271-BECC-FD2EECE2C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B4A31-0CAA-4CD5-98A8-F831ECDD5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EBF-2A2C-43BE-8D4A-44AD757E4458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DF3F2-4E26-4333-8B9A-3766D4FF3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0F275-9853-4465-9428-B24602FD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F8F-5AD2-45EA-A08C-D1BF9C88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18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BB667-EF60-4361-82BD-DA24AD8F7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5D7FD-5183-458E-ADAF-541CB2A08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3BAB6-CA0A-4433-80EB-C72CA76E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EBF-2A2C-43BE-8D4A-44AD757E4458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65184-6F1F-478C-A171-89B06D802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2B0FA-851D-4FA3-8532-DB1F5EAE1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F8F-5AD2-45EA-A08C-D1BF9C88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89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21A5AD-EA73-4893-B7B2-D055775DB2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D02D19-D5BA-4381-B6D6-7E484A720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D29E5-D612-4ED3-995A-4B7376F5C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EBF-2A2C-43BE-8D4A-44AD757E4458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49C75-ACE0-4C97-B8EA-7AA196000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B21EA-95BA-428C-A406-F49174F4C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F8F-5AD2-45EA-A08C-D1BF9C88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46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C0AFE-19E2-4F5F-8D89-E8A2D467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72494-1EAC-499F-A9F6-C4231CE93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A3F1A-19CF-4F14-AF38-5A07F9B69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EBF-2A2C-43BE-8D4A-44AD757E4458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6C5ED-5D2E-4350-8DF8-0857E668C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33F1F-0271-42F9-93E0-27FDB172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F8F-5AD2-45EA-A08C-D1BF9C88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83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671BA-E19F-4B93-BC23-E3C0BFCAB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48686-A069-419A-A279-F759EB181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7C01B-6B10-4AF5-BDD9-B4D649548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EBF-2A2C-43BE-8D4A-44AD757E4458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A34DB-1EE6-45E3-92CA-8696199E4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44741-A79B-4D62-9A66-F6E1FCA8E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F8F-5AD2-45EA-A08C-D1BF9C88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6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B55D-FD89-4378-94DC-F80F24E84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8B588-CB01-48E6-8D97-C26DCF772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F09522-FCA4-464D-8117-8EF91CA85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D9CE7-1B69-410D-B086-AEA05AAAA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EBF-2A2C-43BE-8D4A-44AD757E4458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9C868-2204-43B7-994E-4E369A5D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30628-82D3-4AA9-BBFC-A254E5C9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F8F-5AD2-45EA-A08C-D1BF9C88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69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9D92F-7E60-4D37-BE7E-0A1A35621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90553-2ADE-4718-A4FA-EA9928EF7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94407-65C1-4303-9B79-98CC45FBF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8F3284-97F6-45E6-A38E-C27B81FCB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965F2B-0D18-41DB-9CD6-87C95802A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BF78B6-2BCC-4D5A-9445-1C6B51CFE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EBF-2A2C-43BE-8D4A-44AD757E4458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AAD940-AE8D-4F64-9631-89CD11479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F820DB-179D-44E0-9617-36033476A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F8F-5AD2-45EA-A08C-D1BF9C88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49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8CDED-72DA-471E-8DDC-DD51660C7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AD2126-1BAC-4CA9-B3EE-95E1DF444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EBF-2A2C-43BE-8D4A-44AD757E4458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49D89-9E08-4629-90B6-3B2258B69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1F8F4-8CCD-4191-8AAF-306539C4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F8F-5AD2-45EA-A08C-D1BF9C88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11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113B95-F158-4D5D-94D1-630C78AFE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EBF-2A2C-43BE-8D4A-44AD757E4458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439A99-C438-4B5E-9FF6-999648D9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7E3BF-A482-4541-97DE-71B2C996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F8F-5AD2-45EA-A08C-D1BF9C88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16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B80C8-5D55-4975-9C55-3AF33444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D03B3-97F5-425D-BE6C-AF849CDAE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0FA56-D3DD-4CEE-BB62-D2F977E38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E092A-26F7-4C81-A817-EE6B08FE4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EBF-2A2C-43BE-8D4A-44AD757E4458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AFF57-3A69-4103-B161-55CCC34E1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F5BDE-B1A6-4C69-8F54-BD1BB8C23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F8F-5AD2-45EA-A08C-D1BF9C88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40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2A7C9-3351-4FD5-B7B0-18A34133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7AB319-791E-4F63-B23C-B70F08C1E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4739F-239D-4454-BFDF-1F59452B1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95C5F-FA0E-4309-9241-845335BE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EBF-2A2C-43BE-8D4A-44AD757E4458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DC93C-4418-42DE-8267-37982283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1C455-0FC7-4143-AA4C-91C1B3E5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3F8F-5AD2-45EA-A08C-D1BF9C88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01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D801AA-B59F-4C6A-A13A-8873A2ACF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A9E67-7995-4E5B-A6F9-37C023A8F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DB4C6-DA45-4035-938E-AD844EE05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9CEBF-2A2C-43BE-8D4A-44AD757E4458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D0A79-FE0A-4007-B19F-DDBAF988A9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5819D-2013-4E4D-9575-FB054AE22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23F8F-5AD2-45EA-A08C-D1BF9C888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C6F11-7F1D-4565-B230-EED1E8E76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3554" y="1912558"/>
            <a:ext cx="3536935" cy="2952605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+mn-lt"/>
              </a:rPr>
              <a:t>What</a:t>
            </a:r>
            <a:br>
              <a:rPr lang="en-US" sz="6600" dirty="0">
                <a:latin typeface="+mn-lt"/>
              </a:rPr>
            </a:br>
            <a:r>
              <a:rPr lang="en-US" sz="6600" dirty="0">
                <a:latin typeface="+mn-lt"/>
              </a:rPr>
              <a:t>Is the </a:t>
            </a:r>
            <a:r>
              <a:rPr lang="en-US" sz="6600" b="1" dirty="0">
                <a:solidFill>
                  <a:srgbClr val="5380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Church?</a:t>
            </a:r>
          </a:p>
        </p:txBody>
      </p:sp>
      <p:pic>
        <p:nvPicPr>
          <p:cNvPr id="4" name="Picture 3" descr="A picture containing grass, sky, outdoor, tree&#10;&#10;Description automatically generated">
            <a:extLst>
              <a:ext uri="{FF2B5EF4-FFF2-40B4-BE49-F238E27FC236}">
                <a16:creationId xmlns:a16="http://schemas.microsoft.com/office/drawing/2014/main" id="{838DDFA1-93B8-4190-91C0-592B9138C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2" y="112837"/>
            <a:ext cx="8414891" cy="6301109"/>
          </a:xfrm>
          <a:prstGeom prst="rect">
            <a:avLst/>
          </a:prstGeom>
        </p:spPr>
      </p:pic>
      <p:pic>
        <p:nvPicPr>
          <p:cNvPr id="5" name="Picture 14" descr="Mix_race_group_of_people2">
            <a:extLst>
              <a:ext uri="{FF2B5EF4-FFF2-40B4-BE49-F238E27FC236}">
                <a16:creationId xmlns:a16="http://schemas.microsoft.com/office/drawing/2014/main" id="{7F67321F-AE6B-46F1-AF51-500C2105E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65" y="4047413"/>
            <a:ext cx="2494203" cy="212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D11D1C-D715-47B9-B5B5-84A35E8CC53D}"/>
              </a:ext>
            </a:extLst>
          </p:cNvPr>
          <p:cNvSpPr txBox="1"/>
          <p:nvPr/>
        </p:nvSpPr>
        <p:spPr>
          <a:xfrm>
            <a:off x="0" y="652644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2A2964-5E1A-4D46-A7FF-095AE81831A2}"/>
              </a:ext>
            </a:extLst>
          </p:cNvPr>
          <p:cNvSpPr/>
          <p:nvPr/>
        </p:nvSpPr>
        <p:spPr>
          <a:xfrm>
            <a:off x="0" y="0"/>
            <a:ext cx="125643" cy="652644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6FFF64-D3A9-499A-B050-05AD89AC5E9C}"/>
              </a:ext>
            </a:extLst>
          </p:cNvPr>
          <p:cNvSpPr/>
          <p:nvPr/>
        </p:nvSpPr>
        <p:spPr>
          <a:xfrm>
            <a:off x="12070490" y="0"/>
            <a:ext cx="125643" cy="652644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DBCFBC-43AF-4ABA-B592-0A384E2F5876}"/>
              </a:ext>
            </a:extLst>
          </p:cNvPr>
          <p:cNvSpPr/>
          <p:nvPr/>
        </p:nvSpPr>
        <p:spPr>
          <a:xfrm>
            <a:off x="0" y="0"/>
            <a:ext cx="12189153" cy="11168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23EF02-287D-49DD-A581-3D9DF04396E2}"/>
              </a:ext>
            </a:extLst>
          </p:cNvPr>
          <p:cNvSpPr/>
          <p:nvPr/>
        </p:nvSpPr>
        <p:spPr>
          <a:xfrm>
            <a:off x="6981" y="6414355"/>
            <a:ext cx="12189153" cy="11168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4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4D1BB-049D-4935-BF09-DD7A30884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85" y="230345"/>
            <a:ext cx="11719677" cy="788757"/>
          </a:xfrm>
          <a:solidFill>
            <a:srgbClr val="538022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Word “church” in Scripture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E0F54-0968-4345-8716-82A976B22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84" y="1253331"/>
            <a:ext cx="11719677" cy="5160616"/>
          </a:xfrm>
        </p:spPr>
        <p:txBody>
          <a:bodyPr>
            <a:normAutofit/>
          </a:bodyPr>
          <a:lstStyle/>
          <a:p>
            <a:r>
              <a:rPr lang="en-US" sz="3400" b="1" dirty="0"/>
              <a:t>It has significance</a:t>
            </a:r>
          </a:p>
          <a:p>
            <a:r>
              <a:rPr lang="en-US" sz="3400" b="1" dirty="0"/>
              <a:t>How it is applied to us today</a:t>
            </a:r>
          </a:p>
          <a:p>
            <a:pPr lvl="1"/>
            <a:r>
              <a:rPr lang="en-US" sz="3200" dirty="0"/>
              <a:t>Church means “</a:t>
            </a:r>
            <a:r>
              <a:rPr lang="en-US" sz="3200" dirty="0" err="1"/>
              <a:t>ekklesia</a:t>
            </a:r>
            <a:r>
              <a:rPr lang="en-US" sz="3200" dirty="0"/>
              <a:t>” – “the called out”</a:t>
            </a:r>
          </a:p>
          <a:p>
            <a:r>
              <a:rPr lang="en-US" sz="3400" b="1" dirty="0"/>
              <a:t>Applied in a spiritual sense</a:t>
            </a:r>
          </a:p>
          <a:p>
            <a:pPr lvl="1"/>
            <a:r>
              <a:rPr lang="en-US" sz="3200" dirty="0"/>
              <a:t>“I will build my church” – </a:t>
            </a:r>
            <a:r>
              <a:rPr lang="en-US" sz="3200" dirty="0">
                <a:solidFill>
                  <a:srgbClr val="C00000"/>
                </a:solidFill>
              </a:rPr>
              <a:t>Matthew 16:18</a:t>
            </a:r>
          </a:p>
          <a:p>
            <a:pPr lvl="1"/>
            <a:r>
              <a:rPr lang="en-US" sz="3200" dirty="0"/>
              <a:t>A “called out” group</a:t>
            </a:r>
          </a:p>
          <a:p>
            <a:pPr lvl="1"/>
            <a:r>
              <a:rPr lang="en-US" sz="3200" dirty="0"/>
              <a:t>The “church” is His body</a:t>
            </a:r>
          </a:p>
          <a:p>
            <a:pPr lvl="2"/>
            <a:r>
              <a:rPr lang="en-US" sz="3000" dirty="0">
                <a:solidFill>
                  <a:srgbClr val="C00000"/>
                </a:solidFill>
              </a:rPr>
              <a:t>Colossians 1:18, 24</a:t>
            </a:r>
          </a:p>
          <a:p>
            <a:pPr lvl="2"/>
            <a:r>
              <a:rPr lang="en-US" sz="3000" dirty="0">
                <a:solidFill>
                  <a:srgbClr val="C00000"/>
                </a:solidFill>
              </a:rPr>
              <a:t>Ephesians 1:22-23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45087A-9FA6-447D-A05B-5BB1A60D96F1}"/>
              </a:ext>
            </a:extLst>
          </p:cNvPr>
          <p:cNvSpPr txBox="1"/>
          <p:nvPr/>
        </p:nvSpPr>
        <p:spPr>
          <a:xfrm>
            <a:off x="0" y="652644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DDFC58-8941-4215-9585-D2DEADC11338}"/>
              </a:ext>
            </a:extLst>
          </p:cNvPr>
          <p:cNvSpPr/>
          <p:nvPr/>
        </p:nvSpPr>
        <p:spPr>
          <a:xfrm>
            <a:off x="0" y="0"/>
            <a:ext cx="125643" cy="652644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651960-C734-47CC-972D-5BA67826CB8B}"/>
              </a:ext>
            </a:extLst>
          </p:cNvPr>
          <p:cNvSpPr/>
          <p:nvPr/>
        </p:nvSpPr>
        <p:spPr>
          <a:xfrm>
            <a:off x="12070490" y="0"/>
            <a:ext cx="125643" cy="652644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07B987-B393-4D2A-82C2-C5EBB32D9A50}"/>
              </a:ext>
            </a:extLst>
          </p:cNvPr>
          <p:cNvSpPr/>
          <p:nvPr/>
        </p:nvSpPr>
        <p:spPr>
          <a:xfrm>
            <a:off x="0" y="0"/>
            <a:ext cx="12189153" cy="11168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708A60-F981-4F42-AD3D-EDD2540FBC82}"/>
              </a:ext>
            </a:extLst>
          </p:cNvPr>
          <p:cNvSpPr/>
          <p:nvPr/>
        </p:nvSpPr>
        <p:spPr>
          <a:xfrm>
            <a:off x="55842" y="6414355"/>
            <a:ext cx="12126332" cy="11168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4" descr="Mix_race_group_of_people2">
            <a:extLst>
              <a:ext uri="{FF2B5EF4-FFF2-40B4-BE49-F238E27FC236}">
                <a16:creationId xmlns:a16="http://schemas.microsoft.com/office/drawing/2014/main" id="{7DC7B593-4721-4946-AE44-F63334494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070" y="2705156"/>
            <a:ext cx="4357420" cy="370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344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4D1BB-049D-4935-BF09-DD7A30884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85" y="230345"/>
            <a:ext cx="11719677" cy="788757"/>
          </a:xfrm>
          <a:solidFill>
            <a:srgbClr val="538022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Word “church” in Scripture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E0F54-0968-4345-8716-82A976B22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84" y="1253331"/>
            <a:ext cx="11719677" cy="5160616"/>
          </a:xfrm>
        </p:spPr>
        <p:txBody>
          <a:bodyPr>
            <a:normAutofit/>
          </a:bodyPr>
          <a:lstStyle/>
          <a:p>
            <a:r>
              <a:rPr lang="en-US" sz="3400" b="1" dirty="0"/>
              <a:t>Christ’s blood was shed for ALL people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Matthew 26:28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Hebrews 2:9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Hebrews 5:9</a:t>
            </a:r>
          </a:p>
          <a:p>
            <a:r>
              <a:rPr lang="en-US" sz="3400" b="1" dirty="0"/>
              <a:t>Only ONE church in scripture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Matthew 16:18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Colossians 1:18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Ephesians 4:4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45087A-9FA6-447D-A05B-5BB1A60D96F1}"/>
              </a:ext>
            </a:extLst>
          </p:cNvPr>
          <p:cNvSpPr txBox="1"/>
          <p:nvPr/>
        </p:nvSpPr>
        <p:spPr>
          <a:xfrm>
            <a:off x="0" y="652644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DDFC58-8941-4215-9585-D2DEADC11338}"/>
              </a:ext>
            </a:extLst>
          </p:cNvPr>
          <p:cNvSpPr/>
          <p:nvPr/>
        </p:nvSpPr>
        <p:spPr>
          <a:xfrm>
            <a:off x="0" y="0"/>
            <a:ext cx="125643" cy="652644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651960-C734-47CC-972D-5BA67826CB8B}"/>
              </a:ext>
            </a:extLst>
          </p:cNvPr>
          <p:cNvSpPr/>
          <p:nvPr/>
        </p:nvSpPr>
        <p:spPr>
          <a:xfrm>
            <a:off x="12070490" y="0"/>
            <a:ext cx="125643" cy="652644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07B987-B393-4D2A-82C2-C5EBB32D9A50}"/>
              </a:ext>
            </a:extLst>
          </p:cNvPr>
          <p:cNvSpPr/>
          <p:nvPr/>
        </p:nvSpPr>
        <p:spPr>
          <a:xfrm>
            <a:off x="0" y="0"/>
            <a:ext cx="12189153" cy="11168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708A60-F981-4F42-AD3D-EDD2540FBC82}"/>
              </a:ext>
            </a:extLst>
          </p:cNvPr>
          <p:cNvSpPr/>
          <p:nvPr/>
        </p:nvSpPr>
        <p:spPr>
          <a:xfrm>
            <a:off x="55842" y="6414355"/>
            <a:ext cx="12126332" cy="11168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silhouette of a person on a cross&#10;&#10;Description automatically generated">
            <a:extLst>
              <a:ext uri="{FF2B5EF4-FFF2-40B4-BE49-F238E27FC236}">
                <a16:creationId xmlns:a16="http://schemas.microsoft.com/office/drawing/2014/main" id="{D3B49024-7F6F-42A0-A08B-FA7C4FCAB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877" y="1137765"/>
            <a:ext cx="4074084" cy="515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93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4D1BB-049D-4935-BF09-DD7A30884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85" y="230345"/>
            <a:ext cx="11719677" cy="788757"/>
          </a:xfrm>
          <a:solidFill>
            <a:srgbClr val="538022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“church” is the Body of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E0F54-0968-4345-8716-82A976B22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84" y="1253331"/>
            <a:ext cx="11719677" cy="5160616"/>
          </a:xfrm>
        </p:spPr>
        <p:txBody>
          <a:bodyPr>
            <a:normAutofit/>
          </a:bodyPr>
          <a:lstStyle/>
          <a:p>
            <a:r>
              <a:rPr lang="en-US" sz="3400" b="1" dirty="0"/>
              <a:t>The Lord must add you to His body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Acts 2:47</a:t>
            </a:r>
          </a:p>
          <a:p>
            <a:r>
              <a:rPr lang="en-US" sz="3400" b="1" dirty="0"/>
              <a:t>Baptized for the remission of sins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Acts 2:36-38, 41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45087A-9FA6-447D-A05B-5BB1A60D96F1}"/>
              </a:ext>
            </a:extLst>
          </p:cNvPr>
          <p:cNvSpPr txBox="1"/>
          <p:nvPr/>
        </p:nvSpPr>
        <p:spPr>
          <a:xfrm>
            <a:off x="0" y="652644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DDFC58-8941-4215-9585-D2DEADC11338}"/>
              </a:ext>
            </a:extLst>
          </p:cNvPr>
          <p:cNvSpPr/>
          <p:nvPr/>
        </p:nvSpPr>
        <p:spPr>
          <a:xfrm>
            <a:off x="0" y="0"/>
            <a:ext cx="125643" cy="652644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651960-C734-47CC-972D-5BA67826CB8B}"/>
              </a:ext>
            </a:extLst>
          </p:cNvPr>
          <p:cNvSpPr/>
          <p:nvPr/>
        </p:nvSpPr>
        <p:spPr>
          <a:xfrm>
            <a:off x="12070490" y="0"/>
            <a:ext cx="125643" cy="652644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07B987-B393-4D2A-82C2-C5EBB32D9A50}"/>
              </a:ext>
            </a:extLst>
          </p:cNvPr>
          <p:cNvSpPr/>
          <p:nvPr/>
        </p:nvSpPr>
        <p:spPr>
          <a:xfrm>
            <a:off x="0" y="0"/>
            <a:ext cx="12189153" cy="11168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708A60-F981-4F42-AD3D-EDD2540FBC82}"/>
              </a:ext>
            </a:extLst>
          </p:cNvPr>
          <p:cNvSpPr/>
          <p:nvPr/>
        </p:nvSpPr>
        <p:spPr>
          <a:xfrm>
            <a:off x="55842" y="6414355"/>
            <a:ext cx="12126332" cy="11168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erson and person in water&#10;&#10;Description automatically generated">
            <a:extLst>
              <a:ext uri="{FF2B5EF4-FFF2-40B4-BE49-F238E27FC236}">
                <a16:creationId xmlns:a16="http://schemas.microsoft.com/office/drawing/2014/main" id="{C5FE3E53-1528-44DE-BAC9-43F6993F8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04" y="2476751"/>
            <a:ext cx="5365412" cy="3827327"/>
          </a:xfrm>
          <a:prstGeom prst="rect">
            <a:avLst/>
          </a:prstGeom>
        </p:spPr>
      </p:pic>
      <p:pic>
        <p:nvPicPr>
          <p:cNvPr id="12" name="Picture 11" descr="A river with trees and a blue sky&#10;&#10;Description automatically generated with medium confidence">
            <a:extLst>
              <a:ext uri="{FF2B5EF4-FFF2-40B4-BE49-F238E27FC236}">
                <a16:creationId xmlns:a16="http://schemas.microsoft.com/office/drawing/2014/main" id="{EEEC1676-70A0-48C7-BFFE-43E72220A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83" y="3415919"/>
            <a:ext cx="6198379" cy="288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12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4D1BB-049D-4935-BF09-DD7A30884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85" y="230345"/>
            <a:ext cx="11719677" cy="788757"/>
          </a:xfrm>
          <a:solidFill>
            <a:srgbClr val="538022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Work Does the “church” Have on Earth?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E0F54-0968-4345-8716-82A976B22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84" y="1253331"/>
            <a:ext cx="11719677" cy="5160616"/>
          </a:xfrm>
        </p:spPr>
        <p:txBody>
          <a:bodyPr>
            <a:normAutofit/>
          </a:bodyPr>
          <a:lstStyle/>
          <a:p>
            <a:r>
              <a:rPr lang="en-US" sz="3400" b="1" dirty="0"/>
              <a:t>The “church” in a congregational sense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Romans 16:16</a:t>
            </a:r>
          </a:p>
          <a:p>
            <a:r>
              <a:rPr lang="en-US" sz="3400" b="1" dirty="0"/>
              <a:t>Christians engage in worship to God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John 4:24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Acts 2:42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Acts 20:7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1 Corinthians 16:1-2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Ephesians 5:19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45087A-9FA6-447D-A05B-5BB1A60D96F1}"/>
              </a:ext>
            </a:extLst>
          </p:cNvPr>
          <p:cNvSpPr txBox="1"/>
          <p:nvPr/>
        </p:nvSpPr>
        <p:spPr>
          <a:xfrm>
            <a:off x="0" y="652644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DDFC58-8941-4215-9585-D2DEADC11338}"/>
              </a:ext>
            </a:extLst>
          </p:cNvPr>
          <p:cNvSpPr/>
          <p:nvPr/>
        </p:nvSpPr>
        <p:spPr>
          <a:xfrm>
            <a:off x="0" y="0"/>
            <a:ext cx="125643" cy="652644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651960-C734-47CC-972D-5BA67826CB8B}"/>
              </a:ext>
            </a:extLst>
          </p:cNvPr>
          <p:cNvSpPr/>
          <p:nvPr/>
        </p:nvSpPr>
        <p:spPr>
          <a:xfrm>
            <a:off x="12070490" y="0"/>
            <a:ext cx="125643" cy="652644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07B987-B393-4D2A-82C2-C5EBB32D9A50}"/>
              </a:ext>
            </a:extLst>
          </p:cNvPr>
          <p:cNvSpPr/>
          <p:nvPr/>
        </p:nvSpPr>
        <p:spPr>
          <a:xfrm>
            <a:off x="0" y="0"/>
            <a:ext cx="12189153" cy="11168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708A60-F981-4F42-AD3D-EDD2540FBC82}"/>
              </a:ext>
            </a:extLst>
          </p:cNvPr>
          <p:cNvSpPr/>
          <p:nvPr/>
        </p:nvSpPr>
        <p:spPr>
          <a:xfrm>
            <a:off x="55842" y="6414355"/>
            <a:ext cx="12126332" cy="11168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eople standing in a church&#10;&#10;Description automatically generated">
            <a:extLst>
              <a:ext uri="{FF2B5EF4-FFF2-40B4-BE49-F238E27FC236}">
                <a16:creationId xmlns:a16="http://schemas.microsoft.com/office/drawing/2014/main" id="{6E00D2F4-941A-438D-AA23-939946487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766" y="2160751"/>
            <a:ext cx="5086723" cy="425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8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4D1BB-049D-4935-BF09-DD7A30884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85" y="230345"/>
            <a:ext cx="11719677" cy="788757"/>
          </a:xfrm>
          <a:solidFill>
            <a:srgbClr val="538022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Work Does the “church” Have on Earth?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E0F54-0968-4345-8716-82A976B22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84" y="1253331"/>
            <a:ext cx="11719677" cy="5160616"/>
          </a:xfrm>
        </p:spPr>
        <p:txBody>
          <a:bodyPr>
            <a:normAutofit/>
          </a:bodyPr>
          <a:lstStyle/>
          <a:p>
            <a:r>
              <a:rPr lang="en-US" sz="3400" b="1" dirty="0"/>
              <a:t>Serving God through:</a:t>
            </a:r>
          </a:p>
          <a:p>
            <a:pPr lvl="1"/>
            <a:r>
              <a:rPr lang="en-US" sz="3200" dirty="0"/>
              <a:t>Evangelism</a:t>
            </a:r>
          </a:p>
          <a:p>
            <a:pPr lvl="2"/>
            <a:r>
              <a:rPr lang="en-US" sz="3000" dirty="0">
                <a:solidFill>
                  <a:srgbClr val="C00000"/>
                </a:solidFill>
              </a:rPr>
              <a:t>1 Thessalonians 1:8</a:t>
            </a:r>
          </a:p>
          <a:p>
            <a:pPr lvl="1"/>
            <a:r>
              <a:rPr lang="en-US" sz="3200" dirty="0"/>
              <a:t>Edification of the saints</a:t>
            </a:r>
          </a:p>
          <a:p>
            <a:pPr lvl="2"/>
            <a:r>
              <a:rPr lang="en-US" sz="3000" dirty="0">
                <a:solidFill>
                  <a:srgbClr val="C00000"/>
                </a:solidFill>
              </a:rPr>
              <a:t>Ephesians 4:11-12</a:t>
            </a:r>
          </a:p>
          <a:p>
            <a:pPr lvl="1"/>
            <a:r>
              <a:rPr lang="en-US" sz="3200" dirty="0"/>
              <a:t>Benevolence to the saints</a:t>
            </a:r>
          </a:p>
          <a:p>
            <a:pPr lvl="2"/>
            <a:r>
              <a:rPr lang="en-US" sz="3000" dirty="0">
                <a:solidFill>
                  <a:srgbClr val="C00000"/>
                </a:solidFill>
              </a:rPr>
              <a:t>Acts 11:28-30</a:t>
            </a:r>
          </a:p>
          <a:p>
            <a:r>
              <a:rPr lang="en-US" sz="3400" b="1" dirty="0"/>
              <a:t>We do this today!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2 Timothy 2:2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45087A-9FA6-447D-A05B-5BB1A60D96F1}"/>
              </a:ext>
            </a:extLst>
          </p:cNvPr>
          <p:cNvSpPr txBox="1"/>
          <p:nvPr/>
        </p:nvSpPr>
        <p:spPr>
          <a:xfrm>
            <a:off x="0" y="652644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DDFC58-8941-4215-9585-D2DEADC11338}"/>
              </a:ext>
            </a:extLst>
          </p:cNvPr>
          <p:cNvSpPr/>
          <p:nvPr/>
        </p:nvSpPr>
        <p:spPr>
          <a:xfrm>
            <a:off x="0" y="0"/>
            <a:ext cx="125643" cy="652644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651960-C734-47CC-972D-5BA67826CB8B}"/>
              </a:ext>
            </a:extLst>
          </p:cNvPr>
          <p:cNvSpPr/>
          <p:nvPr/>
        </p:nvSpPr>
        <p:spPr>
          <a:xfrm>
            <a:off x="12070490" y="0"/>
            <a:ext cx="125643" cy="652644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07B987-B393-4D2A-82C2-C5EBB32D9A50}"/>
              </a:ext>
            </a:extLst>
          </p:cNvPr>
          <p:cNvSpPr/>
          <p:nvPr/>
        </p:nvSpPr>
        <p:spPr>
          <a:xfrm>
            <a:off x="0" y="0"/>
            <a:ext cx="12189153" cy="11168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708A60-F981-4F42-AD3D-EDD2540FBC82}"/>
              </a:ext>
            </a:extLst>
          </p:cNvPr>
          <p:cNvSpPr/>
          <p:nvPr/>
        </p:nvSpPr>
        <p:spPr>
          <a:xfrm>
            <a:off x="55842" y="6414355"/>
            <a:ext cx="12126332" cy="11168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hild reading a book&#10;&#10;Description automatically generated">
            <a:extLst>
              <a:ext uri="{FF2B5EF4-FFF2-40B4-BE49-F238E27FC236}">
                <a16:creationId xmlns:a16="http://schemas.microsoft.com/office/drawing/2014/main" id="{2971B0A7-0D44-4F2E-B664-85301BCAD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056" y="1137764"/>
            <a:ext cx="3871660" cy="51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00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4D1BB-049D-4935-BF09-DD7A30884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85" y="230345"/>
            <a:ext cx="11719677" cy="788757"/>
          </a:xfrm>
          <a:solidFill>
            <a:srgbClr val="538022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E0F54-0968-4345-8716-82A976B22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84" y="1253331"/>
            <a:ext cx="11719677" cy="5160616"/>
          </a:xfrm>
        </p:spPr>
        <p:txBody>
          <a:bodyPr>
            <a:normAutofit/>
          </a:bodyPr>
          <a:lstStyle/>
          <a:p>
            <a:r>
              <a:rPr lang="en-US" sz="3400" b="1" dirty="0"/>
              <a:t>The “church” is far different than the world’s view</a:t>
            </a:r>
          </a:p>
          <a:p>
            <a:r>
              <a:rPr lang="en-US" sz="3400" b="1" dirty="0"/>
              <a:t>Must respect what Christ has founded</a:t>
            </a:r>
          </a:p>
          <a:p>
            <a:r>
              <a:rPr lang="en-US" sz="3400" b="1" dirty="0"/>
              <a:t>Has a specific work and must be doing it</a:t>
            </a:r>
          </a:p>
          <a:p>
            <a:r>
              <a:rPr lang="en-US" sz="3400" b="1" dirty="0"/>
              <a:t>The “church” is a spiritual relationship with a spiritual work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Romans 14:17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45087A-9FA6-447D-A05B-5BB1A60D96F1}"/>
              </a:ext>
            </a:extLst>
          </p:cNvPr>
          <p:cNvSpPr txBox="1"/>
          <p:nvPr/>
        </p:nvSpPr>
        <p:spPr>
          <a:xfrm>
            <a:off x="0" y="652644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DDFC58-8941-4215-9585-D2DEADC11338}"/>
              </a:ext>
            </a:extLst>
          </p:cNvPr>
          <p:cNvSpPr/>
          <p:nvPr/>
        </p:nvSpPr>
        <p:spPr>
          <a:xfrm>
            <a:off x="0" y="0"/>
            <a:ext cx="125643" cy="652644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651960-C734-47CC-972D-5BA67826CB8B}"/>
              </a:ext>
            </a:extLst>
          </p:cNvPr>
          <p:cNvSpPr/>
          <p:nvPr/>
        </p:nvSpPr>
        <p:spPr>
          <a:xfrm>
            <a:off x="12070490" y="0"/>
            <a:ext cx="125643" cy="652644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07B987-B393-4D2A-82C2-C5EBB32D9A50}"/>
              </a:ext>
            </a:extLst>
          </p:cNvPr>
          <p:cNvSpPr/>
          <p:nvPr/>
        </p:nvSpPr>
        <p:spPr>
          <a:xfrm>
            <a:off x="0" y="0"/>
            <a:ext cx="12189153" cy="11168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708A60-F981-4F42-AD3D-EDD2540FBC82}"/>
              </a:ext>
            </a:extLst>
          </p:cNvPr>
          <p:cNvSpPr/>
          <p:nvPr/>
        </p:nvSpPr>
        <p:spPr>
          <a:xfrm>
            <a:off x="55842" y="6414355"/>
            <a:ext cx="12126332" cy="11168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7C0137B-4575-4CC8-8C7F-FD55F923DAAE}"/>
              </a:ext>
            </a:extLst>
          </p:cNvPr>
          <p:cNvSpPr/>
          <p:nvPr/>
        </p:nvSpPr>
        <p:spPr>
          <a:xfrm>
            <a:off x="251284" y="4146211"/>
            <a:ext cx="5632985" cy="2160469"/>
          </a:xfrm>
          <a:prstGeom prst="roundRect">
            <a:avLst/>
          </a:prstGeom>
          <a:solidFill>
            <a:srgbClr val="53802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C12298-9F34-44C0-8EDF-C1900A331023}"/>
              </a:ext>
            </a:extLst>
          </p:cNvPr>
          <p:cNvSpPr txBox="1"/>
          <p:nvPr/>
        </p:nvSpPr>
        <p:spPr>
          <a:xfrm>
            <a:off x="295496" y="4195071"/>
            <a:ext cx="55329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Those of us </a:t>
            </a:r>
            <a:r>
              <a:rPr lang="en-US" sz="3200" b="1" dirty="0">
                <a:solidFill>
                  <a:schemeClr val="bg1"/>
                </a:solidFill>
              </a:rPr>
              <a:t>“in Christ” </a:t>
            </a:r>
            <a:r>
              <a:rPr lang="en-US" sz="3200" dirty="0">
                <a:solidFill>
                  <a:schemeClr val="bg1"/>
                </a:solidFill>
              </a:rPr>
              <a:t>are an active part of the church that Jesus died for and purchased with His own blood.</a:t>
            </a:r>
          </a:p>
        </p:txBody>
      </p:sp>
      <p:pic>
        <p:nvPicPr>
          <p:cNvPr id="14" name="Picture 13" descr="A group of people studying together&#10;&#10;Description automatically generated">
            <a:extLst>
              <a:ext uri="{FF2B5EF4-FFF2-40B4-BE49-F238E27FC236}">
                <a16:creationId xmlns:a16="http://schemas.microsoft.com/office/drawing/2014/main" id="{A17E69BB-68A3-4949-A293-965D2D191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121" y="3659053"/>
            <a:ext cx="5902882" cy="264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22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390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What Is the Church?</vt:lpstr>
      <vt:lpstr>The Word “church” in Scripture</vt:lpstr>
      <vt:lpstr>The Word “church” in Scripture</vt:lpstr>
      <vt:lpstr>The “church” is the Body of Christ</vt:lpstr>
      <vt:lpstr>What Work Does the “church” Have on Earth?</vt:lpstr>
      <vt:lpstr>What Work Does the “church” Have on Earth?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Church?</dc:title>
  <dc:creator>Richard Thetford</dc:creator>
  <cp:lastModifiedBy>Richard Thetford</cp:lastModifiedBy>
  <cp:revision>6</cp:revision>
  <dcterms:created xsi:type="dcterms:W3CDTF">2023-08-29T20:22:13Z</dcterms:created>
  <dcterms:modified xsi:type="dcterms:W3CDTF">2024-03-10T20:08:32Z</dcterms:modified>
</cp:coreProperties>
</file>