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40"/>
    <a:srgbClr val="FFFFFF"/>
    <a:srgbClr val="3F601A"/>
    <a:srgbClr val="D4E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80AE-7F3F-4C58-A2E5-CB9788C78566}" type="datetimeFigureOut">
              <a:rPr lang="en-US" smtClean="0"/>
              <a:pPr/>
              <a:t>7/31/2016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B2B8-C081-40D8-8DAD-41BFC3FC7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80AE-7F3F-4C58-A2E5-CB9788C78566}" type="datetimeFigureOut">
              <a:rPr lang="en-US" smtClean="0"/>
              <a:pPr/>
              <a:t>7/31/2016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B2B8-C081-40D8-8DAD-41BFC3FC7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80AE-7F3F-4C58-A2E5-CB9788C78566}" type="datetimeFigureOut">
              <a:rPr lang="en-US" smtClean="0"/>
              <a:pPr/>
              <a:t>7/31/2016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B2B8-C081-40D8-8DAD-41BFC3FC7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80AE-7F3F-4C58-A2E5-CB9788C78566}" type="datetimeFigureOut">
              <a:rPr lang="en-US" smtClean="0"/>
              <a:pPr/>
              <a:t>7/31/2016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B2B8-C081-40D8-8DAD-41BFC3FC7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80AE-7F3F-4C58-A2E5-CB9788C78566}" type="datetimeFigureOut">
              <a:rPr lang="en-US" smtClean="0"/>
              <a:pPr/>
              <a:t>7/31/2016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B2B8-C081-40D8-8DAD-41BFC3FC7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80AE-7F3F-4C58-A2E5-CB9788C78566}" type="datetimeFigureOut">
              <a:rPr lang="en-US" smtClean="0"/>
              <a:pPr/>
              <a:t>7/31/2016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B2B8-C081-40D8-8DAD-41BFC3FC7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80AE-7F3F-4C58-A2E5-CB9788C78566}" type="datetimeFigureOut">
              <a:rPr lang="en-US" smtClean="0"/>
              <a:pPr/>
              <a:t>7/31/2016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B2B8-C081-40D8-8DAD-41BFC3FC7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80AE-7F3F-4C58-A2E5-CB9788C78566}" type="datetimeFigureOut">
              <a:rPr lang="en-US" smtClean="0"/>
              <a:pPr/>
              <a:t>7/31/2016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B2B8-C081-40D8-8DAD-41BFC3FC7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80AE-7F3F-4C58-A2E5-CB9788C78566}" type="datetimeFigureOut">
              <a:rPr lang="en-US" smtClean="0"/>
              <a:pPr/>
              <a:t>7/31/2016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B2B8-C081-40D8-8DAD-41BFC3FC7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80AE-7F3F-4C58-A2E5-CB9788C78566}" type="datetimeFigureOut">
              <a:rPr lang="en-US" smtClean="0"/>
              <a:pPr/>
              <a:t>7/31/2016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B2B8-C081-40D8-8DAD-41BFC3FC7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80AE-7F3F-4C58-A2E5-CB9788C78566}" type="datetimeFigureOut">
              <a:rPr lang="en-US" smtClean="0"/>
              <a:pPr/>
              <a:t>7/31/2016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B2B8-C081-40D8-8DAD-41BFC3FC7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C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880AE-7F3F-4C58-A2E5-CB9788C78566}" type="datetimeFigureOut">
              <a:rPr lang="en-US" smtClean="0"/>
              <a:pPr/>
              <a:t>7/31/2016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0B2B8-C081-40D8-8DAD-41BFC3FC7D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2575"/>
            <a:ext cx="7772400" cy="1470025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b="1" dirty="0">
                <a:solidFill>
                  <a:srgbClr val="008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What Will Others Say About Us Over Our Grave?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943600"/>
            <a:ext cx="8534400" cy="609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Hebrews 9:27; Ecclesiastes 7:1-2</a:t>
            </a:r>
          </a:p>
        </p:txBody>
      </p:sp>
      <p:pic>
        <p:nvPicPr>
          <p:cNvPr id="4" name="Picture 3" descr="DSC_16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1772767"/>
            <a:ext cx="4191000" cy="41405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solidFill>
            <a:srgbClr val="008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008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8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008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solidFill>
            <a:srgbClr val="008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008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8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008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wallace,fe,jr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3276600" cy="2209800"/>
          </a:xfrm>
          <a:prstGeom prst="rect">
            <a:avLst/>
          </a:prstGeom>
        </p:spPr>
      </p:pic>
      <p:pic>
        <p:nvPicPr>
          <p:cNvPr id="9" name="Picture 8" descr="tom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260" y="914400"/>
            <a:ext cx="4785540" cy="5486400"/>
          </a:xfrm>
          <a:prstGeom prst="rect">
            <a:avLst/>
          </a:prstGeom>
        </p:spPr>
      </p:pic>
      <p:pic>
        <p:nvPicPr>
          <p:cNvPr id="10" name="Picture 9" descr="1625_1124943036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962400"/>
            <a:ext cx="3301458" cy="2438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45273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Segoe UI" panose="020B0502040204020203" pitchFamily="34" charset="0"/>
                <a:cs typeface="Arial" pitchFamily="34" charset="0"/>
              </a:rPr>
              <a:t>Foy E. Wallace Jr.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58658" y="452735"/>
            <a:ext cx="5055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Segoe UI" panose="020B0502040204020203" pitchFamily="34" charset="0"/>
                <a:cs typeface="Arial" pitchFamily="34" charset="0"/>
              </a:rPr>
              <a:t>Alfred P. </a:t>
            </a:r>
            <a:r>
              <a:rPr lang="en-US" sz="2400" b="1" dirty="0" err="1">
                <a:latin typeface="Segoe UI" panose="020B0502040204020203" pitchFamily="34" charset="0"/>
                <a:cs typeface="Arial" pitchFamily="34" charset="0"/>
              </a:rPr>
              <a:t>Murrah</a:t>
            </a:r>
            <a:r>
              <a:rPr lang="en-US" sz="2400" b="1" dirty="0">
                <a:latin typeface="Segoe UI" panose="020B0502040204020203" pitchFamily="34" charset="0"/>
                <a:cs typeface="Arial" pitchFamily="34" charset="0"/>
              </a:rPr>
              <a:t> Federal Building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350073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Segoe UI" panose="020B0502040204020203" pitchFamily="34" charset="0"/>
                <a:cs typeface="Arial" pitchFamily="34" charset="0"/>
              </a:rPr>
              <a:t>Laura </a:t>
            </a:r>
            <a:r>
              <a:rPr lang="en-US" sz="2400" b="1" dirty="0" err="1">
                <a:latin typeface="Segoe UI" panose="020B0502040204020203" pitchFamily="34" charset="0"/>
                <a:cs typeface="Arial" pitchFamily="34" charset="0"/>
              </a:rPr>
              <a:t>Ingalls</a:t>
            </a:r>
            <a:r>
              <a:rPr lang="en-US" sz="2400" b="1" dirty="0">
                <a:latin typeface="Segoe UI" panose="020B0502040204020203" pitchFamily="34" charset="0"/>
                <a:cs typeface="Arial" pitchFamily="34" charset="0"/>
              </a:rPr>
              <a:t> Wilder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b="1" dirty="0">
                <a:solidFill>
                  <a:srgbClr val="008E40"/>
                </a:solidFill>
                <a:latin typeface="Segoe UI" panose="020B0502040204020203" pitchFamily="34" charset="0"/>
                <a:cs typeface="Arial" pitchFamily="34" charset="0"/>
              </a:rPr>
              <a:t>What Will Be Said of 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341437"/>
            <a:ext cx="4800600" cy="3840163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Did we have a positive impact on others?</a:t>
            </a:r>
          </a:p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Were we full of faith, courage, hope and perseverance?</a:t>
            </a:r>
          </a:p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Will others struggle to find good in us?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solidFill>
            <a:srgbClr val="008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008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8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008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untitled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315720"/>
            <a:ext cx="3467100" cy="508508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191000" y="5181600"/>
            <a:ext cx="4343400" cy="12192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267200" y="5247382"/>
            <a:ext cx="4191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</a:rPr>
              <a:t>Were We A Devoted</a:t>
            </a:r>
          </a:p>
          <a:p>
            <a:pPr algn="ctr"/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</a:rPr>
              <a:t>CHRISTIAN?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open_book.jpg"/>
          <p:cNvPicPr>
            <a:picLocks noGrp="1" noChangeAspect="1"/>
          </p:cNvPicPr>
          <p:nvPr>
            <p:ph idx="1"/>
          </p:nvPr>
        </p:nvPicPr>
        <p:blipFill>
          <a:blip r:embed="rId2">
            <a:lum/>
          </a:blip>
          <a:stretch>
            <a:fillRect/>
          </a:stretch>
        </p:blipFill>
        <p:spPr>
          <a:xfrm>
            <a:off x="457200" y="1306125"/>
            <a:ext cx="8229600" cy="5114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solidFill>
            <a:srgbClr val="008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008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8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008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5400" b="1" dirty="0">
                <a:solidFill>
                  <a:srgbClr val="008E40"/>
                </a:solidFill>
                <a:latin typeface="Segoe UI" panose="020B0502040204020203" pitchFamily="34" charset="0"/>
                <a:cs typeface="Arial" pitchFamily="34" charset="0"/>
              </a:rPr>
              <a:t>Life Is A Book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09600" y="1371600"/>
            <a:ext cx="79248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Segoe UI" panose="020B0502040204020203" pitchFamily="34" charset="0"/>
                <a:cs typeface="Arial" pitchFamily="34" charset="0"/>
              </a:rPr>
              <a:t>Each day a page is written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>
                <a:ln>
                  <a:solidFill>
                    <a:schemeClr val="bg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Segoe UI" panose="020B0502040204020203" pitchFamily="34" charset="0"/>
                <a:cs typeface="Arial" pitchFamily="34" charset="0"/>
              </a:rPr>
              <a:t>The deeds of the day are the sentences forming the paragraphs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200" b="1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Segoe UI" panose="020B0502040204020203" pitchFamily="34" charset="0"/>
                <a:cs typeface="Arial" pitchFamily="34" charset="0"/>
              </a:rPr>
              <a:t>Our</a:t>
            </a:r>
            <a:r>
              <a:rPr kumimoji="0" lang="en-US" sz="3200" b="1" i="0" u="none" strike="noStrike" kern="1200" cap="none" spc="0" normalizeH="0" noProof="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Segoe UI" panose="020B0502040204020203" pitchFamily="34" charset="0"/>
                <a:cs typeface="Arial" pitchFamily="34" charset="0"/>
              </a:rPr>
              <a:t> attitudes that we display are</a:t>
            </a:r>
            <a:br>
              <a:rPr kumimoji="0" lang="en-US" sz="3200" b="1" i="0" u="none" strike="noStrike" kern="1200" cap="none" spc="0" normalizeH="0" noProof="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Segoe UI" panose="020B0502040204020203" pitchFamily="34" charset="0"/>
                <a:cs typeface="Arial" pitchFamily="34" charset="0"/>
              </a:rPr>
            </a:br>
            <a:r>
              <a:rPr kumimoji="0" lang="en-US" sz="3200" b="1" i="0" u="none" strike="noStrike" kern="1200" cap="none" spc="0" normalizeH="0" noProof="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Segoe UI" panose="020B0502040204020203" pitchFamily="34" charset="0"/>
                <a:cs typeface="Arial" pitchFamily="34" charset="0"/>
              </a:rPr>
              <a:t>the punctuation marks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baseline="0" dirty="0">
                <a:ln>
                  <a:solidFill>
                    <a:schemeClr val="bg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Segoe UI" panose="020B0502040204020203" pitchFamily="34" charset="0"/>
                <a:cs typeface="Arial" pitchFamily="34" charset="0"/>
              </a:rPr>
              <a:t>Each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Segoe UI" panose="020B0502040204020203" pitchFamily="34" charset="0"/>
                <a:cs typeface="Arial" pitchFamily="34" charset="0"/>
              </a:rPr>
              <a:t> year marks a new chapter</a:t>
            </a:r>
            <a:br>
              <a:rPr lang="en-US" sz="3200" b="1" dirty="0">
                <a:ln>
                  <a:solidFill>
                    <a:schemeClr val="bg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Segoe UI" panose="020B0502040204020203" pitchFamily="34" charset="0"/>
                <a:cs typeface="Arial" pitchFamily="34" charset="0"/>
              </a:rPr>
            </a:br>
            <a:r>
              <a:rPr lang="en-US" sz="3200" b="1" dirty="0">
                <a:ln>
                  <a:solidFill>
                    <a:schemeClr val="bg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Segoe UI" panose="020B0502040204020203" pitchFamily="34" charset="0"/>
                <a:cs typeface="Arial" pitchFamily="34" charset="0"/>
              </a:rPr>
              <a:t>in our book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000" b="1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Segoe UI" panose="020B0502040204020203" pitchFamily="34" charset="0"/>
                <a:cs typeface="Arial" pitchFamily="34" charset="0"/>
              </a:rPr>
              <a:t>When death comes</a:t>
            </a:r>
            <a:r>
              <a:rPr kumimoji="0" lang="en-US" sz="3000" b="1" i="0" u="none" strike="noStrike" kern="1200" cap="none" spc="0" normalizeH="0" noProof="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Segoe UI" panose="020B0502040204020203" pitchFamily="34" charset="0"/>
                <a:cs typeface="Arial" pitchFamily="34" charset="0"/>
              </a:rPr>
              <a:t> – the last chapter is finished and the book is complete</a:t>
            </a:r>
            <a:endParaRPr kumimoji="0" lang="en-US" sz="3000" b="1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uLnTx/>
              <a:uFillTx/>
              <a:latin typeface="Segoe UI" panose="020B0502040204020203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solidFill>
            <a:srgbClr val="008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008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8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008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open_bo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3188138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57600" y="274638"/>
            <a:ext cx="5029200" cy="11430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5400" b="1" dirty="0">
                <a:solidFill>
                  <a:srgbClr val="008E40"/>
                </a:solidFill>
                <a:latin typeface="Segoe UI" panose="020B0502040204020203" pitchFamily="34" charset="0"/>
                <a:cs typeface="Arial" pitchFamily="34" charset="0"/>
              </a:rPr>
              <a:t>Life Is A Book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2362200"/>
            <a:ext cx="8229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cs typeface="Arial" pitchFamily="34" charset="0"/>
              </a:rPr>
              <a:t>God keeps track of our deeds – we will be judged accordingly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2 Corinthians 5:10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cs typeface="Arial" pitchFamily="34" charset="0"/>
              </a:rPr>
              <a:t>We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cs typeface="Arial" pitchFamily="34" charset="0"/>
              </a:rPr>
              <a:t> must strive to </a:t>
            </a:r>
            <a:r>
              <a:rPr lang="en-US" sz="3200" b="1" dirty="0">
                <a:latin typeface="Segoe UI" panose="020B0502040204020203" pitchFamily="34" charset="0"/>
                <a:cs typeface="Arial" pitchFamily="34" charset="0"/>
              </a:rPr>
              <a:t>live in a way that our name will be added to God’s book of life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Revelation 3:5; 20:12,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 15; 21:27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baseline="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Matthew</a:t>
            </a:r>
            <a:r>
              <a:rPr lang="en-US" sz="30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7:21; Revelation 22:18-19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solidFill>
            <a:srgbClr val="008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008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8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008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76400" y="381000"/>
            <a:ext cx="70104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b="1" dirty="0">
                <a:solidFill>
                  <a:srgbClr val="008E40"/>
                </a:solidFill>
                <a:latin typeface="Segoe UI" panose="020B0502040204020203" pitchFamily="34" charset="0"/>
                <a:cs typeface="Arial" pitchFamily="34" charset="0"/>
              </a:rPr>
              <a:t>It’s Not Too Late to Be Added to the Book of Life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76400" y="1752600"/>
            <a:ext cx="7010400" cy="472440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cs typeface="Arial" pitchFamily="34" charset="0"/>
              </a:rPr>
              <a:t>While we have life we can change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b="1" dirty="0">
                <a:latin typeface="Segoe UI" panose="020B0502040204020203" pitchFamily="34" charset="0"/>
                <a:cs typeface="Arial" pitchFamily="34" charset="0"/>
              </a:rPr>
              <a:t>The apostle Paul did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Acts 8:1-3; </a:t>
            </a:r>
            <a:r>
              <a:rPr lang="en-US" sz="2800" dirty="0"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22:6-10, 16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000" b="1" dirty="0">
                <a:effectLst/>
                <a:latin typeface="Segoe UI" panose="020B0502040204020203" pitchFamily="34" charset="0"/>
                <a:cs typeface="Arial" pitchFamily="34" charset="0"/>
              </a:rPr>
              <a:t>We must recognize the wrong and turn our life to Christ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cs typeface="Arial" pitchFamily="34" charset="0"/>
              </a:rPr>
              <a:t>Believe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Segoe UI" panose="020B0502040204020203" pitchFamily="34" charset="0"/>
                <a:cs typeface="Arial" pitchFamily="34" charset="0"/>
              </a:rPr>
              <a:t>(Hebrews 11:6)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  <a:effectLst/>
                <a:latin typeface="Segoe UI" panose="020B0502040204020203" pitchFamily="34" charset="0"/>
                <a:cs typeface="Arial" pitchFamily="34" charset="0"/>
              </a:rPr>
              <a:t>Repent</a:t>
            </a:r>
            <a:r>
              <a:rPr lang="en-US" sz="2800" dirty="0">
                <a:effectLst/>
                <a:latin typeface="Segoe UI" panose="020B0502040204020203" pitchFamily="34" charset="0"/>
                <a:cs typeface="Arial" pitchFamily="34" charset="0"/>
              </a:rPr>
              <a:t> </a:t>
            </a:r>
            <a:r>
              <a:rPr lang="en-US" sz="28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egoe UI" panose="020B0502040204020203" pitchFamily="34" charset="0"/>
                <a:cs typeface="Arial" pitchFamily="34" charset="0"/>
              </a:rPr>
              <a:t>(Luke 13:3; Acts 17:30)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cs typeface="Arial" pitchFamily="34" charset="0"/>
              </a:rPr>
              <a:t>Confess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Segoe UI" panose="020B0502040204020203" pitchFamily="34" charset="0"/>
                <a:cs typeface="Arial" pitchFamily="34" charset="0"/>
              </a:rPr>
              <a:t>(Romans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Segoe UI" panose="020B0502040204020203" pitchFamily="34" charset="0"/>
                <a:cs typeface="Arial" pitchFamily="34" charset="0"/>
              </a:rPr>
              <a:t> 10:10)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uLnTx/>
              <a:uFillTx/>
              <a:latin typeface="Segoe UI" panose="020B0502040204020203" pitchFamily="34" charset="0"/>
              <a:cs typeface="Arial" pitchFamily="34" charset="0"/>
            </a:endParaRP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  <a:effectLst/>
                <a:latin typeface="Segoe UI" panose="020B0502040204020203" pitchFamily="34" charset="0"/>
                <a:cs typeface="Arial" pitchFamily="34" charset="0"/>
              </a:rPr>
              <a:t>Baptized</a:t>
            </a:r>
            <a:r>
              <a:rPr lang="en-US" sz="2800" dirty="0">
                <a:effectLst/>
                <a:latin typeface="Segoe UI" panose="020B0502040204020203" pitchFamily="34" charset="0"/>
                <a:cs typeface="Arial" pitchFamily="34" charset="0"/>
              </a:rPr>
              <a:t> </a:t>
            </a:r>
            <a:r>
              <a:rPr lang="en-US" sz="28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egoe UI" panose="020B0502040204020203" pitchFamily="34" charset="0"/>
                <a:cs typeface="Arial" pitchFamily="34" charset="0"/>
              </a:rPr>
              <a:t>(Acts 2:38; Mark 16:16)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uLnTx/>
              <a:uFillTx/>
              <a:latin typeface="Segoe UI" panose="020B0502040204020203" pitchFamily="34" charset="0"/>
              <a:cs typeface="Arial" pitchFamily="34" charset="0"/>
            </a:endParaRPr>
          </a:p>
        </p:txBody>
      </p:sp>
      <p:pic>
        <p:nvPicPr>
          <p:cNvPr id="11" name="Picture 10" descr="RichardBibleSp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1143000" cy="59436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752600" y="1676400"/>
            <a:ext cx="6858000" cy="1588"/>
          </a:xfrm>
          <a:prstGeom prst="line">
            <a:avLst/>
          </a:prstGeom>
          <a:ln w="38100">
            <a:solidFill>
              <a:srgbClr val="3F6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solidFill>
            <a:srgbClr val="008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008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8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008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05200" y="304800"/>
            <a:ext cx="52578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000" b="1" dirty="0">
                <a:latin typeface="Segoe UI" panose="020B0502040204020203" pitchFamily="34" charset="0"/>
                <a:cs typeface="Arial" pitchFamily="34" charset="0"/>
              </a:rPr>
              <a:t>Without obedience to God’s will, there will be sadness in the hearts of those who stand over our grave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egoe UI" panose="020B0502040204020203" pitchFamily="34" charset="0"/>
                <a:cs typeface="Arial" pitchFamily="34" charset="0"/>
              </a:rPr>
              <a:t>If we were to die today, would we be in the Lamb’s Book of Life?</a:t>
            </a:r>
          </a:p>
        </p:txBody>
      </p:sp>
      <p:pic>
        <p:nvPicPr>
          <p:cNvPr id="12" name="Picture 11" descr="DSC_16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3124200" cy="32004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28600" y="3657600"/>
            <a:ext cx="8686800" cy="990600"/>
          </a:xfrm>
          <a:prstGeom prst="rect">
            <a:avLst/>
          </a:prstGeom>
          <a:solidFill>
            <a:srgbClr val="008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04800" y="3632537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Arial" pitchFamily="34" charset="0"/>
              </a:rPr>
              <a:t>And he said “Naked I came from my mother’s womb, and</a:t>
            </a:r>
            <a:b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Arial" pitchFamily="34" charset="0"/>
              </a:rPr>
              <a:t>naked shall I return there. The LORD gave, and the LORD has</a:t>
            </a:r>
            <a:b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Arial" pitchFamily="34" charset="0"/>
              </a:rPr>
              <a:t>taken away; blessed be the name of the LORD.” </a:t>
            </a:r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Arial" pitchFamily="34" charset="0"/>
              </a:rPr>
              <a:t>(Job 1:21)</a:t>
            </a:r>
          </a:p>
        </p:txBody>
      </p:sp>
      <p:pic>
        <p:nvPicPr>
          <p:cNvPr id="17" name="Picture 16" descr="thedash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722114"/>
            <a:ext cx="3733800" cy="1754886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4267200" y="5181600"/>
            <a:ext cx="4419600" cy="8382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343400" y="5181600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US" sz="2200" b="1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</a:rPr>
              <a:t>Live a life of godliness being</a:t>
            </a:r>
            <a:br>
              <a:rPr lang="en-US" sz="2200" b="1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</a:rPr>
            </a:br>
            <a:r>
              <a:rPr lang="en-US" sz="2200" b="1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</a:rPr>
              <a:t>faithful to the Lord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0" grpId="0" animBg="1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273</Words>
  <Application>Microsoft Office PowerPoint</Application>
  <PresentationFormat>On-screen Show (4:3)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Segoe UI</vt:lpstr>
      <vt:lpstr>Segoe UI Semibold</vt:lpstr>
      <vt:lpstr>Office Theme</vt:lpstr>
      <vt:lpstr>What Will Others Say About Us Over Our Grave?</vt:lpstr>
      <vt:lpstr>PowerPoint Presentation</vt:lpstr>
      <vt:lpstr>What Will Be Said of Us?</vt:lpstr>
      <vt:lpstr>Life Is A Book</vt:lpstr>
      <vt:lpstr>Life Is A Book</vt:lpstr>
      <vt:lpstr>It’s Not Too Late to Be Added to the Book of Life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Richard Thetford</dc:creator>
  <cp:lastModifiedBy>Richard Thetford</cp:lastModifiedBy>
  <cp:revision>30</cp:revision>
  <dcterms:created xsi:type="dcterms:W3CDTF">2009-07-31T16:44:17Z</dcterms:created>
  <dcterms:modified xsi:type="dcterms:W3CDTF">2016-08-01T02:32:52Z</dcterms:modified>
</cp:coreProperties>
</file>