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B21E-A156-4A19-8D18-ED38C0741C10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B198-0FEA-41D9-B34C-8492BD5AF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What Is a Christian?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tudyforlifechan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8516" y="1905000"/>
            <a:ext cx="5686969" cy="39240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867B6D-F8A2-414E-91CC-28B703A9ECE4}"/>
              </a:ext>
            </a:extLst>
          </p:cNvPr>
          <p:cNvSpPr txBox="1"/>
          <p:nvPr/>
        </p:nvSpPr>
        <p:spPr>
          <a:xfrm>
            <a:off x="152400" y="5791200"/>
            <a:ext cx="8839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5:16-17, 28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flowChartAlternateProcess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1447800"/>
            <a:ext cx="88392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Webster’s New World Dictionary:</a:t>
            </a:r>
          </a:p>
          <a:p>
            <a:pPr algn="ctr">
              <a:buNone/>
            </a:pPr>
            <a:r>
              <a:rPr lang="en-US" sz="2500" dirty="0">
                <a:latin typeface="Segoe UI" panose="020B0502040204020203" pitchFamily="34" charset="0"/>
              </a:rPr>
              <a:t>“A person professing belief in Jesus Christ, or in the religion based on the teachings of Jesus; a decent, respectable person of Jesus Christ, the teachings of Christ, or a religion based on teachings of Christ; Having the qualities demonstrated and taught by Jesus Christ, as love, kindness, etc.”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28600" y="4114800"/>
            <a:ext cx="8686800" cy="1066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4191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</a:rPr>
              <a:t>Anyone can profess to have these qualities as defined by Webster – but does that make them a </a:t>
            </a: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</a:rPr>
              <a:t>true Christian</a:t>
            </a:r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0" y="5410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A50021"/>
                </a:solidFill>
                <a:latin typeface="Segoe UI" panose="020B0502040204020203" pitchFamily="34" charset="0"/>
              </a:rPr>
              <a:t>God’s Word tells us what a true Christian really is</a:t>
            </a:r>
          </a:p>
        </p:txBody>
      </p:sp>
      <p:pic>
        <p:nvPicPr>
          <p:cNvPr id="19" name="Picture 18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5410200"/>
            <a:ext cx="2667000" cy="1143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flowChartAlternateProcess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429000"/>
          </a:xfrm>
        </p:spPr>
        <p:txBody>
          <a:bodyPr/>
          <a:lstStyle/>
          <a:p>
            <a:r>
              <a:rPr lang="en-US" b="1" dirty="0">
                <a:latin typeface="Segoe UI" panose="020B0502040204020203" pitchFamily="34" charset="0"/>
              </a:rPr>
              <a:t>A disciple of Christ</a:t>
            </a:r>
          </a:p>
          <a:p>
            <a:pPr lvl="1"/>
            <a:r>
              <a:rPr lang="en-US" sz="30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11:26</a:t>
            </a:r>
          </a:p>
          <a:p>
            <a:r>
              <a:rPr lang="en-US" b="1" dirty="0">
                <a:latin typeface="Segoe UI" panose="020B0502040204020203" pitchFamily="34" charset="0"/>
              </a:rPr>
              <a:t>A disciple “taught people”</a:t>
            </a:r>
          </a:p>
          <a:p>
            <a:pPr lvl="1"/>
            <a:r>
              <a:rPr lang="en-US" sz="30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11:19-20</a:t>
            </a:r>
          </a:p>
          <a:p>
            <a:r>
              <a:rPr lang="en-US" b="1" dirty="0">
                <a:latin typeface="Segoe UI" panose="020B0502040204020203" pitchFamily="34" charset="0"/>
              </a:rPr>
              <a:t>Shown in the example of the Eunuch</a:t>
            </a:r>
          </a:p>
          <a:p>
            <a:pPr lvl="1"/>
            <a:r>
              <a:rPr lang="en-US" sz="30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8:32-38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647700" y="5410200"/>
            <a:ext cx="7848600" cy="609600"/>
          </a:xfrm>
          <a:prstGeom prst="roundRect">
            <a:avLst>
              <a:gd name="adj" fmla="val 50000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" y="5451157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Heard, Believed, Confessed and was Baptized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flowChartAlternateProcess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819398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One added to the church</a:t>
            </a:r>
          </a:p>
          <a:p>
            <a:pPr lvl="1"/>
            <a:r>
              <a:rPr lang="en-US" sz="30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11:21-24</a:t>
            </a:r>
          </a:p>
          <a:p>
            <a:pPr lvl="1"/>
            <a:r>
              <a:rPr lang="en-US" sz="30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2:22, 36-38</a:t>
            </a:r>
          </a:p>
          <a:p>
            <a:r>
              <a:rPr lang="en-US" b="1" dirty="0">
                <a:latin typeface="Segoe UI" panose="020B0502040204020203" pitchFamily="34" charset="0"/>
              </a:rPr>
              <a:t>Continue to be devoted to the Lord</a:t>
            </a:r>
          </a:p>
          <a:p>
            <a:pPr lvl="1"/>
            <a:r>
              <a:rPr lang="en-US" sz="30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2:41-42, 47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647700" y="4419600"/>
            <a:ext cx="7848600" cy="1981200"/>
          </a:xfrm>
          <a:prstGeom prst="roundRect">
            <a:avLst>
              <a:gd name="adj" fmla="val 50000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" y="4555629"/>
            <a:ext cx="777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TRUE CHRISTIAN:</a:t>
            </a:r>
          </a:p>
          <a:p>
            <a:pPr algn="ctr"/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taught, believes, repents, confesses, baptized, added to the Lord’s church and </a:t>
            </a: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continues diligently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 in the Word of God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flowChartAlternateProcess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962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Being a Christian requires:</a:t>
            </a:r>
          </a:p>
          <a:p>
            <a:pPr lvl="1"/>
            <a:r>
              <a:rPr lang="en-US" sz="3000" b="1" dirty="0">
                <a:solidFill>
                  <a:srgbClr val="A50021"/>
                </a:solidFill>
                <a:latin typeface="Segoe UI" panose="020B0502040204020203" pitchFamily="34" charset="0"/>
              </a:rPr>
              <a:t>Belief</a:t>
            </a:r>
          </a:p>
          <a:p>
            <a:pPr lvl="2"/>
            <a:r>
              <a:rPr lang="en-US" sz="28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26:20-29</a:t>
            </a:r>
          </a:p>
          <a:p>
            <a:pPr lvl="1"/>
            <a:r>
              <a:rPr lang="en-US" sz="3000" b="1" dirty="0">
                <a:solidFill>
                  <a:srgbClr val="A50021"/>
                </a:solidFill>
                <a:latin typeface="Segoe UI" panose="020B0502040204020203" pitchFamily="34" charset="0"/>
              </a:rPr>
              <a:t>Ready to be persecuted</a:t>
            </a:r>
            <a:br>
              <a:rPr lang="en-US" sz="3000" b="1" dirty="0">
                <a:solidFill>
                  <a:srgbClr val="A50021"/>
                </a:solidFill>
                <a:latin typeface="Segoe UI" panose="020B0502040204020203" pitchFamily="34" charset="0"/>
              </a:rPr>
            </a:br>
            <a:r>
              <a:rPr lang="en-US" sz="3000" b="1" dirty="0">
                <a:solidFill>
                  <a:srgbClr val="A50021"/>
                </a:solidFill>
                <a:latin typeface="Segoe UI" panose="020B0502040204020203" pitchFamily="34" charset="0"/>
              </a:rPr>
              <a:t>for belief in Jesus</a:t>
            </a:r>
          </a:p>
          <a:p>
            <a:pPr lvl="2"/>
            <a:r>
              <a:rPr lang="en-US" sz="28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4:16-19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kd249086sd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514600"/>
            <a:ext cx="3657600" cy="3733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flowChartAlternateProcess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3260228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The REAL meaning of being a Christian:</a:t>
            </a:r>
          </a:p>
          <a:p>
            <a:pPr lvl="1"/>
            <a:r>
              <a:rPr lang="en-US" sz="3000" b="1" dirty="0">
                <a:solidFill>
                  <a:srgbClr val="A50021"/>
                </a:solidFill>
                <a:latin typeface="Segoe UI" panose="020B0502040204020203" pitchFamily="34" charset="0"/>
              </a:rPr>
              <a:t>Can’t be taken lightly</a:t>
            </a:r>
          </a:p>
          <a:p>
            <a:pPr lvl="1"/>
            <a:r>
              <a:rPr lang="en-US" sz="3000" b="1" dirty="0">
                <a:solidFill>
                  <a:srgbClr val="A50021"/>
                </a:solidFill>
                <a:latin typeface="Segoe UI" panose="020B0502040204020203" pitchFamily="34" charset="0"/>
              </a:rPr>
              <a:t>Jesus MUST come first</a:t>
            </a:r>
          </a:p>
          <a:p>
            <a:pPr lvl="2"/>
            <a:r>
              <a:rPr lang="en-US" sz="28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14:25-28</a:t>
            </a:r>
          </a:p>
          <a:p>
            <a:pPr lvl="2"/>
            <a:r>
              <a:rPr lang="en-US" sz="28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10:34-39</a:t>
            </a:r>
          </a:p>
          <a:p>
            <a:pPr lvl="2"/>
            <a:r>
              <a:rPr lang="en-US" sz="28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9:57-62</a:t>
            </a:r>
            <a:endParaRPr lang="en-US" sz="2800" b="1" dirty="0">
              <a:solidFill>
                <a:srgbClr val="A5002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47700" y="4784226"/>
            <a:ext cx="7848600" cy="1768973"/>
          </a:xfrm>
          <a:prstGeom prst="roundRect">
            <a:avLst>
              <a:gd name="adj" fmla="val 50000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85800" y="4800600"/>
            <a:ext cx="777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IF YOU ARE A TRUE CHRISTIAN:</a:t>
            </a:r>
          </a:p>
          <a:p>
            <a:pPr algn="ctr"/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You will </a:t>
            </a: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INFLUENCE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 the world around you</a:t>
            </a:r>
            <a:b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</a:b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– an influence that shows others that</a:t>
            </a:r>
            <a:b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</a:b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you are emulating Christ</a:t>
            </a:r>
          </a:p>
        </p:txBody>
      </p:sp>
      <p:pic>
        <p:nvPicPr>
          <p:cNvPr id="17" name="Picture 16" descr="200162017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981200"/>
            <a:ext cx="2438400" cy="243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flowChartAlternateProcess">
            <a:avLst/>
          </a:prstGeo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0" y="56388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-38100" y="381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6200000">
            <a:off x="7886700" y="560070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>
            <a:off x="7848600" y="0"/>
            <a:ext cx="1295400" cy="1219200"/>
          </a:xfrm>
          <a:prstGeom prst="rtTriangle">
            <a:avLst/>
          </a:prstGeom>
          <a:solidFill>
            <a:srgbClr val="A5002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47700" y="3124200"/>
            <a:ext cx="7848600" cy="3429000"/>
          </a:xfrm>
          <a:prstGeom prst="roundRect">
            <a:avLst>
              <a:gd name="adj" fmla="val 50000"/>
            </a:avLst>
          </a:prstGeom>
          <a:solidFill>
            <a:srgbClr val="A500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8000" y="3060680"/>
            <a:ext cx="434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I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A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m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N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othing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17526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Segoe UI" panose="020B0502040204020203" pitchFamily="34" charset="0"/>
              </a:rPr>
              <a:t>Take </a:t>
            </a:r>
            <a:r>
              <a:rPr lang="en-US" sz="4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</a:t>
            </a:r>
            <a:r>
              <a:rPr lang="en-US" sz="4000" b="1" dirty="0">
                <a:latin typeface="Segoe UI" panose="020B0502040204020203" pitchFamily="34" charset="0"/>
              </a:rPr>
              <a:t> out of </a:t>
            </a:r>
            <a:r>
              <a:rPr lang="en-US" sz="4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CHRISTIAN</a:t>
            </a:r>
            <a:br>
              <a:rPr lang="en-US" sz="4000" b="1" dirty="0">
                <a:latin typeface="Segoe UI" panose="020B0502040204020203" pitchFamily="34" charset="0"/>
              </a:rPr>
            </a:br>
            <a:r>
              <a:rPr lang="en-US" sz="4000" b="1" dirty="0">
                <a:latin typeface="Segoe UI" panose="020B0502040204020203" pitchFamily="34" charset="0"/>
              </a:rPr>
              <a:t>and you have: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246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Segoe UI Semibold</vt:lpstr>
      <vt:lpstr>Office Theme</vt:lpstr>
      <vt:lpstr>What Is a Christian?</vt:lpstr>
      <vt:lpstr>Christian</vt:lpstr>
      <vt:lpstr>Christian</vt:lpstr>
      <vt:lpstr>Christian</vt:lpstr>
      <vt:lpstr>Christian</vt:lpstr>
      <vt:lpstr>Christian</vt:lpstr>
      <vt:lpstr>Christian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20</cp:revision>
  <dcterms:created xsi:type="dcterms:W3CDTF">2010-09-14T22:53:20Z</dcterms:created>
  <dcterms:modified xsi:type="dcterms:W3CDTF">2017-07-24T01:01:55Z</dcterms:modified>
</cp:coreProperties>
</file>