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65" r:id="rId2"/>
  </p:sldMasterIdLst>
  <p:sldIdLst>
    <p:sldId id="256" r:id="rId3"/>
    <p:sldId id="258" r:id="rId4"/>
    <p:sldId id="257" r:id="rId5"/>
    <p:sldId id="259" r:id="rId6"/>
    <p:sldId id="273" r:id="rId7"/>
    <p:sldId id="260" r:id="rId8"/>
    <p:sldId id="261" r:id="rId9"/>
    <p:sldId id="274" r:id="rId10"/>
    <p:sldId id="262" r:id="rId11"/>
    <p:sldId id="275" r:id="rId12"/>
    <p:sldId id="263" r:id="rId13"/>
    <p:sldId id="276" r:id="rId14"/>
    <p:sldId id="265" r:id="rId15"/>
    <p:sldId id="277" r:id="rId16"/>
    <p:sldId id="266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660066"/>
    <a:srgbClr val="800080"/>
    <a:srgbClr val="00FF00"/>
    <a:srgbClr val="2E001F"/>
    <a:srgbClr val="4FFF4F"/>
    <a:srgbClr val="480048"/>
    <a:srgbClr val="FF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43200" y="1752600"/>
            <a:ext cx="5486400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2743200"/>
            <a:ext cx="5486400" cy="457200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64FEB-88E3-49D5-A10B-0E1F2B642C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15957-B785-4F81-B1F8-85D3C1AAC9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762000"/>
            <a:ext cx="1370012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41613" y="762000"/>
            <a:ext cx="3962400" cy="4953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B54FB-3147-4AA3-938E-FE988B2C45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4763" y="3276600"/>
            <a:ext cx="9137650" cy="152400"/>
            <a:chOff x="3" y="2064"/>
            <a:chExt cx="5756" cy="96"/>
          </a:xfrm>
        </p:grpSpPr>
        <p:sp>
          <p:nvSpPr>
            <p:cNvPr id="5" name="Rectangle 8"/>
            <p:cNvSpPr>
              <a:spLocks noChangeArrowheads="1"/>
            </p:cNvSpPr>
            <p:nvPr/>
          </p:nvSpPr>
          <p:spPr bwMode="auto">
            <a:xfrm>
              <a:off x="3" y="2064"/>
              <a:ext cx="5756" cy="47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3" y="2136"/>
              <a:ext cx="5756" cy="2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</p:grpSp>
      <p:sp>
        <p:nvSpPr>
          <p:cNvPr id="276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057400"/>
            <a:ext cx="7772400" cy="1143000"/>
          </a:xfrm>
        </p:spPr>
        <p:txBody>
          <a:bodyPr/>
          <a:lstStyle>
            <a:lvl1pPr>
              <a:defRPr>
                <a:solidFill>
                  <a:srgbClr val="00CCCC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458AAAC-A7A4-4048-BA73-CEDF0D2C04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6C95B-511E-4C12-BEE4-106BD24E0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46F83-D454-4B08-BA6E-9A1355E370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E2CE0-24A6-4ECD-A756-8F3973432A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61499-F25E-4EFB-A6DA-C0C764D5AA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1EFF1-DB83-45B4-82E9-CB0BF6C601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CBA42-2467-47E8-9639-EE66BE7BD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F4629-0C39-469C-8E88-AEC904772A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BD521F-C8FA-4A0B-A9D8-F2B2071974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415FE1-F795-4BFF-9801-E28CABA74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058FC-3BA7-4D4A-9720-7C3711FC99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228600"/>
            <a:ext cx="196215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73405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30A4D-3E9D-407E-9D2D-FBA281A8D7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4730E-EF6E-40EA-B896-BB3B7E37B2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1613" y="1828800"/>
            <a:ext cx="2665412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59425" y="1828800"/>
            <a:ext cx="2667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41340-644E-4202-A68B-D8A3E2BEF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B9866-04B2-46AE-A471-1A3F1A0A2D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13CA8-5103-43E7-8C8E-7E7A10B979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0F36B-1523-4802-9771-081F035B6F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BB15E-1E81-4A01-8F7E-FB01D17DD9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7F3A4-CDC6-4EBB-B405-F3CE265F9F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E001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41613" y="762000"/>
            <a:ext cx="548481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1613" y="1828800"/>
            <a:ext cx="5484812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5886450"/>
            <a:ext cx="1752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79551B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88645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79551B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7000" y="5886450"/>
            <a:ext cx="1752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79551B"/>
                </a:solidFill>
                <a:latin typeface="+mn-lt"/>
              </a:defRPr>
            </a:lvl1pPr>
          </a:lstStyle>
          <a:p>
            <a:pPr>
              <a:defRPr/>
            </a:pPr>
            <a:fld id="{7159A963-367C-44DC-81F1-40D337848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79551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79551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79551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79551B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001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1428750"/>
            <a:ext cx="9142413" cy="152400"/>
            <a:chOff x="0" y="900"/>
            <a:chExt cx="5759" cy="96"/>
          </a:xfrm>
        </p:grpSpPr>
        <p:sp>
          <p:nvSpPr>
            <p:cNvPr id="26627" name="Rectangle 3"/>
            <p:cNvSpPr>
              <a:spLocks noChangeArrowheads="1"/>
            </p:cNvSpPr>
            <p:nvPr/>
          </p:nvSpPr>
          <p:spPr bwMode="auto">
            <a:xfrm>
              <a:off x="0" y="900"/>
              <a:ext cx="5759" cy="47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6628" name="Rectangle 4"/>
            <p:cNvSpPr>
              <a:spLocks noChangeArrowheads="1"/>
            </p:cNvSpPr>
            <p:nvPr/>
          </p:nvSpPr>
          <p:spPr bwMode="auto">
            <a:xfrm>
              <a:off x="0" y="972"/>
              <a:ext cx="5759" cy="2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</p:grpSp>
      <p:sp>
        <p:nvSpPr>
          <p:cNvPr id="205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7848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2F6A60FA-174E-4BB7-AA0E-66861AC9B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8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>
          <a:solidFill>
            <a:schemeClr val="tx1"/>
          </a:solidFill>
          <a:latin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>
          <a:solidFill>
            <a:schemeClr val="tx1"/>
          </a:solidFill>
          <a:latin typeface="Calibri" panose="020F050202020403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 bwMode="auto">
          <a:xfrm>
            <a:off x="2514600" y="3581400"/>
            <a:ext cx="4114800" cy="2664023"/>
          </a:xfrm>
          <a:prstGeom prst="ellipse">
            <a:avLst/>
          </a:prstGeom>
          <a:solidFill>
            <a:schemeClr val="tx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5126" name="Picture 7" descr="MCj0431615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"/>
            <a:ext cx="3124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4600" y="1828800"/>
            <a:ext cx="6477000" cy="1143000"/>
          </a:xfrm>
        </p:spPr>
        <p:txBody>
          <a:bodyPr/>
          <a:lstStyle/>
          <a:p>
            <a:pPr>
              <a:defRPr/>
            </a:pPr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WHAT IF?</a:t>
            </a:r>
          </a:p>
        </p:txBody>
      </p:sp>
      <p:pic>
        <p:nvPicPr>
          <p:cNvPr id="8" name="Picture 7" descr="Bible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24200" y="3657601"/>
            <a:ext cx="2895600" cy="252327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extBox 1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       www.thetfordcountry.com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0" y="6400800"/>
            <a:ext cx="9144000" cy="1524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0" y="5943600"/>
            <a:ext cx="9144000" cy="609600"/>
          </a:xfrm>
          <a:prstGeom prst="rect">
            <a:avLst/>
          </a:prstGeom>
          <a:solidFill>
            <a:srgbClr val="480048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88392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b="1" dirty="0">
                <a:solidFill>
                  <a:srgbClr val="FFFF00"/>
                </a:solidFill>
              </a:rPr>
              <a:t>That all spiritual blessings that I receive are found only in Christ</a:t>
            </a:r>
          </a:p>
          <a:p>
            <a:pPr lvl="1">
              <a:lnSpc>
                <a:spcPct val="90000"/>
              </a:lnSpc>
            </a:pPr>
            <a:r>
              <a:rPr lang="en-US" sz="3400" dirty="0"/>
              <a:t>How do I come into the spiritual condition referred to as being “in Christ?”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olidFill>
                  <a:srgbClr val="00FFFF"/>
                </a:solidFill>
              </a:rPr>
              <a:t>Romans 6:2-6</a:t>
            </a:r>
          </a:p>
          <a:p>
            <a:pPr lvl="1">
              <a:lnSpc>
                <a:spcPct val="90000"/>
              </a:lnSpc>
            </a:pPr>
            <a:r>
              <a:rPr lang="en-US" sz="3400" dirty="0"/>
              <a:t>No blessings for those who haven’t: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olidFill>
                  <a:srgbClr val="00FFFF"/>
                </a:solidFill>
              </a:rPr>
              <a:t>Died to sin, been baptized, walk anew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1143000"/>
          </a:xfrm>
          <a:effectLst/>
        </p:spPr>
        <p:txBody>
          <a:bodyPr/>
          <a:lstStyle/>
          <a:p>
            <a:pPr>
              <a:defRPr/>
            </a:pPr>
            <a:r>
              <a:rPr lang="en-US" sz="6000" b="1" dirty="0">
                <a:solidFill>
                  <a:schemeClr val="tx1"/>
                </a:solidFill>
                <a:latin typeface="Calibri" panose="020F0502020204030204" pitchFamily="34" charset="0"/>
              </a:rPr>
              <a:t>I MUST REALIZE</a:t>
            </a:r>
          </a:p>
        </p:txBody>
      </p:sp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304800" y="4868863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1272" name="Rectangle 10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1273" name="Rectangle 11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       www.thetfordcountry.com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0" y="6400800"/>
            <a:ext cx="9144000" cy="1524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89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429000"/>
            <a:ext cx="8839200" cy="3124200"/>
          </a:xfrm>
        </p:spPr>
        <p:txBody>
          <a:bodyPr/>
          <a:lstStyle/>
          <a:p>
            <a:r>
              <a:rPr lang="en-US" sz="3600" b="1" dirty="0">
                <a:solidFill>
                  <a:srgbClr val="FFFF00"/>
                </a:solidFill>
              </a:rPr>
              <a:t>At the point I come into the saved relationship “in Christ”</a:t>
            </a:r>
          </a:p>
          <a:p>
            <a:pPr lvl="1"/>
            <a:r>
              <a:rPr lang="en-US" sz="3400" dirty="0"/>
              <a:t>I am numbered among the saved in the church, the kingdom of Christ</a:t>
            </a:r>
          </a:p>
          <a:p>
            <a:pPr lvl="2"/>
            <a:r>
              <a:rPr lang="en-US" dirty="0">
                <a:solidFill>
                  <a:srgbClr val="00FFFF"/>
                </a:solidFill>
              </a:rPr>
              <a:t>Colossians 1:13-14; Acts 2:40-41, 47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1676400"/>
            <a:ext cx="9144000" cy="17526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1295400"/>
          </a:xfrm>
          <a:effectLst/>
        </p:spPr>
        <p:txBody>
          <a:bodyPr/>
          <a:lstStyle/>
          <a:p>
            <a:pPr>
              <a:defRPr/>
            </a:pPr>
            <a:r>
              <a:rPr lang="en-US" sz="4000" b="1" dirty="0">
                <a:solidFill>
                  <a:schemeClr val="tx1"/>
                </a:solidFill>
                <a:latin typeface="Calibri" panose="020F0502020204030204" pitchFamily="34" charset="0"/>
              </a:rPr>
              <a:t>WHAT IF –</a:t>
            </a:r>
            <a:br>
              <a:rPr lang="en-US" sz="4000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US" sz="4000" b="1" dirty="0">
                <a:solidFill>
                  <a:schemeClr val="tx1"/>
                </a:solidFill>
                <a:latin typeface="Calibri" panose="020F0502020204030204" pitchFamily="34" charset="0"/>
              </a:rPr>
              <a:t> I Change and Obey?</a:t>
            </a:r>
          </a:p>
        </p:txBody>
      </p:sp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304800" y="4868863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228600" y="1676400"/>
            <a:ext cx="8686800" cy="1692771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en-US" sz="2600" dirty="0">
                <a:latin typeface="Calibri" panose="020F0502020204030204" pitchFamily="34" charset="0"/>
              </a:rPr>
              <a:t>“But God be thanked that though you were slaves of sin, yet you </a:t>
            </a:r>
            <a:r>
              <a:rPr lang="en-US" sz="2600" dirty="0">
                <a:solidFill>
                  <a:schemeClr val="hlink"/>
                </a:solidFill>
                <a:latin typeface="Calibri" panose="020F0502020204030204" pitchFamily="34" charset="0"/>
              </a:rPr>
              <a:t>obeyed from the heart</a:t>
            </a:r>
            <a:r>
              <a:rPr lang="en-US" sz="2600" dirty="0">
                <a:latin typeface="Calibri" panose="020F0502020204030204" pitchFamily="34" charset="0"/>
              </a:rPr>
              <a:t> that </a:t>
            </a:r>
            <a:r>
              <a:rPr lang="en-US" sz="2600" dirty="0">
                <a:solidFill>
                  <a:srgbClr val="FFFF00"/>
                </a:solidFill>
                <a:latin typeface="Calibri" panose="020F0502020204030204" pitchFamily="34" charset="0"/>
              </a:rPr>
              <a:t>form of doctrine to which you were delivered</a:t>
            </a:r>
            <a:r>
              <a:rPr lang="en-US" sz="2600" dirty="0">
                <a:latin typeface="Calibri" panose="020F0502020204030204" pitchFamily="34" charset="0"/>
              </a:rPr>
              <a:t>. And having been set free from sin, </a:t>
            </a:r>
            <a:r>
              <a:rPr lang="en-US" sz="2600" b="1" dirty="0">
                <a:solidFill>
                  <a:srgbClr val="4FFF4F"/>
                </a:solidFill>
                <a:latin typeface="Calibri" panose="020F0502020204030204" pitchFamily="34" charset="0"/>
              </a:rPr>
              <a:t>you became slaves of righteousness</a:t>
            </a:r>
            <a:r>
              <a:rPr lang="en-US" sz="2600" dirty="0">
                <a:latin typeface="Calibri" panose="020F0502020204030204" pitchFamily="34" charset="0"/>
              </a:rPr>
              <a:t>.” </a:t>
            </a:r>
            <a:r>
              <a:rPr lang="en-US" sz="2600" b="1" dirty="0">
                <a:latin typeface="Calibri" panose="020F0502020204030204" pitchFamily="34" charset="0"/>
              </a:rPr>
              <a:t>Romans 6:17-18</a:t>
            </a:r>
          </a:p>
        </p:txBody>
      </p:sp>
      <p:sp>
        <p:nvSpPr>
          <p:cNvPr id="12295" name="Rectangle 8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2296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       www.thetfordcountry.com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0" y="6400800"/>
            <a:ext cx="9144000" cy="1524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429000"/>
            <a:ext cx="8839200" cy="3124200"/>
          </a:xfrm>
        </p:spPr>
        <p:txBody>
          <a:bodyPr/>
          <a:lstStyle/>
          <a:p>
            <a:r>
              <a:rPr lang="en-US" sz="3600" b="1" dirty="0">
                <a:solidFill>
                  <a:srgbClr val="FFFF00"/>
                </a:solidFill>
              </a:rPr>
              <a:t>When I am added to His body, the church, through baptism, then:</a:t>
            </a:r>
          </a:p>
          <a:p>
            <a:pPr lvl="1"/>
            <a:r>
              <a:rPr lang="en-US" sz="3400" dirty="0"/>
              <a:t>I AM SAVED!</a:t>
            </a:r>
          </a:p>
          <a:p>
            <a:pPr lvl="2"/>
            <a:r>
              <a:rPr lang="en-US" dirty="0">
                <a:solidFill>
                  <a:srgbClr val="00FFFF"/>
                </a:solidFill>
              </a:rPr>
              <a:t>1 Corinthians 12:13; Ephesians 5:23; Revelation 2:10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1676400"/>
            <a:ext cx="9144000" cy="17526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1295400"/>
          </a:xfrm>
          <a:effectLst/>
        </p:spPr>
        <p:txBody>
          <a:bodyPr/>
          <a:lstStyle/>
          <a:p>
            <a:pPr>
              <a:defRPr/>
            </a:pPr>
            <a:r>
              <a:rPr lang="en-US" sz="4000" b="1" dirty="0">
                <a:solidFill>
                  <a:schemeClr val="tx1"/>
                </a:solidFill>
                <a:latin typeface="Calibri" panose="020F0502020204030204" pitchFamily="34" charset="0"/>
              </a:rPr>
              <a:t>WHAT IF –</a:t>
            </a:r>
            <a:br>
              <a:rPr lang="en-US" sz="4000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US" sz="4000" b="1" dirty="0">
                <a:solidFill>
                  <a:schemeClr val="tx1"/>
                </a:solidFill>
                <a:latin typeface="Calibri" panose="020F0502020204030204" pitchFamily="34" charset="0"/>
              </a:rPr>
              <a:t> I Change and Obey?</a:t>
            </a:r>
          </a:p>
        </p:txBody>
      </p:sp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304800" y="4868863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228600" y="1676400"/>
            <a:ext cx="8686800" cy="1692771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en-US" sz="2600" dirty="0">
                <a:latin typeface="Calibri" panose="020F0502020204030204" pitchFamily="34" charset="0"/>
              </a:rPr>
              <a:t>“But God be thanked that though you were slaves of sin, yet you </a:t>
            </a:r>
            <a:r>
              <a:rPr lang="en-US" sz="2600" dirty="0">
                <a:solidFill>
                  <a:schemeClr val="hlink"/>
                </a:solidFill>
                <a:latin typeface="Calibri" panose="020F0502020204030204" pitchFamily="34" charset="0"/>
              </a:rPr>
              <a:t>obeyed from the heart</a:t>
            </a:r>
            <a:r>
              <a:rPr lang="en-US" sz="2600" dirty="0">
                <a:latin typeface="Calibri" panose="020F0502020204030204" pitchFamily="34" charset="0"/>
              </a:rPr>
              <a:t> that </a:t>
            </a:r>
            <a:r>
              <a:rPr lang="en-US" sz="2600" dirty="0">
                <a:solidFill>
                  <a:srgbClr val="FFFF00"/>
                </a:solidFill>
                <a:latin typeface="Calibri" panose="020F0502020204030204" pitchFamily="34" charset="0"/>
              </a:rPr>
              <a:t>form of doctrine to which you were delivered</a:t>
            </a:r>
            <a:r>
              <a:rPr lang="en-US" sz="2600" dirty="0">
                <a:latin typeface="Calibri" panose="020F0502020204030204" pitchFamily="34" charset="0"/>
              </a:rPr>
              <a:t>. And having been set free from sin, </a:t>
            </a:r>
            <a:r>
              <a:rPr lang="en-US" sz="2600" b="1" dirty="0">
                <a:solidFill>
                  <a:srgbClr val="4FFF4F"/>
                </a:solidFill>
                <a:latin typeface="Calibri" panose="020F0502020204030204" pitchFamily="34" charset="0"/>
              </a:rPr>
              <a:t>you became slaves of righteousness</a:t>
            </a:r>
            <a:r>
              <a:rPr lang="en-US" sz="2600" dirty="0">
                <a:latin typeface="Calibri" panose="020F0502020204030204" pitchFamily="34" charset="0"/>
              </a:rPr>
              <a:t>.” </a:t>
            </a:r>
            <a:r>
              <a:rPr lang="en-US" sz="2600" b="1" dirty="0">
                <a:latin typeface="Calibri" panose="020F0502020204030204" pitchFamily="34" charset="0"/>
              </a:rPr>
              <a:t>Romans 6:17-18</a:t>
            </a:r>
          </a:p>
        </p:txBody>
      </p:sp>
      <p:sp>
        <p:nvSpPr>
          <p:cNvPr id="12295" name="Rectangle 8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2296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       www.thetfordcountry.com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0" y="6400800"/>
            <a:ext cx="9144000" cy="1524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146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153400" cy="1752600"/>
          </a:xfrm>
        </p:spPr>
        <p:txBody>
          <a:bodyPr/>
          <a:lstStyle/>
          <a:p>
            <a:r>
              <a:rPr lang="en-US" sz="3600" b="1" dirty="0">
                <a:solidFill>
                  <a:srgbClr val="FFFF00"/>
                </a:solidFill>
              </a:rPr>
              <a:t>When Jesus comes again, I can have comfort that I will forever be with Him!</a:t>
            </a:r>
            <a:endParaRPr lang="en-US" sz="3600" i="1" dirty="0">
              <a:solidFill>
                <a:srgbClr val="00FFFF"/>
              </a:solidFill>
            </a:endParaRP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2895600"/>
            <a:ext cx="9144000" cy="38862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1295400"/>
          </a:xfrm>
          <a:effectLst/>
        </p:spPr>
        <p:txBody>
          <a:bodyPr/>
          <a:lstStyle/>
          <a:p>
            <a:pPr>
              <a:defRPr/>
            </a:pPr>
            <a:r>
              <a:rPr lang="en-US" sz="4000" b="1" dirty="0">
                <a:solidFill>
                  <a:schemeClr val="tx1"/>
                </a:solidFill>
                <a:latin typeface="Calibri" panose="020F0502020204030204" pitchFamily="34" charset="0"/>
              </a:rPr>
              <a:t>WHAT IF –</a:t>
            </a:r>
            <a:br>
              <a:rPr lang="en-US" sz="4000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US" sz="4000" b="1" dirty="0">
                <a:solidFill>
                  <a:schemeClr val="tx1"/>
                </a:solidFill>
                <a:latin typeface="Calibri" panose="020F0502020204030204" pitchFamily="34" charset="0"/>
              </a:rPr>
              <a:t> I Change and Obey?</a:t>
            </a: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228600" y="2895600"/>
            <a:ext cx="8763000" cy="353943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latin typeface="Calibri" panose="020F0502020204030204" pitchFamily="34" charset="0"/>
              </a:rPr>
              <a:t>“For the Lord Himself will descend from heaven with a shout, with the voice of an archangel, and with the trumpet of God. And the dead in Christ will rise first.</a:t>
            </a:r>
            <a:br>
              <a:rPr lang="en-US" sz="2800" dirty="0">
                <a:latin typeface="Calibri" panose="020F0502020204030204" pitchFamily="34" charset="0"/>
              </a:rPr>
            </a:br>
            <a:r>
              <a:rPr lang="en-US" sz="2800" dirty="0">
                <a:latin typeface="Calibri" panose="020F0502020204030204" pitchFamily="34" charset="0"/>
              </a:rPr>
              <a:t>Then we who are alive and remain shall be caught up together with them in the clouds to meet the Lord</a:t>
            </a:r>
            <a:br>
              <a:rPr lang="en-US" sz="2800" dirty="0">
                <a:latin typeface="Calibri" panose="020F0502020204030204" pitchFamily="34" charset="0"/>
              </a:rPr>
            </a:br>
            <a:r>
              <a:rPr lang="en-US" sz="2800" dirty="0">
                <a:latin typeface="Calibri" panose="020F0502020204030204" pitchFamily="34" charset="0"/>
              </a:rPr>
              <a:t>in the air.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</a:rPr>
              <a:t>And thus we shall always be with the Lord</a:t>
            </a:r>
            <a:r>
              <a:rPr lang="en-US" sz="2800" dirty="0">
                <a:latin typeface="Calibri" panose="020F0502020204030204" pitchFamily="34" charset="0"/>
              </a:rPr>
              <a:t>. Therefore </a:t>
            </a:r>
            <a:r>
              <a:rPr lang="en-US" sz="2800" dirty="0">
                <a:solidFill>
                  <a:srgbClr val="4FFF4F"/>
                </a:solidFill>
                <a:latin typeface="Calibri" panose="020F0502020204030204" pitchFamily="34" charset="0"/>
              </a:rPr>
              <a:t>comfort one another with these words</a:t>
            </a:r>
            <a:r>
              <a:rPr lang="en-US" sz="2800" dirty="0">
                <a:latin typeface="Calibri" panose="020F0502020204030204" pitchFamily="34" charset="0"/>
              </a:rPr>
              <a:t>.”</a:t>
            </a:r>
          </a:p>
          <a:p>
            <a:pPr algn="ctr"/>
            <a:r>
              <a:rPr lang="en-US" sz="2800" b="1" dirty="0">
                <a:latin typeface="Calibri" panose="020F0502020204030204" pitchFamily="34" charset="0"/>
              </a:rPr>
              <a:t>1 Thessalonians 4:16-18</a:t>
            </a: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       www.thetfordcountry.com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0" y="6400800"/>
            <a:ext cx="9144000" cy="1524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b="1" dirty="0">
                <a:solidFill>
                  <a:srgbClr val="FFFF00"/>
                </a:solidFill>
              </a:rPr>
              <a:t>God, Christ, Holy Spirit</a:t>
            </a:r>
          </a:p>
          <a:p>
            <a:pPr lvl="1">
              <a:lnSpc>
                <a:spcPct val="90000"/>
              </a:lnSpc>
            </a:pPr>
            <a:r>
              <a:rPr lang="en-US" sz="3400" dirty="0"/>
              <a:t>Has made my salvation possible!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olidFill>
                  <a:srgbClr val="00FFFF"/>
                </a:solidFill>
              </a:rPr>
              <a:t>Possible by Christ in </a:t>
            </a:r>
            <a:r>
              <a:rPr lang="en-US" b="1" dirty="0"/>
              <a:t>ONE</a:t>
            </a:r>
            <a:r>
              <a:rPr lang="en-US" dirty="0">
                <a:solidFill>
                  <a:srgbClr val="00FFFF"/>
                </a:solidFill>
              </a:rPr>
              <a:t> body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olidFill>
                  <a:srgbClr val="00FFFF"/>
                </a:solidFill>
              </a:rPr>
              <a:t>Possible by His shed blood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839200" cy="914400"/>
          </a:xfrm>
          <a:effectLst/>
        </p:spPr>
        <p:txBody>
          <a:bodyPr/>
          <a:lstStyle/>
          <a:p>
            <a:pPr>
              <a:defRPr/>
            </a:pPr>
            <a:r>
              <a:rPr lang="en-US" sz="5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</a:p>
        </p:txBody>
      </p:sp>
      <p:pic>
        <p:nvPicPr>
          <p:cNvPr id="41999" name="Picture 15" descr="MCj0431615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2819400"/>
            <a:ext cx="2895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Rectangle 20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5367" name="Rectangle 21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8" name="Picture 7" descr="Bible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6826" y="4191000"/>
            <a:ext cx="1921090" cy="1905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       www.thetfordcountry.com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0" y="6400800"/>
            <a:ext cx="9144000" cy="1524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93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b="1" u="sng" dirty="0">
                <a:solidFill>
                  <a:srgbClr val="FFFF00"/>
                </a:solidFill>
              </a:rPr>
              <a:t>What if</a:t>
            </a:r>
            <a:r>
              <a:rPr lang="en-US" sz="3600" b="1" dirty="0">
                <a:solidFill>
                  <a:srgbClr val="FFFF00"/>
                </a:solidFill>
              </a:rPr>
              <a:t> I am Lost?</a:t>
            </a:r>
          </a:p>
          <a:p>
            <a:pPr lvl="1">
              <a:lnSpc>
                <a:spcPct val="90000"/>
              </a:lnSpc>
            </a:pPr>
            <a:r>
              <a:rPr lang="en-US" sz="3400" dirty="0"/>
              <a:t>I can only </a:t>
            </a:r>
            <a:r>
              <a:rPr lang="en-US" sz="3400" b="1" dirty="0"/>
              <a:t>blame MYSELF!</a:t>
            </a:r>
          </a:p>
          <a:p>
            <a:pPr>
              <a:lnSpc>
                <a:spcPct val="90000"/>
              </a:lnSpc>
            </a:pPr>
            <a:r>
              <a:rPr lang="en-US" sz="3600" b="1" u="sng" dirty="0">
                <a:solidFill>
                  <a:srgbClr val="FFFF00"/>
                </a:solidFill>
              </a:rPr>
              <a:t>What if</a:t>
            </a:r>
            <a:r>
              <a:rPr lang="en-US" sz="3600" b="1" dirty="0">
                <a:solidFill>
                  <a:srgbClr val="FFFF00"/>
                </a:solidFill>
              </a:rPr>
              <a:t> I am saved?</a:t>
            </a:r>
          </a:p>
          <a:p>
            <a:pPr lvl="1">
              <a:lnSpc>
                <a:spcPct val="90000"/>
              </a:lnSpc>
            </a:pPr>
            <a:r>
              <a:rPr lang="en-US" sz="3400" dirty="0"/>
              <a:t>I can and will be by</a:t>
            </a:r>
            <a:br>
              <a:rPr lang="en-US" sz="3400" dirty="0"/>
            </a:br>
            <a:r>
              <a:rPr lang="en-US" sz="3400" dirty="0"/>
              <a:t>obeying Jesus!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olidFill>
                  <a:srgbClr val="00FFFF"/>
                </a:solidFill>
              </a:rPr>
              <a:t>2 Timothy 4:7-8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839200" cy="914400"/>
          </a:xfrm>
          <a:effectLst/>
        </p:spPr>
        <p:txBody>
          <a:bodyPr/>
          <a:lstStyle/>
          <a:p>
            <a:pPr>
              <a:defRPr/>
            </a:pPr>
            <a:r>
              <a:rPr lang="en-US" sz="5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15366" name="Rectangle 20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5367" name="Rectangle 21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       www.thetfordcountry.com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0" y="6400800"/>
            <a:ext cx="9144000" cy="1524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2" name="Picture 15" descr="MCj0431615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2819400"/>
            <a:ext cx="2895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Bible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6826" y="4191000"/>
            <a:ext cx="1921090" cy="1905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IF?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6868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cs typeface="Calibri" panose="020F0502020204030204" pitchFamily="34" charset="0"/>
              </a:rPr>
              <a:t>God does exist?</a:t>
            </a:r>
          </a:p>
          <a:p>
            <a:pPr>
              <a:lnSpc>
                <a:spcPct val="90000"/>
              </a:lnSpc>
            </a:pPr>
            <a:r>
              <a:rPr lang="en-US" dirty="0">
                <a:cs typeface="Calibri" panose="020F0502020204030204" pitchFamily="34" charset="0"/>
              </a:rPr>
              <a:t>The Bible really is His inspired Word?</a:t>
            </a:r>
          </a:p>
          <a:p>
            <a:pPr>
              <a:lnSpc>
                <a:spcPct val="90000"/>
              </a:lnSpc>
            </a:pPr>
            <a:r>
              <a:rPr lang="en-US" dirty="0">
                <a:cs typeface="Calibri" panose="020F0502020204030204" pitchFamily="34" charset="0"/>
              </a:rPr>
              <a:t>My soul will survive the death of the body?</a:t>
            </a:r>
          </a:p>
          <a:p>
            <a:pPr>
              <a:lnSpc>
                <a:spcPct val="90000"/>
              </a:lnSpc>
            </a:pPr>
            <a:r>
              <a:rPr lang="en-US" dirty="0">
                <a:cs typeface="Calibri" panose="020F0502020204030204" pitchFamily="34" charset="0"/>
              </a:rPr>
              <a:t>God really intends to punish the disobedient?</a:t>
            </a:r>
          </a:p>
          <a:p>
            <a:pPr>
              <a:lnSpc>
                <a:spcPct val="90000"/>
              </a:lnSpc>
            </a:pPr>
            <a:r>
              <a:rPr lang="en-US" dirty="0">
                <a:cs typeface="Calibri" panose="020F0502020204030204" pitchFamily="34" charset="0"/>
              </a:rPr>
              <a:t>God does reward the obedient?</a:t>
            </a:r>
          </a:p>
          <a:p>
            <a:pPr>
              <a:lnSpc>
                <a:spcPct val="90000"/>
              </a:lnSpc>
            </a:pPr>
            <a:r>
              <a:rPr lang="en-US" dirty="0">
                <a:cs typeface="Calibri" panose="020F0502020204030204" pitchFamily="34" charset="0"/>
              </a:rPr>
              <a:t>Hell is just as real as heaven?</a:t>
            </a:r>
          </a:p>
          <a:p>
            <a:pPr>
              <a:lnSpc>
                <a:spcPct val="90000"/>
              </a:lnSpc>
            </a:pPr>
            <a:r>
              <a:rPr lang="en-US" dirty="0">
                <a:cs typeface="Calibri" panose="020F0502020204030204" pitchFamily="34" charset="0"/>
              </a:rPr>
              <a:t>Jesus really is the Son of God?</a:t>
            </a:r>
          </a:p>
          <a:p>
            <a:pPr>
              <a:lnSpc>
                <a:spcPct val="90000"/>
              </a:lnSpc>
            </a:pPr>
            <a:r>
              <a:rPr lang="en-US" dirty="0">
                <a:cs typeface="Calibri" panose="020F0502020204030204" pitchFamily="34" charset="0"/>
              </a:rPr>
              <a:t>Jesus did die for my sins?</a:t>
            </a:r>
          </a:p>
          <a:p>
            <a:pPr>
              <a:lnSpc>
                <a:spcPct val="90000"/>
              </a:lnSpc>
            </a:pPr>
            <a:r>
              <a:rPr lang="en-US" dirty="0">
                <a:cs typeface="Calibri" panose="020F0502020204030204" pitchFamily="34" charset="0"/>
              </a:rPr>
              <a:t>Jesus actually arose from the dead?</a:t>
            </a:r>
          </a:p>
          <a:p>
            <a:pPr>
              <a:lnSpc>
                <a:spcPct val="90000"/>
              </a:lnSpc>
            </a:pPr>
            <a:r>
              <a:rPr lang="en-US" dirty="0">
                <a:cs typeface="Calibri" panose="020F0502020204030204" pitchFamily="34" charset="0"/>
              </a:rPr>
              <a:t>Jesus does come again?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7" name="Picture 6" descr="Bible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72200" y="3505200"/>
            <a:ext cx="2590131" cy="27957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       www.thetfordcountry.com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0" y="6400800"/>
            <a:ext cx="9144000" cy="1524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1143000"/>
          </a:xfrm>
          <a:effectLst/>
        </p:spPr>
        <p:txBody>
          <a:bodyPr/>
          <a:lstStyle/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</a:rPr>
              <a:t>WHAT IF all these things are true and</a:t>
            </a:r>
            <a:b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</a:rPr>
              <a:t>I AM LOST?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839200" cy="1808738"/>
          </a:xfrm>
        </p:spPr>
        <p:txBody>
          <a:bodyPr/>
          <a:lstStyle/>
          <a:p>
            <a:r>
              <a:rPr lang="en-US" sz="3600" b="1" dirty="0">
                <a:solidFill>
                  <a:srgbClr val="FFFF00"/>
                </a:solidFill>
              </a:rPr>
              <a:t>I cannot blame God</a:t>
            </a:r>
          </a:p>
          <a:p>
            <a:pPr lvl="1"/>
            <a:r>
              <a:rPr lang="en-US" sz="3400" dirty="0">
                <a:solidFill>
                  <a:srgbClr val="FFFFFF"/>
                </a:solidFill>
              </a:rPr>
              <a:t>He made every provision for my salvation</a:t>
            </a:r>
          </a:p>
          <a:p>
            <a:pPr lvl="2"/>
            <a:r>
              <a:rPr lang="en-US" dirty="0">
                <a:solidFill>
                  <a:srgbClr val="00FFFF"/>
                </a:solidFill>
                <a:cs typeface="Calibri" panose="020F0502020204030204" pitchFamily="34" charset="0"/>
              </a:rPr>
              <a:t>John 3:16; Titus 2:11-14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04800" y="3637538"/>
            <a:ext cx="8610600" cy="2610861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304800" y="3657600"/>
            <a:ext cx="8610600" cy="2539157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en-US" sz="2700" dirty="0">
                <a:latin typeface="Calibri" panose="020F0502020204030204" pitchFamily="34" charset="0"/>
              </a:rPr>
              <a:t>“For when we were still without strength, in due time Christ died for the ungodly. For scarcely for a righteous man will one die; yet perhaps for a good man someone would even dare to die. But God demonstrates His own love toward us, in that </a:t>
            </a:r>
            <a:r>
              <a:rPr lang="en-US" sz="27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while we were still sinners, Christ died for us</a:t>
            </a:r>
            <a:r>
              <a:rPr lang="en-US" sz="2700" dirty="0">
                <a:latin typeface="Calibri" panose="020F0502020204030204" pitchFamily="34" charset="0"/>
              </a:rPr>
              <a:t>.” </a:t>
            </a:r>
          </a:p>
          <a:p>
            <a:pPr algn="ctr"/>
            <a:r>
              <a:rPr lang="en-US" sz="2400" b="1" dirty="0">
                <a:latin typeface="Calibri" panose="020F0502020204030204" pitchFamily="34" charset="0"/>
              </a:rPr>
              <a:t>Romans 5:6-8</a:t>
            </a:r>
          </a:p>
        </p:txBody>
      </p:sp>
      <p:sp>
        <p:nvSpPr>
          <p:cNvPr id="7174" name="Rectangle 7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175" name="Rectangle 8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      www.thetfordcountry.com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0" y="6400800"/>
            <a:ext cx="9144000" cy="1524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 animBg="1"/>
      <p:bldP spid="2867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1143000"/>
          </a:xfrm>
          <a:effectLst/>
        </p:spPr>
        <p:txBody>
          <a:bodyPr/>
          <a:lstStyle/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</a:rPr>
              <a:t>WHAT IF all these things are true and</a:t>
            </a:r>
            <a:b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</a:rPr>
              <a:t>I AM LOST?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88392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b="1" dirty="0">
                <a:solidFill>
                  <a:srgbClr val="FFFF00"/>
                </a:solidFill>
              </a:rPr>
              <a:t>I cannot blame Jesus Christ</a:t>
            </a:r>
          </a:p>
          <a:p>
            <a:pPr lvl="1">
              <a:lnSpc>
                <a:spcPct val="90000"/>
              </a:lnSpc>
            </a:pPr>
            <a:r>
              <a:rPr lang="en-US" sz="3400" dirty="0">
                <a:solidFill>
                  <a:srgbClr val="FFFFFF"/>
                </a:solidFill>
              </a:rPr>
              <a:t>Jesus came into this world to save sinners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olidFill>
                  <a:srgbClr val="00FFFF"/>
                </a:solidFill>
                <a:cs typeface="Calibri" panose="020F0502020204030204" pitchFamily="34" charset="0"/>
              </a:rPr>
              <a:t>1 Timothy 1:15</a:t>
            </a:r>
          </a:p>
          <a:p>
            <a:pPr lvl="1">
              <a:lnSpc>
                <a:spcPct val="90000"/>
              </a:lnSpc>
            </a:pPr>
            <a:r>
              <a:rPr lang="en-US" sz="3400" dirty="0"/>
              <a:t>Prophesied He would die a cruel death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olidFill>
                  <a:srgbClr val="00FFFF"/>
                </a:solidFill>
                <a:cs typeface="Calibri" panose="020F0502020204030204" pitchFamily="34" charset="0"/>
              </a:rPr>
              <a:t>Isaiah 53:1-12</a:t>
            </a:r>
          </a:p>
        </p:txBody>
      </p:sp>
      <p:sp>
        <p:nvSpPr>
          <p:cNvPr id="8196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8197" name="Rectangle 10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       www.thetfordcountry.com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0" y="6400800"/>
            <a:ext cx="9144000" cy="1524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1143000"/>
          </a:xfrm>
          <a:effectLst/>
        </p:spPr>
        <p:txBody>
          <a:bodyPr/>
          <a:lstStyle/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</a:rPr>
              <a:t>WHAT IF all these things are true and</a:t>
            </a:r>
            <a:b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</a:rPr>
              <a:t>I AM LOST?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88392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b="1" dirty="0">
                <a:solidFill>
                  <a:srgbClr val="FFFF00"/>
                </a:solidFill>
              </a:rPr>
              <a:t>I cannot blame Jesus Christ</a:t>
            </a:r>
          </a:p>
          <a:p>
            <a:pPr lvl="1">
              <a:lnSpc>
                <a:spcPct val="90000"/>
              </a:lnSpc>
            </a:pPr>
            <a:r>
              <a:rPr lang="en-US" sz="3400" dirty="0"/>
              <a:t>He did it willingly!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olidFill>
                  <a:srgbClr val="00FFFF"/>
                </a:solidFill>
                <a:cs typeface="Calibri" panose="020F0502020204030204" pitchFamily="34" charset="0"/>
              </a:rPr>
              <a:t>Philippians 2:5-11</a:t>
            </a:r>
          </a:p>
          <a:p>
            <a:pPr lvl="1">
              <a:lnSpc>
                <a:spcPct val="90000"/>
              </a:lnSpc>
            </a:pPr>
            <a:r>
              <a:rPr lang="en-US" sz="3400" dirty="0"/>
              <a:t>He left us with facts that must be believed and commandments that must be obeyed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olidFill>
                  <a:srgbClr val="00FFFF"/>
                </a:solidFill>
                <a:cs typeface="Calibri" panose="020F0502020204030204" pitchFamily="34" charset="0"/>
              </a:rPr>
              <a:t>1 Corinthians 15:1-8</a:t>
            </a:r>
          </a:p>
        </p:txBody>
      </p:sp>
      <p:sp>
        <p:nvSpPr>
          <p:cNvPr id="8196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8197" name="Rectangle 10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       www.thetfordcountry.com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0" y="6400800"/>
            <a:ext cx="9144000" cy="1524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604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1143000"/>
          </a:xfrm>
          <a:effectLst/>
        </p:spPr>
        <p:txBody>
          <a:bodyPr/>
          <a:lstStyle/>
          <a:p>
            <a:pPr>
              <a:defRPr/>
            </a:pPr>
            <a:r>
              <a:rPr lang="en-US" sz="6000" b="1" dirty="0">
                <a:solidFill>
                  <a:schemeClr val="tx1"/>
                </a:solidFill>
                <a:latin typeface="Calibri" panose="020F0502020204030204" pitchFamily="34" charset="0"/>
              </a:rPr>
              <a:t>I MUST REALIZE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8839200" cy="5105400"/>
          </a:xfrm>
        </p:spPr>
        <p:txBody>
          <a:bodyPr/>
          <a:lstStyle/>
          <a:p>
            <a:r>
              <a:rPr lang="en-US" sz="3600" b="1" dirty="0">
                <a:solidFill>
                  <a:srgbClr val="FFFF00"/>
                </a:solidFill>
              </a:rPr>
              <a:t>God wants everyone to be saved</a:t>
            </a:r>
          </a:p>
          <a:p>
            <a:pPr lvl="1"/>
            <a:r>
              <a:rPr lang="en-US" sz="3400" dirty="0"/>
              <a:t>When and how am I saved by the gospel?</a:t>
            </a:r>
          </a:p>
          <a:p>
            <a:pPr lvl="1"/>
            <a:endParaRPr lang="en-US" sz="3400" dirty="0"/>
          </a:p>
          <a:p>
            <a:pPr lvl="1"/>
            <a:endParaRPr lang="en-US" sz="3400" dirty="0"/>
          </a:p>
          <a:p>
            <a:pPr lvl="1"/>
            <a:endParaRPr lang="en-US" sz="3400" dirty="0"/>
          </a:p>
          <a:p>
            <a:pPr lvl="1"/>
            <a:r>
              <a:rPr lang="en-US" sz="3400" dirty="0"/>
              <a:t>In keeping with the great commission</a:t>
            </a:r>
          </a:p>
          <a:p>
            <a:pPr lvl="2"/>
            <a:r>
              <a:rPr lang="en-US" dirty="0">
                <a:solidFill>
                  <a:srgbClr val="00FFFF"/>
                </a:solidFill>
                <a:cs typeface="Calibri" panose="020F0502020204030204" pitchFamily="34" charset="0"/>
              </a:rPr>
              <a:t>Given by Jesus (Matthew 28:18-20)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304800" y="3048000"/>
            <a:ext cx="8610600" cy="17526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304800" y="3048000"/>
            <a:ext cx="8610600" cy="1815882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Calibri" panose="020F0502020204030204" pitchFamily="34" charset="0"/>
              </a:rPr>
              <a:t>“Then </a:t>
            </a:r>
            <a:r>
              <a:rPr lang="en-US" sz="2800" dirty="0" err="1">
                <a:latin typeface="Calibri" panose="020F0502020204030204" pitchFamily="34" charset="0"/>
              </a:rPr>
              <a:t>Crispus</a:t>
            </a:r>
            <a:r>
              <a:rPr lang="en-US" sz="2800" dirty="0">
                <a:latin typeface="Calibri" panose="020F0502020204030204" pitchFamily="34" charset="0"/>
              </a:rPr>
              <a:t>, the ruler of the synagogue,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believed on the Lord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latin typeface="Calibri" panose="020F0502020204030204" pitchFamily="34" charset="0"/>
              </a:rPr>
              <a:t>with all his household. And many of the Corinthians, </a:t>
            </a:r>
            <a:r>
              <a:rPr lang="en-US" sz="2800" dirty="0">
                <a:solidFill>
                  <a:srgbClr val="00FFFF"/>
                </a:solidFill>
                <a:latin typeface="Calibri" panose="020F0502020204030204" pitchFamily="34" charset="0"/>
              </a:rPr>
              <a:t>hearing</a:t>
            </a:r>
            <a:r>
              <a:rPr lang="en-US" sz="2800" dirty="0">
                <a:latin typeface="Calibri" panose="020F0502020204030204" pitchFamily="34" charset="0"/>
              </a:rPr>
              <a:t>, </a:t>
            </a:r>
            <a:r>
              <a:rPr lang="en-US" sz="2800" dirty="0">
                <a:solidFill>
                  <a:srgbClr val="00FFFF"/>
                </a:solidFill>
                <a:latin typeface="Calibri" panose="020F0502020204030204" pitchFamily="34" charset="0"/>
              </a:rPr>
              <a:t>believed</a:t>
            </a:r>
            <a:r>
              <a:rPr lang="en-US" sz="2800" dirty="0">
                <a:latin typeface="Calibri" panose="020F0502020204030204" pitchFamily="34" charset="0"/>
              </a:rPr>
              <a:t> and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were baptized</a:t>
            </a:r>
            <a:r>
              <a:rPr lang="en-US" sz="2800" dirty="0">
                <a:latin typeface="Calibri" panose="020F0502020204030204" pitchFamily="34" charset="0"/>
              </a:rPr>
              <a:t>.”</a:t>
            </a:r>
          </a:p>
          <a:p>
            <a:pPr algn="ctr"/>
            <a:r>
              <a:rPr lang="en-US" sz="2800" b="1" dirty="0">
                <a:latin typeface="Calibri" panose="020F0502020204030204" pitchFamily="34" charset="0"/>
              </a:rPr>
              <a:t>Acts 18:8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       www.thetfordcountry.com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0" y="6400800"/>
            <a:ext cx="9144000" cy="1524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nimBg="1"/>
      <p:bldP spid="358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1143000"/>
          </a:xfrm>
          <a:effectLst/>
        </p:spPr>
        <p:txBody>
          <a:bodyPr/>
          <a:lstStyle/>
          <a:p>
            <a:pPr>
              <a:defRPr/>
            </a:pPr>
            <a:r>
              <a:rPr lang="en-US" sz="6000" b="1" dirty="0">
                <a:solidFill>
                  <a:schemeClr val="tx1"/>
                </a:solidFill>
                <a:latin typeface="Calibri" panose="020F0502020204030204" pitchFamily="34" charset="0"/>
              </a:rPr>
              <a:t>I MUST REALIZE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52600"/>
            <a:ext cx="8839200" cy="3657600"/>
          </a:xfrm>
        </p:spPr>
        <p:txBody>
          <a:bodyPr/>
          <a:lstStyle/>
          <a:p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I am saved 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by obeying</a:t>
            </a:r>
            <a:b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Words of Jesus</a:t>
            </a:r>
            <a:endParaRPr lang="en-US" sz="3600" b="1" dirty="0">
              <a:solidFill>
                <a:srgbClr val="00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John 14:15: </a:t>
            </a:r>
            <a:r>
              <a:rPr lang="en-US" sz="3400" i="1" dirty="0">
                <a:latin typeface="Calibri" panose="020F0502020204030204" pitchFamily="34" charset="0"/>
                <a:cs typeface="Calibri" panose="020F0502020204030204" pitchFamily="34" charset="0"/>
              </a:rPr>
              <a:t>“if you love me, keep my commandments”</a:t>
            </a:r>
          </a:p>
          <a:p>
            <a:pPr lvl="2"/>
            <a:r>
              <a:rPr lang="en-US" dirty="0">
                <a:solidFill>
                  <a:srgbClr val="00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Hebrews 5:9</a:t>
            </a:r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304800" y="4868863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0249" name="Rectangle 12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0250" name="Rectangle 13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       www.thetfordcountry.com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0" y="6400800"/>
            <a:ext cx="9144000" cy="1524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228600" y="2438400"/>
            <a:ext cx="8686800" cy="28956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1143000"/>
          </a:xfrm>
          <a:effectLst/>
        </p:spPr>
        <p:txBody>
          <a:bodyPr/>
          <a:lstStyle/>
          <a:p>
            <a:pPr>
              <a:defRPr/>
            </a:pPr>
            <a:r>
              <a:rPr lang="en-US" sz="6000" b="1" dirty="0">
                <a:solidFill>
                  <a:schemeClr val="tx1"/>
                </a:solidFill>
                <a:latin typeface="Calibri" panose="020F0502020204030204" pitchFamily="34" charset="0"/>
              </a:rPr>
              <a:t>I MUST REALIZE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8839200" cy="5105400"/>
          </a:xfrm>
        </p:spPr>
        <p:txBody>
          <a:bodyPr/>
          <a:lstStyle/>
          <a:p>
            <a:pPr lvl="1"/>
            <a:r>
              <a:rPr lang="en-US" sz="3600" dirty="0"/>
              <a:t>WHAT </a:t>
            </a:r>
            <a:r>
              <a:rPr lang="en-US" sz="3600" b="1" dirty="0">
                <a:solidFill>
                  <a:srgbClr val="FFFF00"/>
                </a:solidFill>
              </a:rPr>
              <a:t>MUST</a:t>
            </a:r>
            <a:r>
              <a:rPr lang="en-US" sz="3600" dirty="0"/>
              <a:t> I DO?</a:t>
            </a:r>
            <a:endParaRPr lang="en-US" sz="3600" i="1" dirty="0"/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304800" y="4868863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6874" name="AutoShape 10"/>
          <p:cNvSpPr>
            <a:spLocks noChangeArrowheads="1"/>
          </p:cNvSpPr>
          <p:nvPr/>
        </p:nvSpPr>
        <p:spPr bwMode="auto">
          <a:xfrm>
            <a:off x="228600" y="2895599"/>
            <a:ext cx="3276600" cy="2055813"/>
          </a:xfrm>
          <a:prstGeom prst="homePlate">
            <a:avLst>
              <a:gd name="adj" fmla="val 41346"/>
            </a:avLst>
          </a:prstGeom>
          <a:solidFill>
            <a:srgbClr val="FFFF00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304800" y="2937808"/>
            <a:ext cx="2362200" cy="1938992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400" b="1" dirty="0">
                <a:solidFill>
                  <a:schemeClr val="bg2"/>
                </a:solidFill>
                <a:latin typeface="Calibri" panose="020F0502020204030204" pitchFamily="34" charset="0"/>
              </a:rPr>
              <a:t>Hear Him</a:t>
            </a:r>
          </a:p>
          <a:p>
            <a:pPr algn="ctr"/>
            <a:r>
              <a:rPr lang="en-US" sz="2400" b="1" dirty="0">
                <a:solidFill>
                  <a:schemeClr val="bg2"/>
                </a:solidFill>
                <a:latin typeface="Calibri" panose="020F0502020204030204" pitchFamily="34" charset="0"/>
              </a:rPr>
              <a:t>Believe Him</a:t>
            </a:r>
          </a:p>
          <a:p>
            <a:pPr algn="ctr"/>
            <a:r>
              <a:rPr lang="en-US" sz="2400" b="1" dirty="0">
                <a:solidFill>
                  <a:schemeClr val="bg2"/>
                </a:solidFill>
                <a:latin typeface="Calibri" panose="020F0502020204030204" pitchFamily="34" charset="0"/>
              </a:rPr>
              <a:t>Repent of Sins</a:t>
            </a:r>
          </a:p>
          <a:p>
            <a:pPr algn="ctr"/>
            <a:r>
              <a:rPr lang="en-US" sz="2400" b="1" dirty="0">
                <a:solidFill>
                  <a:schemeClr val="bg2"/>
                </a:solidFill>
                <a:latin typeface="Calibri" panose="020F0502020204030204" pitchFamily="34" charset="0"/>
              </a:rPr>
              <a:t>Confess Him</a:t>
            </a:r>
          </a:p>
          <a:p>
            <a:pPr algn="ctr"/>
            <a:r>
              <a:rPr lang="en-US" sz="2400" b="1" dirty="0">
                <a:solidFill>
                  <a:schemeClr val="bg2"/>
                </a:solidFill>
                <a:latin typeface="Calibri" panose="020F0502020204030204" pitchFamily="34" charset="0"/>
              </a:rPr>
              <a:t>Be Baptized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3429000" y="3048000"/>
            <a:ext cx="5410200" cy="1815882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Calibri" panose="020F0502020204030204" pitchFamily="34" charset="0"/>
              </a:rPr>
              <a:t>Romans 10:17</a:t>
            </a:r>
            <a:br>
              <a:rPr lang="en-US" sz="2800" b="1" dirty="0">
                <a:latin typeface="Calibri" panose="020F0502020204030204" pitchFamily="34" charset="0"/>
              </a:rPr>
            </a:br>
            <a:r>
              <a:rPr lang="en-US" sz="2800" b="1" dirty="0">
                <a:latin typeface="Calibri" panose="020F0502020204030204" pitchFamily="34" charset="0"/>
              </a:rPr>
              <a:t>Hebrews 11:6; Acts 17:30;</a:t>
            </a:r>
            <a:br>
              <a:rPr lang="en-US" sz="2800" b="1" dirty="0">
                <a:latin typeface="Calibri" panose="020F0502020204030204" pitchFamily="34" charset="0"/>
              </a:rPr>
            </a:br>
            <a:r>
              <a:rPr lang="en-US" sz="2800" b="1" dirty="0">
                <a:latin typeface="Calibri" panose="020F0502020204030204" pitchFamily="34" charset="0"/>
              </a:rPr>
              <a:t>Romans 10:10; Acts 2:38; 22:16; Mark 16:16; 1 Peter 3:21</a:t>
            </a:r>
            <a:r>
              <a:rPr lang="en-US" dirty="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10249" name="Rectangle 12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0250" name="Rectangle 13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       www.thetfordcountry.com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0" y="6400800"/>
            <a:ext cx="9144000" cy="1524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365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0" y="5943600"/>
            <a:ext cx="9144000" cy="609600"/>
          </a:xfrm>
          <a:prstGeom prst="rect">
            <a:avLst/>
          </a:prstGeom>
          <a:solidFill>
            <a:srgbClr val="480048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88392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b="1" dirty="0">
                <a:solidFill>
                  <a:srgbClr val="FFFF00"/>
                </a:solidFill>
              </a:rPr>
              <a:t>That all spiritual blessings that I receive are found only in Christ</a:t>
            </a:r>
          </a:p>
          <a:p>
            <a:pPr>
              <a:lnSpc>
                <a:spcPct val="90000"/>
              </a:lnSpc>
            </a:pPr>
            <a:endParaRPr lang="en-US" sz="3600" b="1" dirty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</a:pP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228600" y="2819400"/>
            <a:ext cx="8686800" cy="21336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1143000"/>
          </a:xfrm>
          <a:effectLst/>
        </p:spPr>
        <p:txBody>
          <a:bodyPr/>
          <a:lstStyle/>
          <a:p>
            <a:pPr>
              <a:defRPr/>
            </a:pPr>
            <a:r>
              <a:rPr lang="en-US" sz="6000" b="1" dirty="0">
                <a:solidFill>
                  <a:schemeClr val="tx1"/>
                </a:solidFill>
                <a:latin typeface="Calibri" panose="020F0502020204030204" pitchFamily="34" charset="0"/>
              </a:rPr>
              <a:t>I MUST REALIZE</a:t>
            </a:r>
          </a:p>
        </p:txBody>
      </p:sp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304800" y="4868863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228600" y="2819400"/>
            <a:ext cx="8382000" cy="206210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3200" dirty="0">
                <a:latin typeface="Calibri" panose="020F0502020204030204" pitchFamily="34" charset="0"/>
              </a:rPr>
              <a:t>“Blessed be the God and Father of our Lord Jesus Christ, who has blessed us with </a:t>
            </a:r>
            <a:r>
              <a:rPr lang="en-US" sz="3200" dirty="0">
                <a:solidFill>
                  <a:schemeClr val="hlink"/>
                </a:solidFill>
                <a:latin typeface="Calibri" panose="020F0502020204030204" pitchFamily="34" charset="0"/>
              </a:rPr>
              <a:t>every spiritual blessing</a:t>
            </a:r>
            <a:r>
              <a:rPr lang="en-US" sz="3200" dirty="0">
                <a:latin typeface="Calibri" panose="020F0502020204030204" pitchFamily="34" charset="0"/>
              </a:rPr>
              <a:t> in the heavenly places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</a:rPr>
              <a:t>in Christ</a:t>
            </a:r>
            <a:r>
              <a:rPr lang="en-US" sz="3200" dirty="0">
                <a:latin typeface="Calibri" panose="020F0502020204030204" pitchFamily="34" charset="0"/>
              </a:rPr>
              <a:t>”</a:t>
            </a:r>
            <a:r>
              <a:rPr lang="en-US" sz="3200" b="1" dirty="0">
                <a:latin typeface="Calibri" panose="020F0502020204030204" pitchFamily="34" charset="0"/>
              </a:rPr>
              <a:t> Ephesians 1:3</a:t>
            </a:r>
          </a:p>
        </p:txBody>
      </p:sp>
      <p:sp>
        <p:nvSpPr>
          <p:cNvPr id="11272" name="Rectangle 10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1273" name="Rectangle 11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       www.thetfordcountry.com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0" y="6400800"/>
            <a:ext cx="9144000" cy="1524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orinthian columns design template">
  <a:themeElements>
    <a:clrScheme name="Corinthian columns design template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Corinthian columns design template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rinthian columns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inthian columns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inthian columns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inthian columns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inthian columns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inthian columns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inthian columns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inthian columns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inthian columns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inthian columns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inthian columns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inthian columns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BLLINES">
  <a:themeElements>
    <a:clrScheme name="DBLLINES 1">
      <a:dk1>
        <a:srgbClr val="000000"/>
      </a:dk1>
      <a:lt1>
        <a:srgbClr val="FFFFFF"/>
      </a:lt1>
      <a:dk2>
        <a:srgbClr val="990066"/>
      </a:dk2>
      <a:lt2>
        <a:srgbClr val="00CCCC"/>
      </a:lt2>
      <a:accent1>
        <a:srgbClr val="D60093"/>
      </a:accent1>
      <a:accent2>
        <a:srgbClr val="FFFF66"/>
      </a:accent2>
      <a:accent3>
        <a:srgbClr val="CAAAB8"/>
      </a:accent3>
      <a:accent4>
        <a:srgbClr val="DADADA"/>
      </a:accent4>
      <a:accent5>
        <a:srgbClr val="E8AAC8"/>
      </a:accent5>
      <a:accent6>
        <a:srgbClr val="E7E75C"/>
      </a:accent6>
      <a:hlink>
        <a:srgbClr val="FF9933"/>
      </a:hlink>
      <a:folHlink>
        <a:srgbClr val="FFCCFF"/>
      </a:folHlink>
    </a:clrScheme>
    <a:fontScheme name="DBLLINES">
      <a:majorFont>
        <a:latin typeface="Book Antiqu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BLLINES 1">
        <a:dk1>
          <a:srgbClr val="000000"/>
        </a:dk1>
        <a:lt1>
          <a:srgbClr val="FFFFFF"/>
        </a:lt1>
        <a:dk2>
          <a:srgbClr val="990066"/>
        </a:dk2>
        <a:lt2>
          <a:srgbClr val="00CCCC"/>
        </a:lt2>
        <a:accent1>
          <a:srgbClr val="D60093"/>
        </a:accent1>
        <a:accent2>
          <a:srgbClr val="FFFF66"/>
        </a:accent2>
        <a:accent3>
          <a:srgbClr val="CAAAB8"/>
        </a:accent3>
        <a:accent4>
          <a:srgbClr val="DADADA"/>
        </a:accent4>
        <a:accent5>
          <a:srgbClr val="E8AAC8"/>
        </a:accent5>
        <a:accent6>
          <a:srgbClr val="E7E75C"/>
        </a:accent6>
        <a:hlink>
          <a:srgbClr val="FF9933"/>
        </a:hlink>
        <a:folHlink>
          <a:srgbClr val="FF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BLLINES 2">
        <a:dk1>
          <a:srgbClr val="000000"/>
        </a:dk1>
        <a:lt1>
          <a:srgbClr val="FFFFCC"/>
        </a:lt1>
        <a:dk2>
          <a:srgbClr val="996600"/>
        </a:dk2>
        <a:lt2>
          <a:srgbClr val="FFFFCC"/>
        </a:lt2>
        <a:accent1>
          <a:srgbClr val="FFCC00"/>
        </a:accent1>
        <a:accent2>
          <a:srgbClr val="6666FF"/>
        </a:accent2>
        <a:accent3>
          <a:srgbClr val="FFFFE2"/>
        </a:accent3>
        <a:accent4>
          <a:srgbClr val="000000"/>
        </a:accent4>
        <a:accent5>
          <a:srgbClr val="FFE2AA"/>
        </a:accent5>
        <a:accent6>
          <a:srgbClr val="5C5CE7"/>
        </a:accent6>
        <a:hlink>
          <a:srgbClr val="999933"/>
        </a:hlink>
        <a:folHlink>
          <a:srgbClr val="99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S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Corinthian columns design template</Template>
  <TotalTime>854</TotalTime>
  <Words>722</Words>
  <Application>Microsoft Office PowerPoint</Application>
  <PresentationFormat>On-screen Show (4:3)</PresentationFormat>
  <Paragraphs>101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Book Antiqua</vt:lpstr>
      <vt:lpstr>Calibri</vt:lpstr>
      <vt:lpstr>Palatino Linotype</vt:lpstr>
      <vt:lpstr>Times New Roman</vt:lpstr>
      <vt:lpstr>Corinthian columns design template</vt:lpstr>
      <vt:lpstr>DBLLINES</vt:lpstr>
      <vt:lpstr>WHAT IF?</vt:lpstr>
      <vt:lpstr>WHAT IF?</vt:lpstr>
      <vt:lpstr>WHAT IF all these things are true and I AM LOST?</vt:lpstr>
      <vt:lpstr>WHAT IF all these things are true and I AM LOST?</vt:lpstr>
      <vt:lpstr>WHAT IF all these things are true and I AM LOST?</vt:lpstr>
      <vt:lpstr>I MUST REALIZE</vt:lpstr>
      <vt:lpstr>I MUST REALIZE</vt:lpstr>
      <vt:lpstr>I MUST REALIZE</vt:lpstr>
      <vt:lpstr>I MUST REALIZE</vt:lpstr>
      <vt:lpstr>I MUST REALIZE</vt:lpstr>
      <vt:lpstr>WHAT IF –  I Change and Obey?</vt:lpstr>
      <vt:lpstr>WHAT IF –  I Change and Obey?</vt:lpstr>
      <vt:lpstr>WHAT IF –  I Change and Obey?</vt:lpstr>
      <vt:lpstr>CONCLUSION</vt:lpstr>
      <vt:lpstr>CONCLUSION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IF?</dc:title>
  <dc:creator>HP Authorized Customer</dc:creator>
  <cp:lastModifiedBy>Richard Thetford</cp:lastModifiedBy>
  <cp:revision>76</cp:revision>
  <dcterms:created xsi:type="dcterms:W3CDTF">2007-01-30T20:56:06Z</dcterms:created>
  <dcterms:modified xsi:type="dcterms:W3CDTF">2017-08-27T21:16:08Z</dcterms:modified>
</cp:coreProperties>
</file>