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91" d="100"/>
          <a:sy n="91" d="100"/>
        </p:scale>
        <p:origin x="7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2F738-8A34-D386-1CEE-96BD128CC1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64A00E-2AEF-426A-9A82-3DF55FC56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F5447-0127-A4B1-90C4-2E8D5BF06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0D2D-6CC3-4A86-97E8-129AC3964A18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8D808-A17E-BBF0-3645-2A10897AF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AF8ED-E5E8-73BF-2ACA-25EC031E7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E32B-73B8-4EA5-A7BD-04BAFCC0C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78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ABFA8-7935-E840-7C71-D1194E57E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DA53C8-47DC-B671-9BD2-A30D763C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F46DE-F59A-D07D-4076-19A25EA90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0D2D-6CC3-4A86-97E8-129AC3964A18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2063B-C201-7BB4-6C4D-833C78495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18E1D-9035-779C-EB49-40FFF016F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E32B-73B8-4EA5-A7BD-04BAFCC0C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36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46C547-FAEC-61DD-01BB-54E4B83E27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D82EBD-35EA-EF1A-A7D5-54ACC4A84A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B6831-4662-21AA-27B1-808E35D98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0D2D-6CC3-4A86-97E8-129AC3964A18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74B83-73FF-7A88-F912-76912B83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30B58-E244-735A-5410-F493063B2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E32B-73B8-4EA5-A7BD-04BAFCC0C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DC85A-B283-7482-E39B-5030AD19F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3B982-40E8-FC08-B45E-132379FFD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C7F7F-ECEF-FF2F-22E6-2A3A4F30C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0D2D-6CC3-4A86-97E8-129AC3964A18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C0473-EE6B-EB50-5726-7341C9242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AA257-8D1C-855E-5B69-AC88D77E2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E32B-73B8-4EA5-A7BD-04BAFCC0C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10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94D19-9B17-4E45-13C1-12520B529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D2945-3C4A-9F6C-1348-2394789A7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E995D-2014-AF65-96A6-E3A5B5D54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0D2D-6CC3-4A86-97E8-129AC3964A18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D17B0-440C-444E-52A5-498199B0A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5DE2D-ABF1-8919-C461-2A9685394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E32B-73B8-4EA5-A7BD-04BAFCC0C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94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5FA86-5985-1EC6-EFF9-18638826D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4770E-9ED9-1E6D-00E3-02B9AF4B7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E351D-7921-3989-B994-F676EA778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20D16A-B129-F8F6-65B0-05CC09511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0D2D-6CC3-4A86-97E8-129AC3964A18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57933-C227-B881-609F-31BFE9CE4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7DA37A-F5C8-33EB-CB02-716CF259E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E32B-73B8-4EA5-A7BD-04BAFCC0C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91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921F0-7EAB-CFCA-E1F1-5ADD7B075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29C6-C828-EE5C-AADD-EE98E374D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01CB82-D1C7-674C-1F00-2BA5262F7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B3D528-C54D-DD77-5043-605A4213A1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B77B17-B56C-79E3-D867-71A8E0980F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EC7C7C-8D94-9F80-A2BA-5C65DA37C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0D2D-6CC3-4A86-97E8-129AC3964A18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3F18B6-D59D-D332-D2F6-BFFE3D1D6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F5430F-014D-DE25-00EB-1FF7398A9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E32B-73B8-4EA5-A7BD-04BAFCC0C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50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942BF-4685-172F-CA7F-77E0216DD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77449A-856F-B9B8-5628-76E300889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0D2D-6CC3-4A86-97E8-129AC3964A18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CC22D7-4755-4D3A-AF57-930B2B322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04158C-2326-A1D9-68D2-D829D4BBD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E32B-73B8-4EA5-A7BD-04BAFCC0C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95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FC5AE-5C3E-2341-407E-9127BDFBC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0D2D-6CC3-4A86-97E8-129AC3964A18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2A2999-00B2-C30A-9BE1-53A350B9D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403FA-456C-A0D9-00E1-F443492D0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E32B-73B8-4EA5-A7BD-04BAFCC0C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27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1C2A2-4063-EC03-85AA-3A2259B0A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AD619-EFF5-CF20-FF0A-5E17BF766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0944C-D18C-B782-E30B-BC0813891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8F84E0-DC49-9F7F-D03C-98DB2362C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0D2D-6CC3-4A86-97E8-129AC3964A18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B26E3-6D4B-8134-664D-BDC9FCBCE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D77B3D-9D5C-2C40-FFB2-4A315F4F2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E32B-73B8-4EA5-A7BD-04BAFCC0C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44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D85BD-C0FF-DD6B-DFD7-0E6373BC6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48BBEA-EDC0-A125-A73F-80B2F618C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C55D2E-2ECD-0ED8-84E2-8B5C5B4ED3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2CF512-1471-2624-6E19-20A46AEFF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0D2D-6CC3-4A86-97E8-129AC3964A18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19A1D5-3358-0E44-9632-EF8B341B5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F591B-C662-A77F-F20D-CB07DB077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E32B-73B8-4EA5-A7BD-04BAFCC0C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75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F44364-C26A-41E0-8C15-F951195FF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71E018-A62C-F374-45EA-63C879A83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F8C75-DD0D-9D97-15CF-9871DFA920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50D2D-6CC3-4A86-97E8-129AC3964A18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E467C-8D2F-E0B5-5493-D47232A15F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235B0-FA6A-E06D-A54F-61D6AC421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2E32B-73B8-4EA5-A7BD-04BAFCC0C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5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07B7F-119D-F596-35CE-4EB5DB3E7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3285"/>
            <a:ext cx="9144000" cy="3094031"/>
          </a:xfrm>
        </p:spPr>
        <p:txBody>
          <a:bodyPr>
            <a:normAutofit fontScale="90000"/>
          </a:bodyPr>
          <a:lstStyle/>
          <a:p>
            <a:r>
              <a:rPr lang="en-US" sz="7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We Are Known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7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By Our FRUIT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B1678-DB64-738F-4093-511366945B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15149"/>
            <a:ext cx="9144000" cy="580567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Matthew 12:33-37</a:t>
            </a:r>
          </a:p>
        </p:txBody>
      </p:sp>
      <p:pic>
        <p:nvPicPr>
          <p:cNvPr id="5" name="Picture 4" descr="A picture containing food, fruit, plate, vegetable&#10;&#10;Description automatically generated">
            <a:extLst>
              <a:ext uri="{FF2B5EF4-FFF2-40B4-BE49-F238E27FC236}">
                <a16:creationId xmlns:a16="http://schemas.microsoft.com/office/drawing/2014/main" id="{4D2850D4-27CF-6E04-EFAA-776736D2D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5329"/>
            <a:ext cx="4172857" cy="31296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3526B9-E21F-2D59-2BC9-21B795A6A25D}"/>
              </a:ext>
            </a:extLst>
          </p:cNvPr>
          <p:cNvSpPr txBox="1"/>
          <p:nvPr/>
        </p:nvSpPr>
        <p:spPr>
          <a:xfrm>
            <a:off x="0" y="6574972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Richie Thetford								                                  www.thetfordcountry.com</a:t>
            </a:r>
          </a:p>
        </p:txBody>
      </p:sp>
      <p:pic>
        <p:nvPicPr>
          <p:cNvPr id="8" name="Picture 7" descr="A picture containing food, fruit, vegetable, different&#10;&#10;Description automatically generated">
            <a:extLst>
              <a:ext uri="{FF2B5EF4-FFF2-40B4-BE49-F238E27FC236}">
                <a16:creationId xmlns:a16="http://schemas.microsoft.com/office/drawing/2014/main" id="{3E92275A-AEC6-DB66-03B0-3D502CEDA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857" y="3446610"/>
            <a:ext cx="4695372" cy="3128362"/>
          </a:xfrm>
          <a:prstGeom prst="rect">
            <a:avLst/>
          </a:prstGeom>
        </p:spPr>
      </p:pic>
      <p:pic>
        <p:nvPicPr>
          <p:cNvPr id="10" name="Picture 9" descr="A picture containing food, fruit, bowl, vegetable&#10;&#10;Description automatically generated">
            <a:extLst>
              <a:ext uri="{FF2B5EF4-FFF2-40B4-BE49-F238E27FC236}">
                <a16:creationId xmlns:a16="http://schemas.microsoft.com/office/drawing/2014/main" id="{ECB9455C-6BCE-47D8-F75F-102DF3684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228" y="3445329"/>
            <a:ext cx="3323771" cy="313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110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07B7F-119D-F596-35CE-4EB5DB3E7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8" y="782950"/>
            <a:ext cx="5352587" cy="953172"/>
          </a:xfrm>
        </p:spPr>
        <p:txBody>
          <a:bodyPr>
            <a:normAutofit fontScale="90000"/>
          </a:bodyPr>
          <a:lstStyle/>
          <a:p>
            <a:r>
              <a:rPr lang="en-US" sz="6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Conclusion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67DEF75-5C68-A4F4-5C98-25E8CDBD8D9F}"/>
              </a:ext>
            </a:extLst>
          </p:cNvPr>
          <p:cNvSpPr/>
          <p:nvPr/>
        </p:nvSpPr>
        <p:spPr>
          <a:xfrm>
            <a:off x="9924585" y="100076"/>
            <a:ext cx="1268316" cy="113936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225603D-5C61-67C2-44AA-BBAFC2B0C502}"/>
              </a:ext>
            </a:extLst>
          </p:cNvPr>
          <p:cNvSpPr/>
          <p:nvPr/>
        </p:nvSpPr>
        <p:spPr>
          <a:xfrm>
            <a:off x="9324628" y="1167833"/>
            <a:ext cx="2482744" cy="226116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818165-C0D5-6126-4ACA-BD3EF9CC18CB}"/>
              </a:ext>
            </a:extLst>
          </p:cNvPr>
          <p:cNvSpPr txBox="1"/>
          <p:nvPr/>
        </p:nvSpPr>
        <p:spPr>
          <a:xfrm>
            <a:off x="9924585" y="447934"/>
            <a:ext cx="1268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CHRIST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840902-825D-AB3E-03B1-0F60DA8F1F68}"/>
              </a:ext>
            </a:extLst>
          </p:cNvPr>
          <p:cNvSpPr txBox="1"/>
          <p:nvPr/>
        </p:nvSpPr>
        <p:spPr>
          <a:xfrm>
            <a:off x="9780262" y="2098362"/>
            <a:ext cx="1556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BODY</a:t>
            </a:r>
          </a:p>
        </p:txBody>
      </p:sp>
      <p:pic>
        <p:nvPicPr>
          <p:cNvPr id="15" name="Picture 14" descr="A picture containing food, fruit, vegetable, fresh&#10;&#10;Description automatically generated">
            <a:extLst>
              <a:ext uri="{FF2B5EF4-FFF2-40B4-BE49-F238E27FC236}">
                <a16:creationId xmlns:a16="http://schemas.microsoft.com/office/drawing/2014/main" id="{BE1969A1-824A-A37B-7533-6E62AA040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71999" cy="3429000"/>
          </a:xfrm>
          <a:prstGeom prst="rect">
            <a:avLst/>
          </a:prstGeom>
        </p:spPr>
      </p:pic>
      <p:sp>
        <p:nvSpPr>
          <p:cNvPr id="16" name="Line 9">
            <a:extLst>
              <a:ext uri="{FF2B5EF4-FFF2-40B4-BE49-F238E27FC236}">
                <a16:creationId xmlns:a16="http://schemas.microsoft.com/office/drawing/2014/main" id="{1A6C16C5-596D-6DEB-4030-A3198485BB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3487627"/>
            <a:ext cx="12192000" cy="21771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id="{D227E081-BBCC-A804-51BD-BA051038C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71" y="4095043"/>
            <a:ext cx="11640457" cy="17543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family and the church will inherit a reputation</a:t>
            </a:r>
            <a:br>
              <a:rPr lang="en-US" alt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alt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 the community based on the fruit that others</a:t>
            </a:r>
            <a:br>
              <a:rPr lang="en-US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altLang="en-US" sz="3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can see hanging on our branches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709422-03B6-4088-9E24-8B50E4ACD1FD}"/>
              </a:ext>
            </a:extLst>
          </p:cNvPr>
          <p:cNvSpPr txBox="1"/>
          <p:nvPr/>
        </p:nvSpPr>
        <p:spPr>
          <a:xfrm>
            <a:off x="0" y="6574972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Richie Thetford								          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414216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830A2D10-C977-1595-8019-4EE7CE8355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2192000" cy="1143000"/>
          </a:xfrm>
          <a:ln>
            <a:noFill/>
          </a:ln>
          <a:effectLst/>
        </p:spPr>
        <p:txBody>
          <a:bodyPr/>
          <a:lstStyle/>
          <a:p>
            <a:pPr algn="ctr"/>
            <a:r>
              <a:rPr lang="en-US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Fruit of the Spirit</a:t>
            </a:r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id="{746F2FB7-653F-FFFE-46C0-C8EDC88AF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375227"/>
            <a:ext cx="8077200" cy="3966029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44802" dir="2272499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EC02088A-2E48-8DDC-22EE-124CBC44E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62600"/>
            <a:ext cx="1219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Are we producing this kind of fruit?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26BBA969-B4FD-7A03-374D-1101A990F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5875" y="2088372"/>
            <a:ext cx="7259359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“But the fruit of the Spirit is love, joy, peace, longsuffering, kindness, goodness, faithfulness, gentleness, self-control. Against such there is no law.”</a:t>
            </a:r>
          </a:p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Galatians 5:22-23</a:t>
            </a:r>
            <a:r>
              <a:rPr lang="en-US" alt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EB016C-5258-41C3-8374-E97CC1443472}"/>
              </a:ext>
            </a:extLst>
          </p:cNvPr>
          <p:cNvSpPr txBox="1"/>
          <p:nvPr/>
        </p:nvSpPr>
        <p:spPr>
          <a:xfrm>
            <a:off x="0" y="6574972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Richie Thetford								          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2242507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289C6-0EF5-CA0C-FE7E-B57FAD91B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0265"/>
            <a:ext cx="8138886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“Produce”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C10D3-A9E9-AA28-42FC-14D433A7E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14818"/>
            <a:ext cx="11244943" cy="38530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Product of nature and nurturing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“fruit of the spirit” is produced as one is “led by the Spirit”</a:t>
            </a:r>
          </a:p>
          <a:p>
            <a:pPr lvl="2">
              <a:lnSpc>
                <a:spcPct val="100000"/>
              </a:lnSpc>
            </a:pP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Galatians 5:16, 18, 25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Live by the direction of the Spirit-inspired gospel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“the faith” revealed unto us</a:t>
            </a:r>
          </a:p>
          <a:p>
            <a:pPr lvl="2">
              <a:lnSpc>
                <a:spcPct val="100000"/>
              </a:lnSpc>
            </a:pP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Galatians 3:2; 1:11</a:t>
            </a:r>
          </a:p>
        </p:txBody>
      </p:sp>
      <p:pic>
        <p:nvPicPr>
          <p:cNvPr id="6" name="Picture 5" descr="A picture containing food, fruit, vegetable, fresh&#10;&#10;Description automatically generated">
            <a:extLst>
              <a:ext uri="{FF2B5EF4-FFF2-40B4-BE49-F238E27FC236}">
                <a16:creationId xmlns:a16="http://schemas.microsoft.com/office/drawing/2014/main" id="{133A27F4-BEAF-2797-CF33-1C2DFA6B0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086" y="0"/>
            <a:ext cx="3214914" cy="24111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28EE46-73A6-415C-B41F-C56BA12DA7EE}"/>
              </a:ext>
            </a:extLst>
          </p:cNvPr>
          <p:cNvSpPr txBox="1"/>
          <p:nvPr/>
        </p:nvSpPr>
        <p:spPr>
          <a:xfrm>
            <a:off x="0" y="6574972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Richie Thetford								          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421808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289C6-0EF5-CA0C-FE7E-B57FAD91B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0265"/>
            <a:ext cx="8138886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“Produce”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C10D3-A9E9-AA28-42FC-14D433A7E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14818"/>
            <a:ext cx="11244943" cy="302078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Spiritual fruit by abiding in Christ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John 15:1-8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Abide in His word</a:t>
            </a:r>
          </a:p>
          <a:p>
            <a:pPr lvl="2">
              <a:lnSpc>
                <a:spcPct val="100000"/>
              </a:lnSpc>
            </a:pP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John 8:31-32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Good fruit produced by obedience of the gospel</a:t>
            </a:r>
            <a:endParaRPr lang="en-US" sz="3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Picture 5" descr="A picture containing food, fruit, vegetable, fresh&#10;&#10;Description automatically generated">
            <a:extLst>
              <a:ext uri="{FF2B5EF4-FFF2-40B4-BE49-F238E27FC236}">
                <a16:creationId xmlns:a16="http://schemas.microsoft.com/office/drawing/2014/main" id="{133A27F4-BEAF-2797-CF33-1C2DFA6B0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086" y="0"/>
            <a:ext cx="3214914" cy="2411186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DD6F5009-145C-EF50-AD3D-7F583090A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435601"/>
            <a:ext cx="11633200" cy="685800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F39BBC43-E436-2D72-48D8-BD4BBABAD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99" y="5472717"/>
            <a:ext cx="1163319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4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Can others see the good fruit of Jesus in us?</a:t>
            </a:r>
            <a:r>
              <a:rPr lang="en-US" altLang="en-US" sz="3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2B279E-50B0-4F52-88B5-E60E5FCB6BE3}"/>
              </a:ext>
            </a:extLst>
          </p:cNvPr>
          <p:cNvSpPr txBox="1"/>
          <p:nvPr/>
        </p:nvSpPr>
        <p:spPr>
          <a:xfrm>
            <a:off x="0" y="6574972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Richie Thetford								          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3568677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289C6-0EF5-CA0C-FE7E-B57FAD91B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0265"/>
            <a:ext cx="8138886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“Identification”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C10D3-A9E9-AA28-42FC-14D433A7E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14818"/>
            <a:ext cx="11244943" cy="41601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Fruit of our life identifies to whom we belong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Proves our discipleship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Marks us as belonging to Christ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(Matthew 7:20)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Fruit of the Spirit leads us to victory over the flesh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Galatians 5:24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1 Peter 4:1-2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Should identify us with Christ</a:t>
            </a:r>
          </a:p>
        </p:txBody>
      </p:sp>
      <p:pic>
        <p:nvPicPr>
          <p:cNvPr id="6" name="Picture 5" descr="A picture containing food, fruit, vegetable, fresh&#10;&#10;Description automatically generated">
            <a:extLst>
              <a:ext uri="{FF2B5EF4-FFF2-40B4-BE49-F238E27FC236}">
                <a16:creationId xmlns:a16="http://schemas.microsoft.com/office/drawing/2014/main" id="{133A27F4-BEAF-2797-CF33-1C2DFA6B0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086" y="0"/>
            <a:ext cx="3214914" cy="24111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976BFA-08C8-4166-9AD6-A124B3AF1A08}"/>
              </a:ext>
            </a:extLst>
          </p:cNvPr>
          <p:cNvSpPr txBox="1"/>
          <p:nvPr/>
        </p:nvSpPr>
        <p:spPr>
          <a:xfrm>
            <a:off x="0" y="6574972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Richie Thetford								          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4039828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1AE2337-98C2-4134-AACE-80789F738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28" y="2281468"/>
            <a:ext cx="11430000" cy="47625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3BDC78B-8892-6BDA-2471-A02537A9D81E}"/>
              </a:ext>
            </a:extLst>
          </p:cNvPr>
          <p:cNvSpPr/>
          <p:nvPr/>
        </p:nvSpPr>
        <p:spPr>
          <a:xfrm>
            <a:off x="5156200" y="1204685"/>
            <a:ext cx="1879600" cy="185057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5B722DB-9E05-B2F7-D813-147EDC007633}"/>
              </a:ext>
            </a:extLst>
          </p:cNvPr>
          <p:cNvSpPr/>
          <p:nvPr/>
        </p:nvSpPr>
        <p:spPr>
          <a:xfrm>
            <a:off x="4376058" y="2982689"/>
            <a:ext cx="3439885" cy="336005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92A8D1-3F23-172E-84BC-85E4E89912E0}"/>
              </a:ext>
            </a:extLst>
          </p:cNvPr>
          <p:cNvSpPr txBox="1"/>
          <p:nvPr/>
        </p:nvSpPr>
        <p:spPr>
          <a:xfrm>
            <a:off x="5156200" y="1751743"/>
            <a:ext cx="187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CHRIST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27ACDB-6C3B-04DE-C6A3-99EBA1D5B3B6}"/>
              </a:ext>
            </a:extLst>
          </p:cNvPr>
          <p:cNvSpPr txBox="1"/>
          <p:nvPr/>
        </p:nvSpPr>
        <p:spPr>
          <a:xfrm>
            <a:off x="5156200" y="4291511"/>
            <a:ext cx="187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BODY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0D62290C-D19B-D42B-A473-45589E14B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29" y="304800"/>
            <a:ext cx="1198879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What Kind of </a:t>
            </a:r>
            <a:r>
              <a:rPr lang="en-US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FRUIT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Should This Tree Produce?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9CDD81-269F-2A21-0E92-8BC7FA0ED3A4}"/>
              </a:ext>
            </a:extLst>
          </p:cNvPr>
          <p:cNvSpPr txBox="1"/>
          <p:nvPr/>
        </p:nvSpPr>
        <p:spPr>
          <a:xfrm>
            <a:off x="5156200" y="2275692"/>
            <a:ext cx="187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Ephesians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5:23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3B2AD5-E221-3A09-C630-1607C43094FD}"/>
              </a:ext>
            </a:extLst>
          </p:cNvPr>
          <p:cNvSpPr txBox="1"/>
          <p:nvPr/>
        </p:nvSpPr>
        <p:spPr>
          <a:xfrm>
            <a:off x="4818743" y="3599543"/>
            <a:ext cx="2554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Colossians 1:18,24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Galatians 5:22-23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ACBBBB-95A2-D54A-841E-5F0B41D4053C}"/>
              </a:ext>
            </a:extLst>
          </p:cNvPr>
          <p:cNvSpPr txBox="1"/>
          <p:nvPr/>
        </p:nvSpPr>
        <p:spPr>
          <a:xfrm>
            <a:off x="4655457" y="4927599"/>
            <a:ext cx="2881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1 Corinthians 12:12-27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2 Peter 1:5-11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26CE64-3CC4-425D-BEC7-1DCCF945C3B7}"/>
              </a:ext>
            </a:extLst>
          </p:cNvPr>
          <p:cNvSpPr txBox="1"/>
          <p:nvPr/>
        </p:nvSpPr>
        <p:spPr>
          <a:xfrm>
            <a:off x="0" y="6574972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Richie Thetford								                                  www.thetfordcountry.com</a:t>
            </a:r>
          </a:p>
        </p:txBody>
      </p:sp>
      <p:sp>
        <p:nvSpPr>
          <p:cNvPr id="5" name="Arrow: Curved Up 4">
            <a:extLst>
              <a:ext uri="{FF2B5EF4-FFF2-40B4-BE49-F238E27FC236}">
                <a16:creationId xmlns:a16="http://schemas.microsoft.com/office/drawing/2014/main" id="{7AC85F48-9767-4383-8E7D-434E88BCA744}"/>
              </a:ext>
            </a:extLst>
          </p:cNvPr>
          <p:cNvSpPr/>
          <p:nvPr/>
        </p:nvSpPr>
        <p:spPr>
          <a:xfrm>
            <a:off x="2722260" y="5629809"/>
            <a:ext cx="3113149" cy="814721"/>
          </a:xfrm>
          <a:prstGeom prst="curved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Arrow: Curved Down 5">
            <a:extLst>
              <a:ext uri="{FF2B5EF4-FFF2-40B4-BE49-F238E27FC236}">
                <a16:creationId xmlns:a16="http://schemas.microsoft.com/office/drawing/2014/main" id="{9C3D74A3-B9E4-484B-8312-7F3F4F52AA4A}"/>
              </a:ext>
            </a:extLst>
          </p:cNvPr>
          <p:cNvSpPr/>
          <p:nvPr/>
        </p:nvSpPr>
        <p:spPr>
          <a:xfrm rot="10800000">
            <a:off x="6577469" y="5633536"/>
            <a:ext cx="2070939" cy="839652"/>
          </a:xfrm>
          <a:prstGeom prst="curved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036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289C6-0EF5-CA0C-FE7E-B57FAD91B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0265"/>
            <a:ext cx="8138886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“Maturity”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C10D3-A9E9-AA28-42FC-14D433A7E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14818"/>
            <a:ext cx="11244943" cy="40803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Fruit must grow to maturity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Spiritual fruit takes time to mature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Encouraged to grow to maturity</a:t>
            </a:r>
          </a:p>
          <a:p>
            <a:pPr lvl="2">
              <a:lnSpc>
                <a:spcPct val="100000"/>
              </a:lnSpc>
            </a:pP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Acts 20:32</a:t>
            </a:r>
          </a:p>
          <a:p>
            <a:pPr lvl="2">
              <a:lnSpc>
                <a:spcPct val="100000"/>
              </a:lnSpc>
            </a:pP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Philippians 3:13-14</a:t>
            </a:r>
          </a:p>
          <a:p>
            <a:pPr lvl="2">
              <a:lnSpc>
                <a:spcPct val="100000"/>
              </a:lnSpc>
            </a:pP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Hebrews 6:1</a:t>
            </a:r>
          </a:p>
          <a:p>
            <a:pPr lvl="2">
              <a:lnSpc>
                <a:spcPct val="100000"/>
              </a:lnSpc>
            </a:pP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1 Peter 2:2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Picture 5" descr="A picture containing food, fruit, vegetable, fresh&#10;&#10;Description automatically generated">
            <a:extLst>
              <a:ext uri="{FF2B5EF4-FFF2-40B4-BE49-F238E27FC236}">
                <a16:creationId xmlns:a16="http://schemas.microsoft.com/office/drawing/2014/main" id="{133A27F4-BEAF-2797-CF33-1C2DFA6B0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086" y="0"/>
            <a:ext cx="3214914" cy="24111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248461-CCEF-444D-96F1-1C6EABD5EBE2}"/>
              </a:ext>
            </a:extLst>
          </p:cNvPr>
          <p:cNvSpPr txBox="1"/>
          <p:nvPr/>
        </p:nvSpPr>
        <p:spPr>
          <a:xfrm>
            <a:off x="0" y="6574972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Richie Thetford								          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789846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289C6-0EF5-CA0C-FE7E-B57FAD91B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0265"/>
            <a:ext cx="8138886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“Maturity”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C10D3-A9E9-AA28-42FC-14D433A7E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14818"/>
            <a:ext cx="11244943" cy="40803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Occurs when we obey the word of God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Hebrews 5:12-14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We need diligence and patience as we grow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Personal Bible study and Bible classes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God will not accept us if we do not bear fruit for Him</a:t>
            </a:r>
          </a:p>
          <a:p>
            <a:pPr lvl="2">
              <a:lnSpc>
                <a:spcPct val="100000"/>
              </a:lnSpc>
            </a:pP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Luke 13:6-9</a:t>
            </a:r>
          </a:p>
          <a:p>
            <a:pPr lvl="2">
              <a:lnSpc>
                <a:spcPct val="100000"/>
              </a:lnSpc>
            </a:pP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2 Peter 1:5-11</a:t>
            </a:r>
          </a:p>
        </p:txBody>
      </p:sp>
      <p:pic>
        <p:nvPicPr>
          <p:cNvPr id="6" name="Picture 5" descr="A picture containing food, fruit, vegetable, fresh&#10;&#10;Description automatically generated">
            <a:extLst>
              <a:ext uri="{FF2B5EF4-FFF2-40B4-BE49-F238E27FC236}">
                <a16:creationId xmlns:a16="http://schemas.microsoft.com/office/drawing/2014/main" id="{133A27F4-BEAF-2797-CF33-1C2DFA6B0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086" y="0"/>
            <a:ext cx="3214914" cy="24111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A7ECEE-A8C8-4461-9745-3841F551E38B}"/>
              </a:ext>
            </a:extLst>
          </p:cNvPr>
          <p:cNvSpPr txBox="1"/>
          <p:nvPr/>
        </p:nvSpPr>
        <p:spPr>
          <a:xfrm>
            <a:off x="0" y="6574972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Richie Thetford								          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327782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07B7F-119D-F596-35CE-4EB5DB3E7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8" y="782950"/>
            <a:ext cx="5352587" cy="953172"/>
          </a:xfrm>
        </p:spPr>
        <p:txBody>
          <a:bodyPr>
            <a:normAutofit fontScale="90000"/>
          </a:bodyPr>
          <a:lstStyle/>
          <a:p>
            <a:r>
              <a:rPr lang="en-US" sz="6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Conclusion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67DEF75-5C68-A4F4-5C98-25E8CDBD8D9F}"/>
              </a:ext>
            </a:extLst>
          </p:cNvPr>
          <p:cNvSpPr/>
          <p:nvPr/>
        </p:nvSpPr>
        <p:spPr>
          <a:xfrm>
            <a:off x="9924585" y="100076"/>
            <a:ext cx="1268316" cy="113936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225603D-5C61-67C2-44AA-BBAFC2B0C502}"/>
              </a:ext>
            </a:extLst>
          </p:cNvPr>
          <p:cNvSpPr/>
          <p:nvPr/>
        </p:nvSpPr>
        <p:spPr>
          <a:xfrm>
            <a:off x="9324628" y="1167833"/>
            <a:ext cx="2482744" cy="226116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818165-C0D5-6126-4ACA-BD3EF9CC18CB}"/>
              </a:ext>
            </a:extLst>
          </p:cNvPr>
          <p:cNvSpPr txBox="1"/>
          <p:nvPr/>
        </p:nvSpPr>
        <p:spPr>
          <a:xfrm>
            <a:off x="9924585" y="447934"/>
            <a:ext cx="1268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CHRIST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840902-825D-AB3E-03B1-0F60DA8F1F68}"/>
              </a:ext>
            </a:extLst>
          </p:cNvPr>
          <p:cNvSpPr txBox="1"/>
          <p:nvPr/>
        </p:nvSpPr>
        <p:spPr>
          <a:xfrm>
            <a:off x="9780262" y="2098362"/>
            <a:ext cx="1556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BODY</a:t>
            </a:r>
          </a:p>
        </p:txBody>
      </p:sp>
      <p:pic>
        <p:nvPicPr>
          <p:cNvPr id="15" name="Picture 14" descr="A picture containing food, fruit, vegetable, fresh&#10;&#10;Description automatically generated">
            <a:extLst>
              <a:ext uri="{FF2B5EF4-FFF2-40B4-BE49-F238E27FC236}">
                <a16:creationId xmlns:a16="http://schemas.microsoft.com/office/drawing/2014/main" id="{BE1969A1-824A-A37B-7533-6E62AA040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71999" cy="3429000"/>
          </a:xfrm>
          <a:prstGeom prst="rect">
            <a:avLst/>
          </a:prstGeom>
        </p:spPr>
      </p:pic>
      <p:sp>
        <p:nvSpPr>
          <p:cNvPr id="16" name="Line 9">
            <a:extLst>
              <a:ext uri="{FF2B5EF4-FFF2-40B4-BE49-F238E27FC236}">
                <a16:creationId xmlns:a16="http://schemas.microsoft.com/office/drawing/2014/main" id="{1A6C16C5-596D-6DEB-4030-A3198485BB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3487627"/>
            <a:ext cx="12192000" cy="21771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D149945-792B-64C0-02D9-C05D6CA9D122}"/>
              </a:ext>
            </a:extLst>
          </p:cNvPr>
          <p:cNvSpPr txBox="1">
            <a:spLocks/>
          </p:cNvSpPr>
          <p:nvPr/>
        </p:nvSpPr>
        <p:spPr>
          <a:xfrm>
            <a:off x="160545" y="3611566"/>
            <a:ext cx="11950020" cy="2883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By bearing the fruit of the Spirit – we show Christ to the world!</a:t>
            </a:r>
          </a:p>
          <a:p>
            <a:pPr marL="914400" lvl="1" indent="-4572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Matthew 5:16</a:t>
            </a:r>
          </a:p>
          <a:p>
            <a:pPr marL="914400" lvl="1" indent="-4572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Philippians 2:14-15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5BBEEA-A4F5-418F-80A3-57094F828FCB}"/>
              </a:ext>
            </a:extLst>
          </p:cNvPr>
          <p:cNvSpPr txBox="1"/>
          <p:nvPr/>
        </p:nvSpPr>
        <p:spPr>
          <a:xfrm>
            <a:off x="0" y="6574972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Richie Thetford								          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2864512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497</Words>
  <Application>Microsoft Office PowerPoint</Application>
  <PresentationFormat>Widescreen</PresentationFormat>
  <Paragraphs>73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We Are Known   By Our FRUIT</vt:lpstr>
      <vt:lpstr>Fruit of the Spirit</vt:lpstr>
      <vt:lpstr>“Produce”</vt:lpstr>
      <vt:lpstr>“Produce”</vt:lpstr>
      <vt:lpstr>“Identification”</vt:lpstr>
      <vt:lpstr>PowerPoint Presentation</vt:lpstr>
      <vt:lpstr>“Maturity”</vt:lpstr>
      <vt:lpstr>“Maturity”</vt:lpstr>
      <vt:lpstr>Conclusion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Are Known   By Our FRUIT</dc:title>
  <dc:creator>Richard Thetford</dc:creator>
  <cp:lastModifiedBy>Richard Thetford</cp:lastModifiedBy>
  <cp:revision>11</cp:revision>
  <dcterms:created xsi:type="dcterms:W3CDTF">2022-05-18T18:06:44Z</dcterms:created>
  <dcterms:modified xsi:type="dcterms:W3CDTF">2023-04-02T19:55:38Z</dcterms:modified>
</cp:coreProperties>
</file>