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58" r:id="rId4"/>
    <p:sldId id="265"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13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519648CB-299E-4574-997D-4CFFA2958E0B}" type="datetimeFigureOut">
              <a:rPr lang="en-US" smtClean="0"/>
              <a:pPr/>
              <a:t>11/27/2011</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33AEB4F4-DEF0-485E-8F77-962DD54F3A3E}" type="slidenum">
              <a:rPr lang="en-US" smtClean="0"/>
              <a:pPr/>
              <a:t>‹#›</a:t>
            </a:fld>
            <a:endParaRPr lang="en-US"/>
          </a:p>
        </p:txBody>
      </p:sp>
    </p:spTree>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519648CB-299E-4574-997D-4CFFA2958E0B}" type="datetimeFigureOut">
              <a:rPr lang="en-US" smtClean="0"/>
              <a:pPr/>
              <a:t>11/27/2011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AEB4F4-DEF0-485E-8F77-962DD54F3A3E}" type="slidenum">
              <a:rPr lang="en-US" smtClean="0"/>
              <a:pPr/>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519648CB-299E-4574-997D-4CFFA2958E0B}" type="datetimeFigureOut">
              <a:rPr lang="en-US" smtClean="0"/>
              <a:pPr/>
              <a:t>11/27/2011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AEB4F4-DEF0-485E-8F77-962DD54F3A3E}" type="slidenum">
              <a:rPr lang="en-US" smtClean="0"/>
              <a:pPr/>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transition spd="slow">
    <p:cov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519648CB-299E-4574-997D-4CFFA2958E0B}" type="datetimeFigureOut">
              <a:rPr lang="en-US" smtClean="0"/>
              <a:pPr/>
              <a:t>11/27/2011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AEB4F4-DEF0-485E-8F77-962DD54F3A3E}" type="slidenum">
              <a:rPr lang="en-US" smtClean="0"/>
              <a:pPr/>
              <a:t>‹#›</a:t>
            </a:fld>
            <a:endParaRPr lang="en-US"/>
          </a:p>
        </p:txBody>
      </p:sp>
    </p:spTree>
  </p:cSld>
  <p:clrMapOvr>
    <a:masterClrMapping/>
  </p:clrMapOvr>
  <p:transition spd="slow">
    <p:cove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519648CB-299E-4574-997D-4CFFA2958E0B}" type="datetimeFigureOut">
              <a:rPr lang="en-US" smtClean="0"/>
              <a:pPr/>
              <a:t>11/27/2011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AEB4F4-DEF0-485E-8F77-962DD54F3A3E}" type="slidenum">
              <a:rPr lang="en-US" smtClean="0"/>
              <a:pPr/>
              <a:t>‹#›</a:t>
            </a:fld>
            <a:endParaRPr lang="en-US"/>
          </a:p>
        </p:txBody>
      </p:sp>
    </p:spTree>
  </p:cSld>
  <p:clrMapOvr>
    <a:masterClrMapping/>
  </p:clrMapOvr>
  <p:transition spd="slow">
    <p:cove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9648CB-299E-4574-997D-4CFFA2958E0B}" type="datetimeFigureOut">
              <a:rPr lang="en-US" smtClean="0"/>
              <a:pPr/>
              <a:t>11/27/2011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AEB4F4-DEF0-485E-8F77-962DD54F3A3E}" type="slidenum">
              <a:rPr lang="en-US" smtClean="0"/>
              <a:pPr/>
              <a:t>‹#›</a:t>
            </a:fld>
            <a:endParaRPr lang="en-US"/>
          </a:p>
        </p:txBody>
      </p:sp>
    </p:spTree>
  </p:cSld>
  <p:clrMapOvr>
    <a:masterClrMapping/>
  </p:clrMapOvr>
  <p:transition spd="slow">
    <p:cove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519648CB-299E-4574-997D-4CFFA2958E0B}" type="datetimeFigureOut">
              <a:rPr lang="en-US" smtClean="0"/>
              <a:pPr/>
              <a:t>11/27/2011</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33AEB4F4-DEF0-485E-8F77-962DD54F3A3E}" type="slidenum">
              <a:rPr lang="en-US" smtClean="0"/>
              <a:pPr/>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Click icon to add picture</a:t>
            </a:r>
            <a:endParaRPr/>
          </a:p>
        </p:txBody>
      </p:sp>
    </p:spTree>
  </p:cSld>
  <p:clrMapOvr>
    <a:masterClrMapping/>
  </p:clrMapOvr>
  <p:transition spd="slow">
    <p:cove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9648CB-299E-4574-997D-4CFFA2958E0B}" type="datetimeFigureOut">
              <a:rPr lang="en-US" smtClean="0"/>
              <a:pPr/>
              <a:t>11/27/2011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AEB4F4-DEF0-485E-8F77-962DD54F3A3E}" type="slidenum">
              <a:rPr lang="en-US" smtClean="0"/>
              <a:pPr/>
              <a:t>‹#›</a:t>
            </a:fld>
            <a:endParaRPr lang="en-US"/>
          </a:p>
        </p:txBody>
      </p:sp>
    </p:spTree>
  </p:cSld>
  <p:clrMapOvr>
    <a:masterClrMapping/>
  </p:clrMapOvr>
  <p:transition spd="slow">
    <p:cove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9648CB-299E-4574-997D-4CFFA2958E0B}" type="datetimeFigureOut">
              <a:rPr lang="en-US" smtClean="0"/>
              <a:pPr/>
              <a:t>11/27/2011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AEB4F4-DEF0-485E-8F77-962DD54F3A3E}" type="slidenum">
              <a:rPr lang="en-US" smtClean="0"/>
              <a:pPr/>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transition spd="slow">
    <p:cove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519648CB-299E-4574-997D-4CFFA2958E0B}" type="datetimeFigureOut">
              <a:rPr lang="en-US" smtClean="0"/>
              <a:pPr/>
              <a:t>11/27/2011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EB4F4-DEF0-485E-8F77-962DD54F3A3E}" type="slidenum">
              <a:rPr lang="en-US" smtClean="0"/>
              <a:pPr/>
              <a:t>‹#›</a:t>
            </a:fld>
            <a:endParaRPr lang="en-US"/>
          </a:p>
        </p:txBody>
      </p:sp>
    </p:spTree>
  </p:cSld>
  <p:clrMapOvr>
    <a:masterClrMapping/>
  </p:clrMapOvr>
  <p:transition spd="slow">
    <p:cove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519648CB-299E-4574-997D-4CFFA2958E0B}" type="datetimeFigureOut">
              <a:rPr lang="en-US" smtClean="0"/>
              <a:pPr/>
              <a:t>11/27/2011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EB4F4-DEF0-485E-8F77-962DD54F3A3E}" type="slidenum">
              <a:rPr lang="en-US" smtClean="0"/>
              <a:pPr/>
              <a:t>‹#›</a:t>
            </a:fld>
            <a:endParaRPr lang="en-US"/>
          </a:p>
        </p:txBody>
      </p:sp>
    </p:spTree>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519648CB-299E-4574-997D-4CFFA2958E0B}" type="datetimeFigureOut">
              <a:rPr lang="en-US" smtClean="0"/>
              <a:pPr/>
              <a:t>11/27/2011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EB4F4-DEF0-485E-8F77-962DD54F3A3E}" type="slidenum">
              <a:rPr lang="en-US" smtClean="0"/>
              <a:pPr/>
              <a:t>‹#›</a:t>
            </a:fld>
            <a:endParaRPr lang="en-US"/>
          </a:p>
        </p:txBody>
      </p:sp>
    </p:spTree>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519648CB-299E-4574-997D-4CFFA2958E0B}" type="datetimeFigureOut">
              <a:rPr lang="en-US" smtClean="0"/>
              <a:pPr/>
              <a:t>11/27/2011</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33AEB4F4-DEF0-485E-8F77-962DD54F3A3E}" type="slidenum">
              <a:rPr lang="en-US" smtClean="0"/>
              <a:pPr/>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Click icon to add picture</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519648CB-299E-4574-997D-4CFFA2958E0B}" type="datetimeFigureOut">
              <a:rPr lang="en-US" smtClean="0"/>
              <a:pPr/>
              <a:t>11/27/2011</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33AEB4F4-DEF0-485E-8F77-962DD54F3A3E}" type="slidenum">
              <a:rPr lang="en-US" smtClean="0"/>
              <a:pPr/>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Click icon to add picture</a:t>
            </a:r>
            <a:endParaRPr/>
          </a:p>
        </p:txBody>
      </p:sp>
    </p:spTree>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519648CB-299E-4574-997D-4CFFA2958E0B}" type="datetimeFigureOut">
              <a:rPr lang="en-US" smtClean="0"/>
              <a:pPr/>
              <a:t>11/27/2011</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33AEB4F4-DEF0-485E-8F77-962DD54F3A3E}" type="slidenum">
              <a:rPr lang="en-US" smtClean="0"/>
              <a:pPr/>
              <a:t>‹#›</a:t>
            </a:fld>
            <a:endParaRPr lang="en-US"/>
          </a:p>
        </p:txBody>
      </p:sp>
    </p:spTree>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33AEB4F4-DEF0-485E-8F77-962DD54F3A3E}" type="slidenum">
              <a:rPr lang="en-US" smtClean="0"/>
              <a:pPr/>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Click icon to add picture</a:t>
            </a:r>
            <a:endParaRPr/>
          </a:p>
        </p:txBody>
      </p:sp>
    </p:spTree>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519648CB-299E-4574-997D-4CFFA2958E0B}" type="datetimeFigureOut">
              <a:rPr lang="en-US" smtClean="0"/>
              <a:pPr/>
              <a:t>11/27/2011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AEB4F4-DEF0-485E-8F77-962DD54F3A3E}" type="slidenum">
              <a:rPr lang="en-US" smtClean="0"/>
              <a:pPr/>
              <a:t>‹#›</a:t>
            </a:fld>
            <a:endParaRPr lang="en-US"/>
          </a:p>
        </p:txBody>
      </p:sp>
    </p:spTree>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519648CB-299E-4574-997D-4CFFA2958E0B}" type="datetimeFigureOut">
              <a:rPr lang="en-US" smtClean="0"/>
              <a:pPr/>
              <a:t>11/27/2011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AEB4F4-DEF0-485E-8F77-962DD54F3A3E}" type="slidenum">
              <a:rPr lang="en-US" smtClean="0"/>
              <a:pPr/>
              <a:t>‹#›</a:t>
            </a:fld>
            <a:endParaRPr lang="en-US"/>
          </a:p>
        </p:txBody>
      </p:sp>
    </p:spTree>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519648CB-299E-4574-997D-4CFFA2958E0B}" type="datetimeFigureOut">
              <a:rPr lang="en-US" smtClean="0"/>
              <a:pPr/>
              <a:t>11/27/2011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AEB4F4-DEF0-485E-8F77-962DD54F3A3E}" type="slidenum">
              <a:rPr lang="en-US" smtClean="0"/>
              <a:pPr/>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519648CB-299E-4574-997D-4CFFA2958E0B}" type="datetimeFigureOut">
              <a:rPr lang="en-US" smtClean="0"/>
              <a:pPr/>
              <a:t>11/27/2011</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33AEB4F4-DEF0-485E-8F77-962DD54F3A3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ransition spd="slow">
    <p:cover/>
  </p:transition>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00400" y="4267200"/>
            <a:ext cx="5638800" cy="2344084"/>
          </a:xfrm>
        </p:spPr>
        <p:txBody>
          <a:bodyPr>
            <a:normAutofit fontScale="90000"/>
          </a:bodyPr>
          <a:lstStyle/>
          <a:p>
            <a:pPr algn="ctr"/>
            <a:r>
              <a:rPr lang="en-US" sz="3100" b="1" dirty="0" smtClean="0">
                <a:latin typeface="Arial" pitchFamily="34" charset="0"/>
                <a:cs typeface="Arial" pitchFamily="34" charset="0"/>
              </a:rPr>
              <a:t>Victory defined:</a:t>
            </a:r>
            <a:r>
              <a:rPr lang="en-US" sz="2800" dirty="0" smtClean="0">
                <a:latin typeface="Arial" pitchFamily="34" charset="0"/>
                <a:cs typeface="Arial" pitchFamily="34" charset="0"/>
              </a:rPr>
              <a:t/>
            </a:r>
            <a:br>
              <a:rPr lang="en-US" sz="2800" dirty="0" smtClean="0">
                <a:latin typeface="Arial" pitchFamily="34" charset="0"/>
                <a:cs typeface="Arial" pitchFamily="34" charset="0"/>
              </a:rPr>
            </a:br>
            <a:r>
              <a:rPr lang="en-US" sz="2800" dirty="0" smtClean="0">
                <a:solidFill>
                  <a:schemeClr val="tx1"/>
                </a:solidFill>
                <a:latin typeface="Arial" pitchFamily="34" charset="0"/>
                <a:cs typeface="Arial" pitchFamily="34" charset="0"/>
              </a:rPr>
              <a:t>Final and complete supremacy; superiority in battle or war; success in any contest or struggle involving the defeat of an opponent or the overcoming of obstacles”</a:t>
            </a:r>
            <a:endParaRPr lang="en-US" sz="2800" dirty="0">
              <a:solidFill>
                <a:schemeClr val="tx1"/>
              </a:solidFill>
              <a:latin typeface="Arial" pitchFamily="34" charset="0"/>
              <a:cs typeface="Arial" pitchFamily="34" charset="0"/>
            </a:endParaRPr>
          </a:p>
        </p:txBody>
      </p:sp>
      <p:pic>
        <p:nvPicPr>
          <p:cNvPr id="4" name="Picture 3" descr="Cross.jpg"/>
          <p:cNvPicPr>
            <a:picLocks noChangeAspect="1"/>
          </p:cNvPicPr>
          <p:nvPr/>
        </p:nvPicPr>
        <p:blipFill>
          <a:blip r:embed="rId2" cstate="print"/>
          <a:stretch>
            <a:fillRect/>
          </a:stretch>
        </p:blipFill>
        <p:spPr>
          <a:xfrm>
            <a:off x="609601" y="304800"/>
            <a:ext cx="2438400" cy="3829050"/>
          </a:xfrm>
          <a:prstGeom prst="rect">
            <a:avLst/>
          </a:prstGeom>
        </p:spPr>
      </p:pic>
      <p:sp>
        <p:nvSpPr>
          <p:cNvPr id="5" name="TextBox 4"/>
          <p:cNvSpPr txBox="1"/>
          <p:nvPr/>
        </p:nvSpPr>
        <p:spPr>
          <a:xfrm>
            <a:off x="3352800" y="338078"/>
            <a:ext cx="5334000" cy="2862322"/>
          </a:xfrm>
          <a:prstGeom prst="rect">
            <a:avLst/>
          </a:prstGeom>
          <a:noFill/>
        </p:spPr>
        <p:txBody>
          <a:bodyPr wrap="square" rtlCol="0">
            <a:spAutoFit/>
          </a:bodyPr>
          <a:lstStyle/>
          <a:p>
            <a:pPr algn="ctr"/>
            <a:r>
              <a:rPr lang="en-US" sz="6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VICTORY</a:t>
            </a:r>
          </a:p>
          <a:p>
            <a:pPr algn="ctr"/>
            <a:r>
              <a:rPr lang="en-US" sz="60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through</a:t>
            </a:r>
          </a:p>
          <a:p>
            <a:pPr algn="ctr"/>
            <a:r>
              <a:rPr lang="en-US" sz="6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CHRIST!</a:t>
            </a:r>
            <a:endParaRPr lang="en-US" sz="60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6" name="Rounded Rectangle 5"/>
          <p:cNvSpPr/>
          <p:nvPr/>
        </p:nvSpPr>
        <p:spPr>
          <a:xfrm>
            <a:off x="3962400" y="3352800"/>
            <a:ext cx="4267200" cy="533400"/>
          </a:xfrm>
          <a:prstGeom prst="roundRect">
            <a:avLst>
              <a:gd name="adj" fmla="val 50000"/>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4038600" y="3352800"/>
            <a:ext cx="4114800" cy="523220"/>
          </a:xfrm>
          <a:prstGeom prst="rect">
            <a:avLst/>
          </a:prstGeom>
          <a:noFill/>
        </p:spPr>
        <p:txBody>
          <a:bodyPr wrap="square" rtlCol="0">
            <a:spAutoFit/>
          </a:bodyPr>
          <a:lstStyle/>
          <a:p>
            <a:pPr algn="ctr"/>
            <a:r>
              <a:rPr lang="en-US" sz="2800" b="1" dirty="0" smtClean="0">
                <a:solidFill>
                  <a:schemeClr val="accent1"/>
                </a:solidFill>
                <a:effectLst>
                  <a:outerShdw blurRad="38100" dist="38100" dir="2700000" algn="tl">
                    <a:srgbClr val="000000">
                      <a:alpha val="43137"/>
                    </a:srgbClr>
                  </a:outerShdw>
                </a:effectLst>
                <a:latin typeface="Arial" pitchFamily="34" charset="0"/>
                <a:cs typeface="Arial" pitchFamily="34" charset="0"/>
              </a:rPr>
              <a:t>1 Corinthians 15:57-58</a:t>
            </a:r>
            <a:endParaRPr lang="en-US" sz="2800" b="1" dirty="0">
              <a:solidFill>
                <a:schemeClr val="accent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85800"/>
            <a:ext cx="6508377" cy="1143000"/>
          </a:xfrm>
        </p:spPr>
        <p:txBody>
          <a:bodyPr/>
          <a:lstStyle/>
          <a:p>
            <a:r>
              <a:rPr lang="en-US" b="1" dirty="0" smtClean="0">
                <a:effectLst>
                  <a:outerShdw blurRad="38100" dist="38100" dir="2700000" algn="tl">
                    <a:srgbClr val="000000">
                      <a:alpha val="43137"/>
                    </a:srgbClr>
                  </a:outerShdw>
                </a:effectLst>
                <a:latin typeface="Arial" pitchFamily="34" charset="0"/>
                <a:cs typeface="Arial" pitchFamily="34" charset="0"/>
              </a:rPr>
              <a:t>Conclusion</a:t>
            </a:r>
            <a:endParaRPr lang="en-US"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533400" y="2133600"/>
            <a:ext cx="8305800" cy="4114800"/>
          </a:xfrm>
        </p:spPr>
        <p:txBody>
          <a:bodyPr>
            <a:noAutofit/>
          </a:bodyPr>
          <a:lstStyle/>
          <a:p>
            <a:r>
              <a:rPr lang="en-US" sz="3200" b="1" dirty="0" smtClean="0">
                <a:solidFill>
                  <a:schemeClr val="tx1"/>
                </a:solidFill>
                <a:latin typeface="Arial" pitchFamily="34" charset="0"/>
                <a:cs typeface="Arial" pitchFamily="34" charset="0"/>
              </a:rPr>
              <a:t>Must be “IN” Christ to receive the </a:t>
            </a:r>
            <a:r>
              <a:rPr lang="en-US" sz="3200" b="1" dirty="0" smtClean="0">
                <a:solidFill>
                  <a:schemeClr val="accent1"/>
                </a:solidFill>
                <a:effectLst>
                  <a:outerShdw blurRad="38100" dist="38100" dir="2700000" algn="tl">
                    <a:srgbClr val="000000">
                      <a:alpha val="43137"/>
                    </a:srgbClr>
                  </a:outerShdw>
                </a:effectLst>
                <a:latin typeface="Arial" pitchFamily="34" charset="0"/>
                <a:cs typeface="Arial" pitchFamily="34" charset="0"/>
              </a:rPr>
              <a:t>VICTORY!</a:t>
            </a:r>
          </a:p>
          <a:p>
            <a:pPr lvl="1"/>
            <a:r>
              <a:rPr lang="en-US" sz="3000" dirty="0" smtClean="0">
                <a:solidFill>
                  <a:schemeClr val="accent1"/>
                </a:solidFill>
                <a:latin typeface="Arial" pitchFamily="34" charset="0"/>
                <a:cs typeface="Arial" pitchFamily="34" charset="0"/>
              </a:rPr>
              <a:t>Galatians 3:26-27</a:t>
            </a:r>
          </a:p>
          <a:p>
            <a:r>
              <a:rPr lang="en-US" sz="3200" b="1" dirty="0" smtClean="0">
                <a:solidFill>
                  <a:schemeClr val="tx1"/>
                </a:solidFill>
                <a:latin typeface="Arial" pitchFamily="34" charset="0"/>
                <a:cs typeface="Arial" pitchFamily="34" charset="0"/>
              </a:rPr>
              <a:t>Must allow Christ</a:t>
            </a:r>
            <a:br>
              <a:rPr lang="en-US" sz="3200" b="1" dirty="0" smtClean="0">
                <a:solidFill>
                  <a:schemeClr val="tx1"/>
                </a:solidFill>
                <a:latin typeface="Arial" pitchFamily="34" charset="0"/>
                <a:cs typeface="Arial" pitchFamily="34" charset="0"/>
              </a:rPr>
            </a:br>
            <a:r>
              <a:rPr lang="en-US" sz="3200" b="1" dirty="0" smtClean="0">
                <a:solidFill>
                  <a:schemeClr val="tx1"/>
                </a:solidFill>
                <a:latin typeface="Arial" pitchFamily="34" charset="0"/>
                <a:cs typeface="Arial" pitchFamily="34" charset="0"/>
              </a:rPr>
              <a:t>to live in us</a:t>
            </a:r>
          </a:p>
          <a:p>
            <a:pPr lvl="1"/>
            <a:r>
              <a:rPr lang="en-US" sz="3000" dirty="0" smtClean="0">
                <a:solidFill>
                  <a:schemeClr val="accent1"/>
                </a:solidFill>
                <a:latin typeface="Arial" pitchFamily="34" charset="0"/>
                <a:cs typeface="Arial" pitchFamily="34" charset="0"/>
              </a:rPr>
              <a:t>Galatians 2:20</a:t>
            </a:r>
            <a:endParaRPr lang="en-US" sz="3000" dirty="0" smtClean="0">
              <a:solidFill>
                <a:schemeClr val="accent2">
                  <a:lumMod val="90000"/>
                  <a:lumOff val="10000"/>
                </a:schemeClr>
              </a:solidFill>
              <a:latin typeface="Arial" pitchFamily="34" charset="0"/>
              <a:cs typeface="Arial" pitchFamily="34" charset="0"/>
            </a:endParaRPr>
          </a:p>
        </p:txBody>
      </p:sp>
      <p:sp>
        <p:nvSpPr>
          <p:cNvPr id="4" name="TextBox 3"/>
          <p:cNvSpPr txBox="1"/>
          <p:nvPr/>
        </p:nvSpPr>
        <p:spPr>
          <a:xfrm>
            <a:off x="7162800" y="381000"/>
            <a:ext cx="1752600" cy="1292662"/>
          </a:xfrm>
          <a:prstGeom prst="rect">
            <a:avLst/>
          </a:prstGeom>
          <a:noFill/>
        </p:spPr>
        <p:txBody>
          <a:bodyPr wrap="square" rtlCol="0">
            <a:spAutoFit/>
          </a:bodyPr>
          <a:lstStyle/>
          <a:p>
            <a:pPr algn="ctr"/>
            <a:r>
              <a:rPr lang="en-US" sz="2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VICTORY</a:t>
            </a:r>
          </a:p>
          <a:p>
            <a:pPr algn="ctr"/>
            <a:r>
              <a:rPr lang="en-US" sz="2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through</a:t>
            </a:r>
          </a:p>
          <a:p>
            <a:pPr algn="ctr"/>
            <a:r>
              <a:rPr lang="en-US" sz="2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CHRIST!</a:t>
            </a:r>
            <a:endParaRPr lang="en-US" sz="26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cxnSp>
        <p:nvCxnSpPr>
          <p:cNvPr id="6" name="Straight Connector 5"/>
          <p:cNvCxnSpPr/>
          <p:nvPr/>
        </p:nvCxnSpPr>
        <p:spPr>
          <a:xfrm>
            <a:off x="609600" y="1905000"/>
            <a:ext cx="6553200" cy="0"/>
          </a:xfrm>
          <a:prstGeom prst="line">
            <a:avLst/>
          </a:prstGeom>
        </p:spPr>
        <p:style>
          <a:lnRef idx="3">
            <a:schemeClr val="accent1"/>
          </a:lnRef>
          <a:fillRef idx="0">
            <a:schemeClr val="accent1"/>
          </a:fillRef>
          <a:effectRef idx="2">
            <a:schemeClr val="accent1"/>
          </a:effectRef>
          <a:fontRef idx="minor">
            <a:schemeClr val="tx1"/>
          </a:fontRef>
        </p:style>
      </p:cxnSp>
      <p:pic>
        <p:nvPicPr>
          <p:cNvPr id="9" name="Picture 8" descr="womanpray.jpg"/>
          <p:cNvPicPr>
            <a:picLocks noChangeAspect="1"/>
          </p:cNvPicPr>
          <p:nvPr/>
        </p:nvPicPr>
        <p:blipFill>
          <a:blip r:embed="rId2" cstate="print"/>
          <a:stretch>
            <a:fillRect/>
          </a:stretch>
        </p:blipFill>
        <p:spPr>
          <a:xfrm>
            <a:off x="4343400" y="2895600"/>
            <a:ext cx="4597162" cy="3586156"/>
          </a:xfrm>
          <a:prstGeom prst="rect">
            <a:avLst/>
          </a:prstGeom>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20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par>
                          <p:cTn id="23" fill="hold">
                            <p:stCondLst>
                              <p:cond delay="500"/>
                            </p:stCondLst>
                            <p:childTnLst>
                              <p:par>
                                <p:cTn id="24" presetID="9" presetClass="entr" presetSubtype="0" fill="hold"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dissolve">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85800"/>
            <a:ext cx="6508377" cy="1143000"/>
          </a:xfrm>
        </p:spPr>
        <p:txBody>
          <a:bodyPr/>
          <a:lstStyle/>
          <a:p>
            <a:r>
              <a:rPr lang="en-US" b="1" dirty="0" smtClean="0">
                <a:effectLst>
                  <a:outerShdw blurRad="38100" dist="38100" dir="2700000" algn="tl">
                    <a:srgbClr val="000000">
                      <a:alpha val="43137"/>
                    </a:srgbClr>
                  </a:outerShdw>
                </a:effectLst>
                <a:latin typeface="Arial" pitchFamily="34" charset="0"/>
                <a:cs typeface="Arial" pitchFamily="34" charset="0"/>
              </a:rPr>
              <a:t>Victory through Christ!</a:t>
            </a:r>
            <a:endParaRPr lang="en-US"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199" y="2133600"/>
            <a:ext cx="8382001" cy="4419600"/>
          </a:xfrm>
        </p:spPr>
        <p:txBody>
          <a:bodyPr>
            <a:normAutofit/>
          </a:bodyPr>
          <a:lstStyle/>
          <a:p>
            <a:r>
              <a:rPr lang="en-US" sz="3200" b="1" dirty="0" smtClean="0">
                <a:solidFill>
                  <a:schemeClr val="tx1"/>
                </a:solidFill>
                <a:latin typeface="Arial" pitchFamily="34" charset="0"/>
                <a:cs typeface="Arial" pitchFamily="34" charset="0"/>
              </a:rPr>
              <a:t>Everyone delights in victory!</a:t>
            </a:r>
          </a:p>
          <a:p>
            <a:pPr lvl="1"/>
            <a:r>
              <a:rPr lang="en-US" sz="3000" dirty="0" smtClean="0">
                <a:solidFill>
                  <a:schemeClr val="accent2">
                    <a:lumMod val="90000"/>
                    <a:lumOff val="10000"/>
                  </a:schemeClr>
                </a:solidFill>
                <a:latin typeface="Arial" pitchFamily="34" charset="0"/>
                <a:cs typeface="Arial" pitchFamily="34" charset="0"/>
              </a:rPr>
              <a:t>1 Corinthians 9:24</a:t>
            </a:r>
          </a:p>
          <a:p>
            <a:r>
              <a:rPr lang="en-US" sz="3200" b="1" dirty="0" smtClean="0">
                <a:solidFill>
                  <a:schemeClr val="tx1"/>
                </a:solidFill>
                <a:latin typeface="Arial" pitchFamily="34" charset="0"/>
                <a:cs typeface="Arial" pitchFamily="34" charset="0"/>
              </a:rPr>
              <a:t>Promised victory</a:t>
            </a:r>
            <a:br>
              <a:rPr lang="en-US" sz="3200" b="1" dirty="0" smtClean="0">
                <a:solidFill>
                  <a:schemeClr val="tx1"/>
                </a:solidFill>
                <a:latin typeface="Arial" pitchFamily="34" charset="0"/>
                <a:cs typeface="Arial" pitchFamily="34" charset="0"/>
              </a:rPr>
            </a:br>
            <a:r>
              <a:rPr lang="en-US" sz="3200" b="1" dirty="0" smtClean="0">
                <a:solidFill>
                  <a:schemeClr val="tx1"/>
                </a:solidFill>
                <a:latin typeface="Arial" pitchFamily="34" charset="0"/>
                <a:cs typeface="Arial" pitchFamily="34" charset="0"/>
              </a:rPr>
              <a:t>through Christ</a:t>
            </a:r>
          </a:p>
          <a:p>
            <a:pPr lvl="1"/>
            <a:r>
              <a:rPr lang="en-US" sz="3000" dirty="0" smtClean="0">
                <a:solidFill>
                  <a:schemeClr val="accent2">
                    <a:lumMod val="90000"/>
                    <a:lumOff val="10000"/>
                  </a:schemeClr>
                </a:solidFill>
                <a:latin typeface="Arial" pitchFamily="34" charset="0"/>
                <a:cs typeface="Arial" pitchFamily="34" charset="0"/>
              </a:rPr>
              <a:t>1 Corinthians 15:57</a:t>
            </a:r>
          </a:p>
          <a:p>
            <a:pPr lvl="1"/>
            <a:r>
              <a:rPr lang="en-US" sz="3000" dirty="0" smtClean="0">
                <a:solidFill>
                  <a:schemeClr val="accent2">
                    <a:lumMod val="90000"/>
                    <a:lumOff val="10000"/>
                  </a:schemeClr>
                </a:solidFill>
                <a:latin typeface="Arial" pitchFamily="34" charset="0"/>
                <a:cs typeface="Arial" pitchFamily="34" charset="0"/>
              </a:rPr>
              <a:t>Romans 8:31-39</a:t>
            </a:r>
          </a:p>
          <a:p>
            <a:pPr lvl="1"/>
            <a:r>
              <a:rPr lang="en-US" sz="3000" dirty="0" smtClean="0">
                <a:solidFill>
                  <a:schemeClr val="accent2">
                    <a:lumMod val="90000"/>
                    <a:lumOff val="10000"/>
                  </a:schemeClr>
                </a:solidFill>
                <a:latin typeface="Arial" pitchFamily="34" charset="0"/>
                <a:cs typeface="Arial" pitchFamily="34" charset="0"/>
              </a:rPr>
              <a:t>Philippians 4:13</a:t>
            </a:r>
          </a:p>
          <a:p>
            <a:endParaRPr lang="en-US" dirty="0"/>
          </a:p>
        </p:txBody>
      </p:sp>
      <p:sp>
        <p:nvSpPr>
          <p:cNvPr id="4" name="TextBox 3"/>
          <p:cNvSpPr txBox="1"/>
          <p:nvPr/>
        </p:nvSpPr>
        <p:spPr>
          <a:xfrm>
            <a:off x="7162800" y="381000"/>
            <a:ext cx="1752600" cy="1292662"/>
          </a:xfrm>
          <a:prstGeom prst="rect">
            <a:avLst/>
          </a:prstGeom>
          <a:noFill/>
        </p:spPr>
        <p:txBody>
          <a:bodyPr wrap="square" rtlCol="0">
            <a:spAutoFit/>
          </a:bodyPr>
          <a:lstStyle/>
          <a:p>
            <a:pPr algn="ctr"/>
            <a:r>
              <a:rPr lang="en-US" sz="2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VICTORY</a:t>
            </a:r>
          </a:p>
          <a:p>
            <a:pPr algn="ctr"/>
            <a:r>
              <a:rPr lang="en-US" sz="2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through</a:t>
            </a:r>
          </a:p>
          <a:p>
            <a:pPr algn="ctr"/>
            <a:r>
              <a:rPr lang="en-US" sz="2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CHRIST!</a:t>
            </a:r>
            <a:endParaRPr lang="en-US" sz="26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cxnSp>
        <p:nvCxnSpPr>
          <p:cNvPr id="6" name="Straight Connector 5"/>
          <p:cNvCxnSpPr/>
          <p:nvPr/>
        </p:nvCxnSpPr>
        <p:spPr>
          <a:xfrm>
            <a:off x="609600" y="1905000"/>
            <a:ext cx="6553200" cy="0"/>
          </a:xfrm>
          <a:prstGeom prst="line">
            <a:avLst/>
          </a:prstGeom>
        </p:spPr>
        <p:style>
          <a:lnRef idx="3">
            <a:schemeClr val="accent1"/>
          </a:lnRef>
          <a:fillRef idx="0">
            <a:schemeClr val="accent1"/>
          </a:fillRef>
          <a:effectRef idx="2">
            <a:schemeClr val="accent1"/>
          </a:effectRef>
          <a:fontRef idx="minor">
            <a:schemeClr val="tx1"/>
          </a:fontRef>
        </p:style>
      </p:cxnSp>
      <p:pic>
        <p:nvPicPr>
          <p:cNvPr id="8" name="Picture 7" descr="Victory_in_Jesus.jpeg"/>
          <p:cNvPicPr>
            <a:picLocks noChangeAspect="1"/>
          </p:cNvPicPr>
          <p:nvPr/>
        </p:nvPicPr>
        <p:blipFill>
          <a:blip r:embed="rId2" cstate="print"/>
          <a:stretch>
            <a:fillRect/>
          </a:stretch>
        </p:blipFill>
        <p:spPr>
          <a:xfrm>
            <a:off x="4495800" y="2758069"/>
            <a:ext cx="4495800" cy="3947532"/>
          </a:xfrm>
          <a:prstGeom prst="rect">
            <a:avLst/>
          </a:prstGeom>
          <a:ln>
            <a:noFill/>
          </a:ln>
          <a:effectLst>
            <a:softEdge rad="112500"/>
          </a:effectLst>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2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par>
                          <p:cTn id="23" fill="hold">
                            <p:stCondLst>
                              <p:cond delay="500"/>
                            </p:stCondLst>
                            <p:childTnLst>
                              <p:par>
                                <p:cTn id="24" presetID="9" presetClass="entr" presetSubtype="0" fill="hold"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dissolve">
                                      <p:cBhvr>
                                        <p:cTn id="26" dur="500"/>
                                        <p:tgtEl>
                                          <p:spTgt spid="3">
                                            <p:txEl>
                                              <p:pRg st="3" end="3"/>
                                            </p:txEl>
                                          </p:spTgt>
                                        </p:tgtEl>
                                      </p:cBhvr>
                                    </p:animEffect>
                                  </p:childTnLst>
                                </p:cTn>
                              </p:par>
                            </p:childTnLst>
                          </p:cTn>
                        </p:par>
                        <p:par>
                          <p:cTn id="27" fill="hold">
                            <p:stCondLst>
                              <p:cond delay="1000"/>
                            </p:stCondLst>
                            <p:childTnLst>
                              <p:par>
                                <p:cTn id="28" presetID="9" presetClass="entr" presetSubtype="0" fill="hold" nodeType="after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dissolve">
                                      <p:cBhvr>
                                        <p:cTn id="30" dur="500"/>
                                        <p:tgtEl>
                                          <p:spTgt spid="3">
                                            <p:txEl>
                                              <p:pRg st="4" end="4"/>
                                            </p:txEl>
                                          </p:spTgt>
                                        </p:tgtEl>
                                      </p:cBhvr>
                                    </p:animEffect>
                                  </p:childTnLst>
                                </p:cTn>
                              </p:par>
                            </p:childTnLst>
                          </p:cTn>
                        </p:par>
                        <p:par>
                          <p:cTn id="31" fill="hold">
                            <p:stCondLst>
                              <p:cond delay="1500"/>
                            </p:stCondLst>
                            <p:childTnLst>
                              <p:par>
                                <p:cTn id="32" presetID="9" presetClass="entr" presetSubtype="0" fill="hold" nodeType="after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dissolve">
                                      <p:cBhvr>
                                        <p:cTn id="3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85800"/>
            <a:ext cx="6508377" cy="1143000"/>
          </a:xfrm>
        </p:spPr>
        <p:txBody>
          <a:bodyPr/>
          <a:lstStyle/>
          <a:p>
            <a:r>
              <a:rPr lang="en-US" b="1" dirty="0" smtClean="0">
                <a:effectLst>
                  <a:outerShdw blurRad="38100" dist="38100" dir="2700000" algn="tl">
                    <a:srgbClr val="000000">
                      <a:alpha val="43137"/>
                    </a:srgbClr>
                  </a:outerShdw>
                </a:effectLst>
                <a:latin typeface="Arial" pitchFamily="34" charset="0"/>
                <a:cs typeface="Arial" pitchFamily="34" charset="0"/>
              </a:rPr>
              <a:t>Victory over Sin</a:t>
            </a:r>
            <a:endParaRPr lang="en-US"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199" y="2133600"/>
            <a:ext cx="8382001" cy="4495800"/>
          </a:xfrm>
        </p:spPr>
        <p:txBody>
          <a:bodyPr>
            <a:normAutofit/>
          </a:bodyPr>
          <a:lstStyle/>
          <a:p>
            <a:r>
              <a:rPr lang="en-US" sz="3200" b="1" dirty="0" smtClean="0">
                <a:solidFill>
                  <a:schemeClr val="tx1"/>
                </a:solidFill>
                <a:latin typeface="Arial" pitchFamily="34" charset="0"/>
                <a:cs typeface="Arial" pitchFamily="34" charset="0"/>
              </a:rPr>
              <a:t>Over the guilt of sin</a:t>
            </a:r>
            <a:endParaRPr lang="en-US" sz="3000" dirty="0" smtClean="0">
              <a:solidFill>
                <a:schemeClr val="accent2">
                  <a:lumMod val="90000"/>
                  <a:lumOff val="10000"/>
                </a:schemeClr>
              </a:solidFill>
              <a:latin typeface="Arial" pitchFamily="34" charset="0"/>
              <a:cs typeface="Arial" pitchFamily="34" charset="0"/>
            </a:endParaRPr>
          </a:p>
          <a:p>
            <a:pPr lvl="1"/>
            <a:r>
              <a:rPr lang="en-US" sz="3000" dirty="0" smtClean="0">
                <a:solidFill>
                  <a:schemeClr val="accent2">
                    <a:lumMod val="90000"/>
                    <a:lumOff val="10000"/>
                  </a:schemeClr>
                </a:solidFill>
                <a:latin typeface="Arial" pitchFamily="34" charset="0"/>
                <a:cs typeface="Arial" pitchFamily="34" charset="0"/>
              </a:rPr>
              <a:t>Romans 3:23</a:t>
            </a:r>
          </a:p>
          <a:p>
            <a:pPr lvl="1"/>
            <a:r>
              <a:rPr lang="en-US" sz="3000" dirty="0" smtClean="0">
                <a:solidFill>
                  <a:schemeClr val="accent2">
                    <a:lumMod val="90000"/>
                    <a:lumOff val="10000"/>
                  </a:schemeClr>
                </a:solidFill>
                <a:latin typeface="Arial" pitchFamily="34" charset="0"/>
                <a:cs typeface="Arial" pitchFamily="34" charset="0"/>
              </a:rPr>
              <a:t>Hebrews 10:16-22</a:t>
            </a:r>
          </a:p>
          <a:p>
            <a:pPr lvl="1"/>
            <a:r>
              <a:rPr lang="en-US" sz="3000" dirty="0" smtClean="0">
                <a:solidFill>
                  <a:schemeClr val="accent2">
                    <a:lumMod val="90000"/>
                    <a:lumOff val="10000"/>
                  </a:schemeClr>
                </a:solidFill>
                <a:latin typeface="Arial" pitchFamily="34" charset="0"/>
                <a:cs typeface="Arial" pitchFamily="34" charset="0"/>
              </a:rPr>
              <a:t>1 Peter 1:18-20</a:t>
            </a:r>
          </a:p>
          <a:p>
            <a:r>
              <a:rPr lang="en-US" sz="3200" b="1" dirty="0" smtClean="0">
                <a:solidFill>
                  <a:schemeClr val="tx1"/>
                </a:solidFill>
                <a:latin typeface="Arial" pitchFamily="34" charset="0"/>
                <a:cs typeface="Arial" pitchFamily="34" charset="0"/>
              </a:rPr>
              <a:t>Over the power of sin</a:t>
            </a:r>
          </a:p>
          <a:p>
            <a:pPr lvl="1"/>
            <a:r>
              <a:rPr lang="en-US" sz="3000" dirty="0" smtClean="0">
                <a:solidFill>
                  <a:schemeClr val="accent2">
                    <a:lumMod val="90000"/>
                    <a:lumOff val="10000"/>
                  </a:schemeClr>
                </a:solidFill>
                <a:latin typeface="Arial" pitchFamily="34" charset="0"/>
                <a:cs typeface="Arial" pitchFamily="34" charset="0"/>
              </a:rPr>
              <a:t>Romans 6:12-14</a:t>
            </a:r>
          </a:p>
          <a:p>
            <a:pPr lvl="1"/>
            <a:r>
              <a:rPr lang="en-US" sz="3000" dirty="0" smtClean="0">
                <a:solidFill>
                  <a:schemeClr val="accent2">
                    <a:lumMod val="90000"/>
                    <a:lumOff val="10000"/>
                  </a:schemeClr>
                </a:solidFill>
                <a:latin typeface="Arial" pitchFamily="34" charset="0"/>
                <a:cs typeface="Arial" pitchFamily="34" charset="0"/>
              </a:rPr>
              <a:t>2 Peter 2:9</a:t>
            </a:r>
          </a:p>
          <a:p>
            <a:pPr lvl="1"/>
            <a:r>
              <a:rPr lang="en-US" sz="3000" dirty="0" smtClean="0">
                <a:solidFill>
                  <a:schemeClr val="accent2">
                    <a:lumMod val="90000"/>
                    <a:lumOff val="10000"/>
                  </a:schemeClr>
                </a:solidFill>
                <a:latin typeface="Arial" pitchFamily="34" charset="0"/>
                <a:cs typeface="Arial" pitchFamily="34" charset="0"/>
              </a:rPr>
              <a:t>1 Corinthians 10:13</a:t>
            </a:r>
            <a:endParaRPr lang="en-US" sz="3000" dirty="0"/>
          </a:p>
        </p:txBody>
      </p:sp>
      <p:sp>
        <p:nvSpPr>
          <p:cNvPr id="4" name="TextBox 3"/>
          <p:cNvSpPr txBox="1"/>
          <p:nvPr/>
        </p:nvSpPr>
        <p:spPr>
          <a:xfrm>
            <a:off x="7162800" y="381000"/>
            <a:ext cx="1752600" cy="1292662"/>
          </a:xfrm>
          <a:prstGeom prst="rect">
            <a:avLst/>
          </a:prstGeom>
          <a:noFill/>
        </p:spPr>
        <p:txBody>
          <a:bodyPr wrap="square" rtlCol="0">
            <a:spAutoFit/>
          </a:bodyPr>
          <a:lstStyle/>
          <a:p>
            <a:pPr algn="ctr"/>
            <a:r>
              <a:rPr lang="en-US" sz="2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VICTORY</a:t>
            </a:r>
          </a:p>
          <a:p>
            <a:pPr algn="ctr"/>
            <a:r>
              <a:rPr lang="en-US" sz="2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through</a:t>
            </a:r>
          </a:p>
          <a:p>
            <a:pPr algn="ctr"/>
            <a:r>
              <a:rPr lang="en-US" sz="2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CHRIST!</a:t>
            </a:r>
            <a:endParaRPr lang="en-US" sz="26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cxnSp>
        <p:nvCxnSpPr>
          <p:cNvPr id="6" name="Straight Connector 5"/>
          <p:cNvCxnSpPr/>
          <p:nvPr/>
        </p:nvCxnSpPr>
        <p:spPr>
          <a:xfrm>
            <a:off x="609600" y="1905000"/>
            <a:ext cx="6553200" cy="0"/>
          </a:xfrm>
          <a:prstGeom prst="line">
            <a:avLst/>
          </a:prstGeom>
        </p:spPr>
        <p:style>
          <a:lnRef idx="3">
            <a:schemeClr val="accent1"/>
          </a:lnRef>
          <a:fillRef idx="0">
            <a:schemeClr val="accent1"/>
          </a:fillRef>
          <a:effectRef idx="2">
            <a:schemeClr val="accent1"/>
          </a:effectRef>
          <a:fontRef idx="minor">
            <a:schemeClr val="tx1"/>
          </a:fontRef>
        </p:style>
      </p:cxnSp>
      <p:pic>
        <p:nvPicPr>
          <p:cNvPr id="9" name="Picture 8" descr="SuperStock_1555R-304613.jpg"/>
          <p:cNvPicPr>
            <a:picLocks noChangeAspect="1"/>
          </p:cNvPicPr>
          <p:nvPr/>
        </p:nvPicPr>
        <p:blipFill>
          <a:blip r:embed="rId2" cstate="print"/>
          <a:stretch>
            <a:fillRect/>
          </a:stretch>
        </p:blipFill>
        <p:spPr>
          <a:xfrm>
            <a:off x="4953000" y="2133600"/>
            <a:ext cx="3790950" cy="2270052"/>
          </a:xfrm>
          <a:prstGeom prst="rect">
            <a:avLst/>
          </a:prstGeom>
        </p:spPr>
      </p:pic>
      <p:pic>
        <p:nvPicPr>
          <p:cNvPr id="10" name="Picture 9" descr="woman_reading_bible_op_800x533.jpg"/>
          <p:cNvPicPr>
            <a:picLocks noChangeAspect="1"/>
          </p:cNvPicPr>
          <p:nvPr/>
        </p:nvPicPr>
        <p:blipFill>
          <a:blip r:embed="rId3" cstate="print"/>
          <a:stretch>
            <a:fillRect/>
          </a:stretch>
        </p:blipFill>
        <p:spPr>
          <a:xfrm>
            <a:off x="5257800" y="4648200"/>
            <a:ext cx="3276600" cy="1979962"/>
          </a:xfrm>
          <a:prstGeom prst="rect">
            <a:avLst/>
          </a:prstGeom>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par>
                          <p:cTn id="13" fill="hold">
                            <p:stCondLst>
                              <p:cond delay="1000"/>
                            </p:stCondLst>
                            <p:childTnLst>
                              <p:par>
                                <p:cTn id="14" presetID="9" presetClass="entr" presetSubtype="0"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childTnLst>
                          </p:cTn>
                        </p:par>
                        <p:par>
                          <p:cTn id="17" fill="hold">
                            <p:stCondLst>
                              <p:cond delay="1500"/>
                            </p:stCondLst>
                            <p:childTnLst>
                              <p:par>
                                <p:cTn id="18" presetID="9" presetClass="entr" presetSubtype="0" fill="hold"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500"/>
                                        <p:tgtEl>
                                          <p:spTgt spid="3">
                                            <p:txEl>
                                              <p:pRg st="3" end="3"/>
                                            </p:txEl>
                                          </p:spTgt>
                                        </p:tgtEl>
                                      </p:cBhvr>
                                    </p:animEffect>
                                  </p:childTnLst>
                                </p:cTn>
                              </p:par>
                            </p:childTnLst>
                          </p:cTn>
                        </p:par>
                        <p:par>
                          <p:cTn id="21" fill="hold">
                            <p:stCondLst>
                              <p:cond delay="2000"/>
                            </p:stCondLst>
                            <p:childTnLst>
                              <p:par>
                                <p:cTn id="22" presetID="10" presetClass="entr" presetSubtype="0" fill="hold"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20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par>
                          <p:cTn id="31" fill="hold">
                            <p:stCondLst>
                              <p:cond delay="500"/>
                            </p:stCondLst>
                            <p:childTnLst>
                              <p:par>
                                <p:cTn id="32" presetID="9" presetClass="entr" presetSubtype="0" fill="hold" nodeType="after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dissolve">
                                      <p:cBhvr>
                                        <p:cTn id="34" dur="500"/>
                                        <p:tgtEl>
                                          <p:spTgt spid="3">
                                            <p:txEl>
                                              <p:pRg st="5" end="5"/>
                                            </p:txEl>
                                          </p:spTgt>
                                        </p:tgtEl>
                                      </p:cBhvr>
                                    </p:animEffect>
                                  </p:childTnLst>
                                </p:cTn>
                              </p:par>
                            </p:childTnLst>
                          </p:cTn>
                        </p:par>
                        <p:par>
                          <p:cTn id="35" fill="hold">
                            <p:stCondLst>
                              <p:cond delay="1000"/>
                            </p:stCondLst>
                            <p:childTnLst>
                              <p:par>
                                <p:cTn id="36" presetID="9" presetClass="entr" presetSubtype="0" fill="hold" nodeType="after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dissolve">
                                      <p:cBhvr>
                                        <p:cTn id="38" dur="500"/>
                                        <p:tgtEl>
                                          <p:spTgt spid="3">
                                            <p:txEl>
                                              <p:pRg st="6" end="6"/>
                                            </p:txEl>
                                          </p:spTgt>
                                        </p:tgtEl>
                                      </p:cBhvr>
                                    </p:animEffect>
                                  </p:childTnLst>
                                </p:cTn>
                              </p:par>
                            </p:childTnLst>
                          </p:cTn>
                        </p:par>
                        <p:par>
                          <p:cTn id="39" fill="hold">
                            <p:stCondLst>
                              <p:cond delay="1500"/>
                            </p:stCondLst>
                            <p:childTnLst>
                              <p:par>
                                <p:cTn id="40" presetID="9" presetClass="entr" presetSubtype="0" fill="hold" nodeType="after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par>
                          <p:cTn id="43" fill="hold">
                            <p:stCondLst>
                              <p:cond delay="2000"/>
                            </p:stCondLst>
                            <p:childTnLst>
                              <p:par>
                                <p:cTn id="44" presetID="10" presetClass="entr" presetSubtype="0" fill="hold" nodeType="after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fade">
                                      <p:cBhvr>
                                        <p:cTn id="46"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85800"/>
            <a:ext cx="6508377" cy="1143000"/>
          </a:xfrm>
        </p:spPr>
        <p:txBody>
          <a:bodyPr/>
          <a:lstStyle/>
          <a:p>
            <a:r>
              <a:rPr lang="en-US" b="1" dirty="0" smtClean="0">
                <a:effectLst>
                  <a:outerShdw blurRad="38100" dist="38100" dir="2700000" algn="tl">
                    <a:srgbClr val="000000">
                      <a:alpha val="43137"/>
                    </a:srgbClr>
                  </a:outerShdw>
                </a:effectLst>
                <a:latin typeface="Arial" pitchFamily="34" charset="0"/>
                <a:cs typeface="Arial" pitchFamily="34" charset="0"/>
              </a:rPr>
              <a:t>Victory over Trials of Life</a:t>
            </a:r>
            <a:endParaRPr lang="en-US"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199" y="2133600"/>
            <a:ext cx="8382001" cy="4495800"/>
          </a:xfrm>
        </p:spPr>
        <p:txBody>
          <a:bodyPr>
            <a:normAutofit/>
          </a:bodyPr>
          <a:lstStyle/>
          <a:p>
            <a:r>
              <a:rPr lang="en-US" sz="3200" b="1" dirty="0" smtClean="0">
                <a:solidFill>
                  <a:schemeClr val="tx1"/>
                </a:solidFill>
                <a:latin typeface="Arial" pitchFamily="34" charset="0"/>
                <a:cs typeface="Arial" pitchFamily="34" charset="0"/>
              </a:rPr>
              <a:t>Over sorrow</a:t>
            </a:r>
          </a:p>
          <a:p>
            <a:pPr lvl="1"/>
            <a:r>
              <a:rPr lang="en-US" sz="3000" dirty="0" smtClean="0">
                <a:solidFill>
                  <a:schemeClr val="accent2">
                    <a:lumMod val="90000"/>
                    <a:lumOff val="10000"/>
                  </a:schemeClr>
                </a:solidFill>
                <a:latin typeface="Arial" pitchFamily="34" charset="0"/>
                <a:cs typeface="Arial" pitchFamily="34" charset="0"/>
              </a:rPr>
              <a:t>Job 14:1</a:t>
            </a:r>
          </a:p>
          <a:p>
            <a:pPr lvl="1"/>
            <a:r>
              <a:rPr lang="en-US" sz="3000" dirty="0" smtClean="0">
                <a:solidFill>
                  <a:schemeClr val="accent2">
                    <a:lumMod val="90000"/>
                    <a:lumOff val="10000"/>
                  </a:schemeClr>
                </a:solidFill>
                <a:latin typeface="Arial" pitchFamily="34" charset="0"/>
                <a:cs typeface="Arial" pitchFamily="34" charset="0"/>
              </a:rPr>
              <a:t>2 Corinthians 1:3-5</a:t>
            </a:r>
          </a:p>
          <a:p>
            <a:r>
              <a:rPr lang="en-US" sz="3200" b="1" dirty="0" smtClean="0">
                <a:solidFill>
                  <a:schemeClr val="tx1"/>
                </a:solidFill>
                <a:latin typeface="Arial" pitchFamily="34" charset="0"/>
                <a:cs typeface="Arial" pitchFamily="34" charset="0"/>
              </a:rPr>
              <a:t>Over difficulties</a:t>
            </a:r>
          </a:p>
          <a:p>
            <a:pPr lvl="1"/>
            <a:r>
              <a:rPr lang="en-US" sz="3000" dirty="0" smtClean="0">
                <a:solidFill>
                  <a:schemeClr val="accent2">
                    <a:lumMod val="90000"/>
                    <a:lumOff val="10000"/>
                  </a:schemeClr>
                </a:solidFill>
                <a:latin typeface="Arial" pitchFamily="34" charset="0"/>
                <a:cs typeface="Arial" pitchFamily="34" charset="0"/>
              </a:rPr>
              <a:t>Matthew 20:20</a:t>
            </a:r>
          </a:p>
          <a:p>
            <a:pPr lvl="1"/>
            <a:r>
              <a:rPr lang="en-US" sz="3000" dirty="0" smtClean="0">
                <a:solidFill>
                  <a:schemeClr val="accent2">
                    <a:lumMod val="90000"/>
                    <a:lumOff val="10000"/>
                  </a:schemeClr>
                </a:solidFill>
                <a:latin typeface="Arial" pitchFamily="34" charset="0"/>
                <a:cs typeface="Arial" pitchFamily="34" charset="0"/>
              </a:rPr>
              <a:t>Hebrews 13:5</a:t>
            </a:r>
            <a:endParaRPr lang="en-US" sz="3000" dirty="0"/>
          </a:p>
        </p:txBody>
      </p:sp>
      <p:sp>
        <p:nvSpPr>
          <p:cNvPr id="4" name="TextBox 3"/>
          <p:cNvSpPr txBox="1"/>
          <p:nvPr/>
        </p:nvSpPr>
        <p:spPr>
          <a:xfrm>
            <a:off x="7162800" y="381000"/>
            <a:ext cx="1752600" cy="1292662"/>
          </a:xfrm>
          <a:prstGeom prst="rect">
            <a:avLst/>
          </a:prstGeom>
          <a:noFill/>
        </p:spPr>
        <p:txBody>
          <a:bodyPr wrap="square" rtlCol="0">
            <a:spAutoFit/>
          </a:bodyPr>
          <a:lstStyle/>
          <a:p>
            <a:pPr algn="ctr"/>
            <a:r>
              <a:rPr lang="en-US" sz="2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VICTORY</a:t>
            </a:r>
          </a:p>
          <a:p>
            <a:pPr algn="ctr"/>
            <a:r>
              <a:rPr lang="en-US" sz="2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through</a:t>
            </a:r>
          </a:p>
          <a:p>
            <a:pPr algn="ctr"/>
            <a:r>
              <a:rPr lang="en-US" sz="2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CHRIST!</a:t>
            </a:r>
            <a:endParaRPr lang="en-US" sz="26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cxnSp>
        <p:nvCxnSpPr>
          <p:cNvPr id="6" name="Straight Connector 5"/>
          <p:cNvCxnSpPr/>
          <p:nvPr/>
        </p:nvCxnSpPr>
        <p:spPr>
          <a:xfrm>
            <a:off x="609600" y="1905000"/>
            <a:ext cx="6553200" cy="0"/>
          </a:xfrm>
          <a:prstGeom prst="line">
            <a:avLst/>
          </a:prstGeom>
        </p:spPr>
        <p:style>
          <a:lnRef idx="3">
            <a:schemeClr val="accent1"/>
          </a:lnRef>
          <a:fillRef idx="0">
            <a:schemeClr val="accent1"/>
          </a:fillRef>
          <a:effectRef idx="2">
            <a:schemeClr val="accent1"/>
          </a:effectRef>
          <a:fontRef idx="minor">
            <a:schemeClr val="tx1"/>
          </a:fontRef>
        </p:style>
      </p:cxnSp>
      <p:pic>
        <p:nvPicPr>
          <p:cNvPr id="7" name="Picture 6" descr="family.jpg"/>
          <p:cNvPicPr>
            <a:picLocks noChangeAspect="1"/>
          </p:cNvPicPr>
          <p:nvPr/>
        </p:nvPicPr>
        <p:blipFill>
          <a:blip r:embed="rId2" cstate="print"/>
          <a:stretch>
            <a:fillRect/>
          </a:stretch>
        </p:blipFill>
        <p:spPr>
          <a:xfrm>
            <a:off x="4267200" y="2133600"/>
            <a:ext cx="4581526" cy="4457700"/>
          </a:xfrm>
          <a:prstGeom prst="rect">
            <a:avLst/>
          </a:prstGeom>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par>
                          <p:cTn id="13" fill="hold">
                            <p:stCondLst>
                              <p:cond delay="1000"/>
                            </p:stCondLst>
                            <p:childTnLst>
                              <p:par>
                                <p:cTn id="14" presetID="9" presetClass="entr" presetSubtype="0"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childTnLst>
                          </p:cTn>
                        </p:par>
                        <p:par>
                          <p:cTn id="17" fill="hold">
                            <p:stCondLst>
                              <p:cond delay="1500"/>
                            </p:stCondLst>
                            <p:childTnLst>
                              <p:par>
                                <p:cTn id="18" presetID="10" presetClass="entr" presetSubtype="0"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20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par>
                          <p:cTn id="27" fill="hold">
                            <p:stCondLst>
                              <p:cond delay="500"/>
                            </p:stCondLst>
                            <p:childTnLst>
                              <p:par>
                                <p:cTn id="28" presetID="9" presetClass="entr" presetSubtype="0" fill="hold" nodeType="after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dissolve">
                                      <p:cBhvr>
                                        <p:cTn id="30" dur="500"/>
                                        <p:tgtEl>
                                          <p:spTgt spid="3">
                                            <p:txEl>
                                              <p:pRg st="4" end="4"/>
                                            </p:txEl>
                                          </p:spTgt>
                                        </p:tgtEl>
                                      </p:cBhvr>
                                    </p:animEffect>
                                  </p:childTnLst>
                                </p:cTn>
                              </p:par>
                            </p:childTnLst>
                          </p:cTn>
                        </p:par>
                        <p:par>
                          <p:cTn id="31" fill="hold">
                            <p:stCondLst>
                              <p:cond delay="1000"/>
                            </p:stCondLst>
                            <p:childTnLst>
                              <p:par>
                                <p:cTn id="32" presetID="9" presetClass="entr" presetSubtype="0" fill="hold" nodeType="after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dissolve">
                                      <p:cBhvr>
                                        <p:cTn id="3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85800"/>
            <a:ext cx="6508377" cy="1143000"/>
          </a:xfrm>
        </p:spPr>
        <p:txBody>
          <a:bodyPr/>
          <a:lstStyle/>
          <a:p>
            <a:r>
              <a:rPr lang="en-US" b="1" dirty="0" smtClean="0">
                <a:effectLst>
                  <a:outerShdw blurRad="38100" dist="38100" dir="2700000" algn="tl">
                    <a:srgbClr val="000000">
                      <a:alpha val="43137"/>
                    </a:srgbClr>
                  </a:outerShdw>
                </a:effectLst>
                <a:latin typeface="Arial" pitchFamily="34" charset="0"/>
                <a:cs typeface="Arial" pitchFamily="34" charset="0"/>
              </a:rPr>
              <a:t>Victory over Trials of Life</a:t>
            </a:r>
            <a:endParaRPr lang="en-US"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199" y="2133600"/>
            <a:ext cx="8382001" cy="4495800"/>
          </a:xfrm>
        </p:spPr>
        <p:txBody>
          <a:bodyPr>
            <a:normAutofit/>
          </a:bodyPr>
          <a:lstStyle/>
          <a:p>
            <a:r>
              <a:rPr lang="en-US" sz="3200" b="1" dirty="0" smtClean="0">
                <a:solidFill>
                  <a:schemeClr val="tx1"/>
                </a:solidFill>
                <a:latin typeface="Arial" pitchFamily="34" charset="0"/>
                <a:cs typeface="Arial" pitchFamily="34" charset="0"/>
              </a:rPr>
              <a:t>Over fear</a:t>
            </a:r>
          </a:p>
          <a:p>
            <a:pPr lvl="1"/>
            <a:r>
              <a:rPr lang="en-US" sz="3000" dirty="0" smtClean="0">
                <a:solidFill>
                  <a:schemeClr val="accent2">
                    <a:lumMod val="90000"/>
                    <a:lumOff val="10000"/>
                  </a:schemeClr>
                </a:solidFill>
                <a:latin typeface="Arial" pitchFamily="34" charset="0"/>
                <a:cs typeface="Arial" pitchFamily="34" charset="0"/>
              </a:rPr>
              <a:t>1 John 4:18</a:t>
            </a:r>
          </a:p>
          <a:p>
            <a:pPr lvl="1"/>
            <a:r>
              <a:rPr lang="en-US" sz="3000" dirty="0" smtClean="0">
                <a:solidFill>
                  <a:schemeClr val="accent2">
                    <a:lumMod val="90000"/>
                    <a:lumOff val="10000"/>
                  </a:schemeClr>
                </a:solidFill>
                <a:latin typeface="Arial" pitchFamily="34" charset="0"/>
                <a:cs typeface="Arial" pitchFamily="34" charset="0"/>
              </a:rPr>
              <a:t>Daniel 2:44</a:t>
            </a:r>
          </a:p>
          <a:p>
            <a:pPr lvl="1"/>
            <a:r>
              <a:rPr lang="en-US" sz="3000" dirty="0" smtClean="0">
                <a:solidFill>
                  <a:schemeClr val="accent2">
                    <a:lumMod val="90000"/>
                    <a:lumOff val="10000"/>
                  </a:schemeClr>
                </a:solidFill>
                <a:latin typeface="Arial" pitchFamily="34" charset="0"/>
                <a:cs typeface="Arial" pitchFamily="34" charset="0"/>
              </a:rPr>
              <a:t>Matthew 16:18</a:t>
            </a:r>
          </a:p>
          <a:p>
            <a:pPr lvl="1"/>
            <a:r>
              <a:rPr lang="en-US" sz="3000" dirty="0" smtClean="0">
                <a:solidFill>
                  <a:schemeClr val="accent2">
                    <a:lumMod val="90000"/>
                    <a:lumOff val="10000"/>
                  </a:schemeClr>
                </a:solidFill>
                <a:latin typeface="Arial" pitchFamily="34" charset="0"/>
                <a:cs typeface="Arial" pitchFamily="34" charset="0"/>
              </a:rPr>
              <a:t>Hebrews 12:28</a:t>
            </a:r>
          </a:p>
        </p:txBody>
      </p:sp>
      <p:sp>
        <p:nvSpPr>
          <p:cNvPr id="4" name="TextBox 3"/>
          <p:cNvSpPr txBox="1"/>
          <p:nvPr/>
        </p:nvSpPr>
        <p:spPr>
          <a:xfrm>
            <a:off x="7162800" y="381000"/>
            <a:ext cx="1752600" cy="1292662"/>
          </a:xfrm>
          <a:prstGeom prst="rect">
            <a:avLst/>
          </a:prstGeom>
          <a:noFill/>
        </p:spPr>
        <p:txBody>
          <a:bodyPr wrap="square" rtlCol="0">
            <a:spAutoFit/>
          </a:bodyPr>
          <a:lstStyle/>
          <a:p>
            <a:pPr algn="ctr"/>
            <a:r>
              <a:rPr lang="en-US" sz="2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VICTORY</a:t>
            </a:r>
          </a:p>
          <a:p>
            <a:pPr algn="ctr"/>
            <a:r>
              <a:rPr lang="en-US" sz="2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through</a:t>
            </a:r>
          </a:p>
          <a:p>
            <a:pPr algn="ctr"/>
            <a:r>
              <a:rPr lang="en-US" sz="2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CHRIST!</a:t>
            </a:r>
            <a:endParaRPr lang="en-US" sz="26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cxnSp>
        <p:nvCxnSpPr>
          <p:cNvPr id="6" name="Straight Connector 5"/>
          <p:cNvCxnSpPr/>
          <p:nvPr/>
        </p:nvCxnSpPr>
        <p:spPr>
          <a:xfrm>
            <a:off x="609600" y="1905000"/>
            <a:ext cx="6553200" cy="0"/>
          </a:xfrm>
          <a:prstGeom prst="line">
            <a:avLst/>
          </a:prstGeom>
        </p:spPr>
        <p:style>
          <a:lnRef idx="3">
            <a:schemeClr val="accent1"/>
          </a:lnRef>
          <a:fillRef idx="0">
            <a:schemeClr val="accent1"/>
          </a:fillRef>
          <a:effectRef idx="2">
            <a:schemeClr val="accent1"/>
          </a:effectRef>
          <a:fontRef idx="minor">
            <a:schemeClr val="tx1"/>
          </a:fontRef>
        </p:style>
      </p:cxnSp>
      <p:pic>
        <p:nvPicPr>
          <p:cNvPr id="7" name="Picture 6" descr="a-happy-family1.jpg"/>
          <p:cNvPicPr>
            <a:picLocks noChangeAspect="1"/>
          </p:cNvPicPr>
          <p:nvPr/>
        </p:nvPicPr>
        <p:blipFill>
          <a:blip r:embed="rId2" cstate="print"/>
          <a:stretch>
            <a:fillRect/>
          </a:stretch>
        </p:blipFill>
        <p:spPr>
          <a:xfrm>
            <a:off x="3505200" y="2438400"/>
            <a:ext cx="5410200" cy="4038600"/>
          </a:xfrm>
          <a:prstGeom prst="rect">
            <a:avLst/>
          </a:prstGeom>
          <a:ln>
            <a:noFill/>
          </a:ln>
          <a:effectLst>
            <a:softEdge rad="112500"/>
          </a:effectLst>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par>
                          <p:cTn id="13" fill="hold">
                            <p:stCondLst>
                              <p:cond delay="1000"/>
                            </p:stCondLst>
                            <p:childTnLst>
                              <p:par>
                                <p:cTn id="14" presetID="9" presetClass="entr" presetSubtype="0"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childTnLst>
                          </p:cTn>
                        </p:par>
                        <p:par>
                          <p:cTn id="17" fill="hold">
                            <p:stCondLst>
                              <p:cond delay="1500"/>
                            </p:stCondLst>
                            <p:childTnLst>
                              <p:par>
                                <p:cTn id="18" presetID="9" presetClass="entr" presetSubtype="0" fill="hold"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500"/>
                                        <p:tgtEl>
                                          <p:spTgt spid="3">
                                            <p:txEl>
                                              <p:pRg st="3" end="3"/>
                                            </p:txEl>
                                          </p:spTgt>
                                        </p:tgtEl>
                                      </p:cBhvr>
                                    </p:animEffect>
                                  </p:childTnLst>
                                </p:cTn>
                              </p:par>
                            </p:childTnLst>
                          </p:cTn>
                        </p:par>
                        <p:par>
                          <p:cTn id="21" fill="hold">
                            <p:stCondLst>
                              <p:cond delay="2000"/>
                            </p:stCondLst>
                            <p:childTnLst>
                              <p:par>
                                <p:cTn id="22" presetID="9" presetClass="entr" presetSubtype="0" fill="hold"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dissolve">
                                      <p:cBhvr>
                                        <p:cTn id="24" dur="500"/>
                                        <p:tgtEl>
                                          <p:spTgt spid="3">
                                            <p:txEl>
                                              <p:pRg st="4" end="4"/>
                                            </p:txEl>
                                          </p:spTgt>
                                        </p:tgtEl>
                                      </p:cBhvr>
                                    </p:animEffect>
                                  </p:childTnLst>
                                </p:cTn>
                              </p:par>
                            </p:childTnLst>
                          </p:cTn>
                        </p:par>
                        <p:par>
                          <p:cTn id="25" fill="hold">
                            <p:stCondLst>
                              <p:cond delay="2500"/>
                            </p:stCondLst>
                            <p:childTnLst>
                              <p:par>
                                <p:cTn id="26" presetID="10" presetClass="entr" presetSubtype="0" fill="hold" nodeType="after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85800"/>
            <a:ext cx="6508377" cy="1143000"/>
          </a:xfrm>
        </p:spPr>
        <p:txBody>
          <a:bodyPr/>
          <a:lstStyle/>
          <a:p>
            <a:r>
              <a:rPr lang="en-US" b="1" dirty="0" smtClean="0">
                <a:effectLst>
                  <a:outerShdw blurRad="38100" dist="38100" dir="2700000" algn="tl">
                    <a:srgbClr val="000000">
                      <a:alpha val="43137"/>
                    </a:srgbClr>
                  </a:outerShdw>
                </a:effectLst>
                <a:latin typeface="Arial" pitchFamily="34" charset="0"/>
                <a:cs typeface="Arial" pitchFamily="34" charset="0"/>
              </a:rPr>
              <a:t>Victory over Trials of Life</a:t>
            </a:r>
            <a:endParaRPr lang="en-US"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199" y="2133600"/>
            <a:ext cx="8382001" cy="4495800"/>
          </a:xfrm>
        </p:spPr>
        <p:txBody>
          <a:bodyPr>
            <a:normAutofit/>
          </a:bodyPr>
          <a:lstStyle/>
          <a:p>
            <a:r>
              <a:rPr lang="en-US" sz="3200" b="1" dirty="0" smtClean="0">
                <a:solidFill>
                  <a:schemeClr val="tx1"/>
                </a:solidFill>
                <a:latin typeface="Arial" pitchFamily="34" charset="0"/>
                <a:cs typeface="Arial" pitchFamily="34" charset="0"/>
              </a:rPr>
              <a:t>Over the world</a:t>
            </a:r>
          </a:p>
          <a:p>
            <a:pPr lvl="1"/>
            <a:r>
              <a:rPr lang="en-US" sz="3000" dirty="0" smtClean="0">
                <a:solidFill>
                  <a:schemeClr val="accent2">
                    <a:lumMod val="90000"/>
                    <a:lumOff val="10000"/>
                  </a:schemeClr>
                </a:solidFill>
                <a:latin typeface="Arial" pitchFamily="34" charset="0"/>
                <a:cs typeface="Arial" pitchFamily="34" charset="0"/>
              </a:rPr>
              <a:t>1 John 5:4</a:t>
            </a:r>
          </a:p>
          <a:p>
            <a:pPr lvl="1"/>
            <a:r>
              <a:rPr lang="en-US" sz="3000" dirty="0" smtClean="0">
                <a:solidFill>
                  <a:schemeClr val="accent2">
                    <a:lumMod val="90000"/>
                    <a:lumOff val="10000"/>
                  </a:schemeClr>
                </a:solidFill>
                <a:latin typeface="Arial" pitchFamily="34" charset="0"/>
                <a:cs typeface="Arial" pitchFamily="34" charset="0"/>
              </a:rPr>
              <a:t>John 15:18-19</a:t>
            </a:r>
          </a:p>
          <a:p>
            <a:pPr lvl="1"/>
            <a:r>
              <a:rPr lang="en-US" sz="3000" dirty="0" smtClean="0">
                <a:solidFill>
                  <a:schemeClr val="accent2">
                    <a:lumMod val="90000"/>
                    <a:lumOff val="10000"/>
                  </a:schemeClr>
                </a:solidFill>
                <a:latin typeface="Arial" pitchFamily="34" charset="0"/>
                <a:cs typeface="Arial" pitchFamily="34" charset="0"/>
              </a:rPr>
              <a:t>John 17:14-16</a:t>
            </a:r>
          </a:p>
          <a:p>
            <a:pPr lvl="1"/>
            <a:r>
              <a:rPr lang="en-US" sz="3000" dirty="0" smtClean="0">
                <a:solidFill>
                  <a:schemeClr val="accent2">
                    <a:lumMod val="90000"/>
                    <a:lumOff val="10000"/>
                  </a:schemeClr>
                </a:solidFill>
                <a:latin typeface="Arial" pitchFamily="34" charset="0"/>
                <a:cs typeface="Arial" pitchFamily="34" charset="0"/>
              </a:rPr>
              <a:t>2 Timothy 1:8-13</a:t>
            </a:r>
          </a:p>
          <a:p>
            <a:pPr lvl="1"/>
            <a:r>
              <a:rPr lang="en-US" sz="3000" dirty="0" smtClean="0">
                <a:solidFill>
                  <a:schemeClr val="accent2">
                    <a:lumMod val="90000"/>
                    <a:lumOff val="10000"/>
                  </a:schemeClr>
                </a:solidFill>
                <a:latin typeface="Arial" pitchFamily="34" charset="0"/>
                <a:cs typeface="Arial" pitchFamily="34" charset="0"/>
              </a:rPr>
              <a:t>John 16:33</a:t>
            </a:r>
          </a:p>
          <a:p>
            <a:pPr lvl="1"/>
            <a:r>
              <a:rPr lang="en-US" sz="3000" dirty="0" smtClean="0">
                <a:solidFill>
                  <a:schemeClr val="accent2">
                    <a:lumMod val="90000"/>
                    <a:lumOff val="10000"/>
                  </a:schemeClr>
                </a:solidFill>
                <a:latin typeface="Arial" pitchFamily="34" charset="0"/>
                <a:cs typeface="Arial" pitchFamily="34" charset="0"/>
              </a:rPr>
              <a:t>Hebrews 4:15</a:t>
            </a:r>
          </a:p>
        </p:txBody>
      </p:sp>
      <p:sp>
        <p:nvSpPr>
          <p:cNvPr id="4" name="TextBox 3"/>
          <p:cNvSpPr txBox="1"/>
          <p:nvPr/>
        </p:nvSpPr>
        <p:spPr>
          <a:xfrm>
            <a:off x="7162800" y="381000"/>
            <a:ext cx="1752600" cy="1292662"/>
          </a:xfrm>
          <a:prstGeom prst="rect">
            <a:avLst/>
          </a:prstGeom>
          <a:noFill/>
        </p:spPr>
        <p:txBody>
          <a:bodyPr wrap="square" rtlCol="0">
            <a:spAutoFit/>
          </a:bodyPr>
          <a:lstStyle/>
          <a:p>
            <a:pPr algn="ctr"/>
            <a:r>
              <a:rPr lang="en-US" sz="2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VICTORY</a:t>
            </a:r>
          </a:p>
          <a:p>
            <a:pPr algn="ctr"/>
            <a:r>
              <a:rPr lang="en-US" sz="2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through</a:t>
            </a:r>
          </a:p>
          <a:p>
            <a:pPr algn="ctr"/>
            <a:r>
              <a:rPr lang="en-US" sz="2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CHRIST!</a:t>
            </a:r>
            <a:endParaRPr lang="en-US" sz="26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cxnSp>
        <p:nvCxnSpPr>
          <p:cNvPr id="6" name="Straight Connector 5"/>
          <p:cNvCxnSpPr/>
          <p:nvPr/>
        </p:nvCxnSpPr>
        <p:spPr>
          <a:xfrm>
            <a:off x="609600" y="1905000"/>
            <a:ext cx="6553200" cy="0"/>
          </a:xfrm>
          <a:prstGeom prst="line">
            <a:avLst/>
          </a:prstGeom>
        </p:spPr>
        <p:style>
          <a:lnRef idx="3">
            <a:schemeClr val="accent1"/>
          </a:lnRef>
          <a:fillRef idx="0">
            <a:schemeClr val="accent1"/>
          </a:fillRef>
          <a:effectRef idx="2">
            <a:schemeClr val="accent1"/>
          </a:effectRef>
          <a:fontRef idx="minor">
            <a:schemeClr val="tx1"/>
          </a:fontRef>
        </p:style>
      </p:cxnSp>
      <p:pic>
        <p:nvPicPr>
          <p:cNvPr id="7" name="Picture 6" descr="SuperStock_1555R-304238.jpg"/>
          <p:cNvPicPr>
            <a:picLocks noChangeAspect="1"/>
          </p:cNvPicPr>
          <p:nvPr/>
        </p:nvPicPr>
        <p:blipFill>
          <a:blip r:embed="rId2" cstate="print"/>
          <a:stretch>
            <a:fillRect/>
          </a:stretch>
        </p:blipFill>
        <p:spPr>
          <a:xfrm>
            <a:off x="4876800" y="2057400"/>
            <a:ext cx="3962400" cy="4572000"/>
          </a:xfrm>
          <a:prstGeom prst="rect">
            <a:avLst/>
          </a:prstGeom>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par>
                          <p:cTn id="13" fill="hold">
                            <p:stCondLst>
                              <p:cond delay="1000"/>
                            </p:stCondLst>
                            <p:childTnLst>
                              <p:par>
                                <p:cTn id="14" presetID="9" presetClass="entr" presetSubtype="0"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childTnLst>
                          </p:cTn>
                        </p:par>
                        <p:par>
                          <p:cTn id="17" fill="hold">
                            <p:stCondLst>
                              <p:cond delay="1500"/>
                            </p:stCondLst>
                            <p:childTnLst>
                              <p:par>
                                <p:cTn id="18" presetID="9" presetClass="entr" presetSubtype="0" fill="hold"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500"/>
                                        <p:tgtEl>
                                          <p:spTgt spid="3">
                                            <p:txEl>
                                              <p:pRg st="3" end="3"/>
                                            </p:txEl>
                                          </p:spTgt>
                                        </p:tgtEl>
                                      </p:cBhvr>
                                    </p:animEffect>
                                  </p:childTnLst>
                                </p:cTn>
                              </p:par>
                            </p:childTnLst>
                          </p:cTn>
                        </p:par>
                        <p:par>
                          <p:cTn id="21" fill="hold">
                            <p:stCondLst>
                              <p:cond delay="2000"/>
                            </p:stCondLst>
                            <p:childTnLst>
                              <p:par>
                                <p:cTn id="22" presetID="9" presetClass="entr" presetSubtype="0" fill="hold"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dissolve">
                                      <p:cBhvr>
                                        <p:cTn id="24" dur="500"/>
                                        <p:tgtEl>
                                          <p:spTgt spid="3">
                                            <p:txEl>
                                              <p:pRg st="4" end="4"/>
                                            </p:txEl>
                                          </p:spTgt>
                                        </p:tgtEl>
                                      </p:cBhvr>
                                    </p:animEffect>
                                  </p:childTnLst>
                                </p:cTn>
                              </p:par>
                            </p:childTnLst>
                          </p:cTn>
                        </p:par>
                        <p:par>
                          <p:cTn id="25" fill="hold">
                            <p:stCondLst>
                              <p:cond delay="2500"/>
                            </p:stCondLst>
                            <p:childTnLst>
                              <p:par>
                                <p:cTn id="26" presetID="9" presetClass="entr" presetSubtype="0" fill="hold"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dissolve">
                                      <p:cBhvr>
                                        <p:cTn id="28" dur="500"/>
                                        <p:tgtEl>
                                          <p:spTgt spid="3">
                                            <p:txEl>
                                              <p:pRg st="5" end="5"/>
                                            </p:txEl>
                                          </p:spTgt>
                                        </p:tgtEl>
                                      </p:cBhvr>
                                    </p:animEffect>
                                  </p:childTnLst>
                                </p:cTn>
                              </p:par>
                            </p:childTnLst>
                          </p:cTn>
                        </p:par>
                        <p:par>
                          <p:cTn id="29" fill="hold">
                            <p:stCondLst>
                              <p:cond delay="3000"/>
                            </p:stCondLst>
                            <p:childTnLst>
                              <p:par>
                                <p:cTn id="30" presetID="9" presetClass="entr" presetSubtype="0" fill="hold" nodeType="after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par>
                          <p:cTn id="33" fill="hold">
                            <p:stCondLst>
                              <p:cond delay="3500"/>
                            </p:stCondLst>
                            <p:childTnLst>
                              <p:par>
                                <p:cTn id="34" presetID="10" presetClass="entr" presetSubtype="0" fill="hold" nodeType="after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85800"/>
            <a:ext cx="6508377" cy="1143000"/>
          </a:xfrm>
        </p:spPr>
        <p:txBody>
          <a:bodyPr/>
          <a:lstStyle/>
          <a:p>
            <a:r>
              <a:rPr lang="en-US" b="1" dirty="0" smtClean="0">
                <a:effectLst>
                  <a:outerShdw blurRad="38100" dist="38100" dir="2700000" algn="tl">
                    <a:srgbClr val="000000">
                      <a:alpha val="43137"/>
                    </a:srgbClr>
                  </a:outerShdw>
                </a:effectLst>
                <a:latin typeface="Arial" pitchFamily="34" charset="0"/>
                <a:cs typeface="Arial" pitchFamily="34" charset="0"/>
              </a:rPr>
              <a:t>Victory over Death</a:t>
            </a:r>
            <a:endParaRPr lang="en-US"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199" y="2133600"/>
            <a:ext cx="8382001" cy="4495800"/>
          </a:xfrm>
        </p:spPr>
        <p:txBody>
          <a:bodyPr>
            <a:normAutofit/>
          </a:bodyPr>
          <a:lstStyle/>
          <a:p>
            <a:r>
              <a:rPr lang="en-US" sz="3200" b="1" dirty="0" smtClean="0">
                <a:solidFill>
                  <a:schemeClr val="tx1"/>
                </a:solidFill>
                <a:latin typeface="Arial" pitchFamily="34" charset="0"/>
                <a:cs typeface="Arial" pitchFamily="34" charset="0"/>
              </a:rPr>
              <a:t>Question of Job</a:t>
            </a:r>
          </a:p>
          <a:p>
            <a:pPr lvl="1"/>
            <a:r>
              <a:rPr lang="en-US" sz="3000" dirty="0" smtClean="0">
                <a:solidFill>
                  <a:schemeClr val="accent2">
                    <a:lumMod val="90000"/>
                    <a:lumOff val="10000"/>
                  </a:schemeClr>
                </a:solidFill>
                <a:latin typeface="Arial" pitchFamily="34" charset="0"/>
                <a:cs typeface="Arial" pitchFamily="34" charset="0"/>
              </a:rPr>
              <a:t>Job 14:14</a:t>
            </a:r>
          </a:p>
          <a:p>
            <a:r>
              <a:rPr lang="en-US" sz="3200" b="1" dirty="0" smtClean="0">
                <a:solidFill>
                  <a:schemeClr val="tx1"/>
                </a:solidFill>
                <a:latin typeface="Arial" pitchFamily="34" charset="0"/>
                <a:cs typeface="Arial" pitchFamily="34" charset="0"/>
              </a:rPr>
              <a:t>Through Christ – we are assured victory!</a:t>
            </a:r>
          </a:p>
          <a:p>
            <a:pPr lvl="1"/>
            <a:r>
              <a:rPr lang="en-US" sz="3000" dirty="0" smtClean="0">
                <a:solidFill>
                  <a:schemeClr val="accent2">
                    <a:lumMod val="90000"/>
                    <a:lumOff val="10000"/>
                  </a:schemeClr>
                </a:solidFill>
                <a:latin typeface="Arial" pitchFamily="34" charset="0"/>
                <a:cs typeface="Arial" pitchFamily="34" charset="0"/>
              </a:rPr>
              <a:t>1 Corinthians 15:20-22, 55-57</a:t>
            </a:r>
          </a:p>
          <a:p>
            <a:r>
              <a:rPr lang="en-US" sz="3200" b="1" dirty="0" smtClean="0">
                <a:solidFill>
                  <a:schemeClr val="tx1"/>
                </a:solidFill>
                <a:latin typeface="Arial" pitchFamily="34" charset="0"/>
                <a:cs typeface="Arial" pitchFamily="34" charset="0"/>
              </a:rPr>
              <a:t>As Jesus overcame death – so will we</a:t>
            </a:r>
          </a:p>
          <a:p>
            <a:pPr lvl="1"/>
            <a:r>
              <a:rPr lang="en-US" sz="3000" dirty="0" smtClean="0">
                <a:solidFill>
                  <a:schemeClr val="accent2">
                    <a:lumMod val="90000"/>
                    <a:lumOff val="10000"/>
                  </a:schemeClr>
                </a:solidFill>
                <a:latin typeface="Arial" pitchFamily="34" charset="0"/>
                <a:cs typeface="Arial" pitchFamily="34" charset="0"/>
              </a:rPr>
              <a:t>1 Corinthians 15:44</a:t>
            </a:r>
          </a:p>
        </p:txBody>
      </p:sp>
      <p:sp>
        <p:nvSpPr>
          <p:cNvPr id="4" name="TextBox 3"/>
          <p:cNvSpPr txBox="1"/>
          <p:nvPr/>
        </p:nvSpPr>
        <p:spPr>
          <a:xfrm>
            <a:off x="7162800" y="381000"/>
            <a:ext cx="1752600" cy="1292662"/>
          </a:xfrm>
          <a:prstGeom prst="rect">
            <a:avLst/>
          </a:prstGeom>
          <a:noFill/>
        </p:spPr>
        <p:txBody>
          <a:bodyPr wrap="square" rtlCol="0">
            <a:spAutoFit/>
          </a:bodyPr>
          <a:lstStyle/>
          <a:p>
            <a:pPr algn="ctr"/>
            <a:r>
              <a:rPr lang="en-US" sz="2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VICTORY</a:t>
            </a:r>
          </a:p>
          <a:p>
            <a:pPr algn="ctr"/>
            <a:r>
              <a:rPr lang="en-US" sz="2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through</a:t>
            </a:r>
          </a:p>
          <a:p>
            <a:pPr algn="ctr"/>
            <a:r>
              <a:rPr lang="en-US" sz="2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CHRIST!</a:t>
            </a:r>
            <a:endParaRPr lang="en-US" sz="26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cxnSp>
        <p:nvCxnSpPr>
          <p:cNvPr id="6" name="Straight Connector 5"/>
          <p:cNvCxnSpPr/>
          <p:nvPr/>
        </p:nvCxnSpPr>
        <p:spPr>
          <a:xfrm>
            <a:off x="609600" y="1905000"/>
            <a:ext cx="6553200" cy="0"/>
          </a:xfrm>
          <a:prstGeom prst="line">
            <a:avLst/>
          </a:prstGeom>
        </p:spPr>
        <p:style>
          <a:lnRef idx="3">
            <a:schemeClr val="accent1"/>
          </a:lnRef>
          <a:fillRef idx="0">
            <a:schemeClr val="accent1"/>
          </a:fillRef>
          <a:effectRef idx="2">
            <a:schemeClr val="accent1"/>
          </a:effectRef>
          <a:fontRef idx="minor">
            <a:schemeClr val="tx1"/>
          </a:fontRef>
        </p:style>
      </p:cxnSp>
      <p:pic>
        <p:nvPicPr>
          <p:cNvPr id="7" name="Picture 6" descr="IMG_0006.JPG"/>
          <p:cNvPicPr>
            <a:picLocks noChangeAspect="1"/>
          </p:cNvPicPr>
          <p:nvPr/>
        </p:nvPicPr>
        <p:blipFill>
          <a:blip r:embed="rId2" cstate="print"/>
          <a:stretch>
            <a:fillRect/>
          </a:stretch>
        </p:blipFill>
        <p:spPr>
          <a:xfrm>
            <a:off x="3962400" y="2057400"/>
            <a:ext cx="3200400" cy="1397699"/>
          </a:xfrm>
          <a:prstGeom prst="rect">
            <a:avLst/>
          </a:prstGeom>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2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par>
                          <p:cTn id="23" fill="hold">
                            <p:stCondLst>
                              <p:cond delay="500"/>
                            </p:stCondLst>
                            <p:childTnLst>
                              <p:par>
                                <p:cTn id="24" presetID="9" presetClass="entr" presetSubtype="0" fill="hold"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dissolv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par>
                          <p:cTn id="33" fill="hold">
                            <p:stCondLst>
                              <p:cond delay="500"/>
                            </p:stCondLst>
                            <p:childTnLst>
                              <p:par>
                                <p:cTn id="34" presetID="9" presetClass="entr" presetSubtype="0" fill="hold" nodeType="after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dissolve">
                                      <p:cBhvr>
                                        <p:cTn id="3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Bible Open.jpg"/>
          <p:cNvPicPr>
            <a:picLocks noChangeAspect="1"/>
          </p:cNvPicPr>
          <p:nvPr/>
        </p:nvPicPr>
        <p:blipFill>
          <a:blip r:embed="rId2" cstate="print"/>
          <a:stretch>
            <a:fillRect/>
          </a:stretch>
        </p:blipFill>
        <p:spPr>
          <a:xfrm>
            <a:off x="381000" y="3886200"/>
            <a:ext cx="8382000" cy="2743200"/>
          </a:xfrm>
          <a:prstGeom prst="rect">
            <a:avLst/>
          </a:prstGeom>
        </p:spPr>
      </p:pic>
      <p:sp>
        <p:nvSpPr>
          <p:cNvPr id="2" name="Title 1"/>
          <p:cNvSpPr>
            <a:spLocks noGrp="1"/>
          </p:cNvSpPr>
          <p:nvPr>
            <p:ph type="title"/>
          </p:nvPr>
        </p:nvSpPr>
        <p:spPr>
          <a:xfrm>
            <a:off x="457199" y="685800"/>
            <a:ext cx="6508377" cy="1143000"/>
          </a:xfrm>
        </p:spPr>
        <p:txBody>
          <a:bodyPr/>
          <a:lstStyle/>
          <a:p>
            <a:r>
              <a:rPr lang="en-US" b="1" dirty="0" smtClean="0">
                <a:effectLst>
                  <a:outerShdw blurRad="38100" dist="38100" dir="2700000" algn="tl">
                    <a:srgbClr val="000000">
                      <a:alpha val="43137"/>
                    </a:srgbClr>
                  </a:outerShdw>
                </a:effectLst>
                <a:latin typeface="Arial" pitchFamily="34" charset="0"/>
                <a:cs typeface="Arial" pitchFamily="34" charset="0"/>
              </a:rPr>
              <a:t>Paul’s Challenge</a:t>
            </a:r>
            <a:endParaRPr lang="en-US"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199" y="3886200"/>
            <a:ext cx="8382001" cy="2743200"/>
          </a:xfrm>
        </p:spPr>
        <p:txBody>
          <a:bodyPr>
            <a:normAutofit/>
          </a:bodyPr>
          <a:lstStyle/>
          <a:p>
            <a:r>
              <a:rPr lang="en-US" sz="3200" b="1" dirty="0" smtClean="0">
                <a:solidFill>
                  <a:schemeClr val="tx1"/>
                </a:solidFill>
                <a:latin typeface="Arial" pitchFamily="34" charset="0"/>
                <a:cs typeface="Arial" pitchFamily="34" charset="0"/>
              </a:rPr>
              <a:t>We will be rewarded accordingly</a:t>
            </a:r>
          </a:p>
          <a:p>
            <a:pPr lvl="1"/>
            <a:r>
              <a:rPr lang="en-US" sz="30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Romans 2:6-11</a:t>
            </a:r>
          </a:p>
        </p:txBody>
      </p:sp>
      <p:sp>
        <p:nvSpPr>
          <p:cNvPr id="4" name="TextBox 3"/>
          <p:cNvSpPr txBox="1"/>
          <p:nvPr/>
        </p:nvSpPr>
        <p:spPr>
          <a:xfrm>
            <a:off x="7162800" y="381000"/>
            <a:ext cx="1752600" cy="1292662"/>
          </a:xfrm>
          <a:prstGeom prst="rect">
            <a:avLst/>
          </a:prstGeom>
          <a:noFill/>
        </p:spPr>
        <p:txBody>
          <a:bodyPr wrap="square" rtlCol="0">
            <a:spAutoFit/>
          </a:bodyPr>
          <a:lstStyle/>
          <a:p>
            <a:pPr algn="ctr"/>
            <a:r>
              <a:rPr lang="en-US" sz="2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VICTORY</a:t>
            </a:r>
          </a:p>
          <a:p>
            <a:pPr algn="ctr"/>
            <a:r>
              <a:rPr lang="en-US" sz="2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through</a:t>
            </a:r>
          </a:p>
          <a:p>
            <a:pPr algn="ctr"/>
            <a:r>
              <a:rPr lang="en-US" sz="2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CHRIST!</a:t>
            </a:r>
            <a:endParaRPr lang="en-US" sz="26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cxnSp>
        <p:nvCxnSpPr>
          <p:cNvPr id="6" name="Straight Connector 5"/>
          <p:cNvCxnSpPr/>
          <p:nvPr/>
        </p:nvCxnSpPr>
        <p:spPr>
          <a:xfrm>
            <a:off x="609600" y="1905000"/>
            <a:ext cx="6553200"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Rounded Rectangle 6"/>
          <p:cNvSpPr/>
          <p:nvPr/>
        </p:nvSpPr>
        <p:spPr>
          <a:xfrm>
            <a:off x="228600" y="2133600"/>
            <a:ext cx="8686800" cy="1600200"/>
          </a:xfrm>
          <a:prstGeom prst="round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304800" y="2133600"/>
            <a:ext cx="8534400" cy="1569660"/>
          </a:xfrm>
          <a:prstGeom prst="rect">
            <a:avLst/>
          </a:prstGeom>
          <a:noFill/>
        </p:spPr>
        <p:txBody>
          <a:bodyPr wrap="square" rtlCol="0">
            <a:spAutoFit/>
          </a:bodyPr>
          <a:lstStyle/>
          <a:p>
            <a:pPr algn="ctr"/>
            <a:r>
              <a:rPr lang="en-US" sz="24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“Therefore, my beloved brethren, be steadfast, immovable, always abounding in the work of the Lord, knowing that</a:t>
            </a:r>
            <a:br>
              <a:rPr lang="en-US" sz="24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br>
            <a:r>
              <a:rPr lang="en-US" sz="24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your labor is not in vain in the Lord.”</a:t>
            </a:r>
          </a:p>
          <a:p>
            <a:pPr algn="ctr"/>
            <a:r>
              <a:rPr lang="en-US" sz="22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1 Corinthians 15:58</a:t>
            </a:r>
            <a:endParaRPr lang="en-US" sz="22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500" fill="hold"/>
                                        <p:tgtEl>
                                          <p:spTgt spid="9"/>
                                        </p:tgtEl>
                                        <p:attrNameLst>
                                          <p:attrName>ppt_w</p:attrName>
                                        </p:attrNameLst>
                                      </p:cBhvr>
                                      <p:tavLst>
                                        <p:tav tm="0">
                                          <p:val>
                                            <p:fltVal val="0"/>
                                          </p:val>
                                        </p:tav>
                                        <p:tav tm="100000">
                                          <p:val>
                                            <p:strVal val="#ppt_w"/>
                                          </p:val>
                                        </p:tav>
                                      </p:tavLst>
                                    </p:anim>
                                    <p:anim calcmode="lin" valueType="num">
                                      <p:cBhvr>
                                        <p:cTn id="16" dur="500" fill="hold"/>
                                        <p:tgtEl>
                                          <p:spTgt spid="9"/>
                                        </p:tgtEl>
                                        <p:attrNameLst>
                                          <p:attrName>ppt_h</p:attrName>
                                        </p:attrNameLst>
                                      </p:cBhvr>
                                      <p:tavLst>
                                        <p:tav tm="0">
                                          <p:val>
                                            <p:fltVal val="0"/>
                                          </p:val>
                                        </p:tav>
                                        <p:tav tm="100000">
                                          <p:val>
                                            <p:strVal val="#ppt_h"/>
                                          </p:val>
                                        </p:tav>
                                      </p:tavLst>
                                    </p:anim>
                                  </p:childTnLst>
                                </p:cTn>
                              </p:par>
                              <p:par>
                                <p:cTn id="17" presetID="23" presetClass="entr" presetSubtype="16" fill="hold" nodeType="with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childTnLst>
                                </p:cTn>
                              </p:par>
                              <p:par>
                                <p:cTn id="21" presetID="23" presetClass="entr" presetSubtype="16"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85800"/>
            <a:ext cx="6508377" cy="1143000"/>
          </a:xfrm>
        </p:spPr>
        <p:txBody>
          <a:bodyPr/>
          <a:lstStyle/>
          <a:p>
            <a:r>
              <a:rPr lang="en-US" b="1" dirty="0" smtClean="0">
                <a:effectLst>
                  <a:outerShdw blurRad="38100" dist="38100" dir="2700000" algn="tl">
                    <a:srgbClr val="000000">
                      <a:alpha val="43137"/>
                    </a:srgbClr>
                  </a:outerShdw>
                </a:effectLst>
                <a:latin typeface="Arial" pitchFamily="34" charset="0"/>
                <a:cs typeface="Arial" pitchFamily="34" charset="0"/>
              </a:rPr>
              <a:t>Conclusion</a:t>
            </a:r>
            <a:endParaRPr lang="en-US"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381000" y="4953000"/>
            <a:ext cx="8458200" cy="609600"/>
          </a:xfrm>
        </p:spPr>
        <p:txBody>
          <a:bodyPr>
            <a:normAutofit/>
          </a:bodyPr>
          <a:lstStyle/>
          <a:p>
            <a:r>
              <a:rPr lang="en-US" sz="3000" b="1" dirty="0" smtClean="0">
                <a:solidFill>
                  <a:schemeClr val="tx1"/>
                </a:solidFill>
                <a:latin typeface="Arial" pitchFamily="34" charset="0"/>
                <a:cs typeface="Arial" pitchFamily="34" charset="0"/>
              </a:rPr>
              <a:t>Life is one </a:t>
            </a:r>
            <a:r>
              <a:rPr lang="en-US" sz="3000" b="1" dirty="0" smtClean="0">
                <a:solidFill>
                  <a:schemeClr val="accent1"/>
                </a:solidFill>
                <a:effectLst>
                  <a:outerShdw blurRad="38100" dist="38100" dir="2700000" algn="tl">
                    <a:srgbClr val="000000">
                      <a:alpha val="43137"/>
                    </a:srgbClr>
                  </a:outerShdw>
                </a:effectLst>
                <a:latin typeface="Arial" pitchFamily="34" charset="0"/>
                <a:cs typeface="Arial" pitchFamily="34" charset="0"/>
              </a:rPr>
              <a:t>VICTORY </a:t>
            </a:r>
            <a:r>
              <a:rPr lang="en-US" sz="3000" b="1" dirty="0" smtClean="0">
                <a:solidFill>
                  <a:schemeClr val="tx1"/>
                </a:solidFill>
                <a:latin typeface="Arial" pitchFamily="34" charset="0"/>
                <a:cs typeface="Arial" pitchFamily="34" charset="0"/>
              </a:rPr>
              <a:t>after another in Christ!</a:t>
            </a:r>
            <a:endParaRPr lang="en-US" sz="3000" dirty="0" smtClean="0">
              <a:solidFill>
                <a:schemeClr val="accent2">
                  <a:lumMod val="90000"/>
                  <a:lumOff val="10000"/>
                </a:schemeClr>
              </a:solidFill>
              <a:latin typeface="Arial" pitchFamily="34" charset="0"/>
              <a:cs typeface="Arial" pitchFamily="34" charset="0"/>
            </a:endParaRPr>
          </a:p>
        </p:txBody>
      </p:sp>
      <p:sp>
        <p:nvSpPr>
          <p:cNvPr id="4" name="TextBox 3"/>
          <p:cNvSpPr txBox="1"/>
          <p:nvPr/>
        </p:nvSpPr>
        <p:spPr>
          <a:xfrm>
            <a:off x="7162800" y="381000"/>
            <a:ext cx="1752600" cy="1292662"/>
          </a:xfrm>
          <a:prstGeom prst="rect">
            <a:avLst/>
          </a:prstGeom>
          <a:noFill/>
        </p:spPr>
        <p:txBody>
          <a:bodyPr wrap="square" rtlCol="0">
            <a:spAutoFit/>
          </a:bodyPr>
          <a:lstStyle/>
          <a:p>
            <a:pPr algn="ctr"/>
            <a:r>
              <a:rPr lang="en-US" sz="2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VICTORY</a:t>
            </a:r>
          </a:p>
          <a:p>
            <a:pPr algn="ctr"/>
            <a:r>
              <a:rPr lang="en-US" sz="2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through</a:t>
            </a:r>
          </a:p>
          <a:p>
            <a:pPr algn="ctr"/>
            <a:r>
              <a:rPr lang="en-US" sz="2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CHRIST!</a:t>
            </a:r>
            <a:endParaRPr lang="en-US" sz="26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cxnSp>
        <p:nvCxnSpPr>
          <p:cNvPr id="6" name="Straight Connector 5"/>
          <p:cNvCxnSpPr/>
          <p:nvPr/>
        </p:nvCxnSpPr>
        <p:spPr>
          <a:xfrm>
            <a:off x="609600" y="1905000"/>
            <a:ext cx="6553200"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Rounded Rectangle 6"/>
          <p:cNvSpPr/>
          <p:nvPr/>
        </p:nvSpPr>
        <p:spPr>
          <a:xfrm>
            <a:off x="228600" y="2133600"/>
            <a:ext cx="8686800" cy="2590800"/>
          </a:xfrm>
          <a:prstGeom prst="round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304800" y="2185987"/>
            <a:ext cx="8534400" cy="2462213"/>
          </a:xfrm>
          <a:prstGeom prst="rect">
            <a:avLst/>
          </a:prstGeom>
          <a:noFill/>
        </p:spPr>
        <p:txBody>
          <a:bodyPr wrap="square" rtlCol="0">
            <a:spAutoFit/>
          </a:bodyPr>
          <a:lstStyle/>
          <a:p>
            <a:pPr algn="ctr"/>
            <a:r>
              <a:rPr lang="en-US" sz="22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“Now thanks be to God who always </a:t>
            </a:r>
            <a:r>
              <a:rPr lang="en-US" sz="2200" b="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leads us in triumph in Christ</a:t>
            </a:r>
            <a:r>
              <a:rPr lang="en-US" sz="2200" dirty="0" smtClean="0">
                <a:solidFill>
                  <a:schemeClr val="bg1"/>
                </a:solidFill>
                <a:effectLst>
                  <a:outerShdw blurRad="38100" dist="38100" dir="2700000" algn="tl">
                    <a:srgbClr val="000000">
                      <a:alpha val="43137"/>
                    </a:srgbClr>
                  </a:outerShdw>
                </a:effectLst>
                <a:latin typeface="Arial" pitchFamily="34" charset="0"/>
                <a:cs typeface="Arial" pitchFamily="34" charset="0"/>
              </a:rPr>
              <a:t>, and through us diffuses the fragrance of His knowledge in every place. For we are to God the fragrance of Christ among those who are being saved and among those who are perishing. To the one we are the aroma of death leading to death, and to the other the aroma of life leading to life. And who is sufficient for these things?”</a:t>
            </a:r>
          </a:p>
          <a:p>
            <a:pPr algn="ctr"/>
            <a:r>
              <a:rPr lang="en-US" sz="22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2 Corinthians 2:14-16</a:t>
            </a:r>
            <a:endParaRPr lang="en-US" sz="22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majorFont>
      <a:minorFont>
        <a:latin typeface="Century Gothic"/>
        <a:ea typeface=""/>
        <a:cs typeface=""/>
        <a:font script="Jpan" typeface="メイリオ"/>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emplate>
  <TotalTime>98</TotalTime>
  <Words>321</Words>
  <Application>Microsoft Office PowerPoint</Application>
  <PresentationFormat>On-screen Show (4:3)</PresentationFormat>
  <Paragraphs>90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Plaza</vt:lpstr>
      <vt:lpstr>Victory defined: Final and complete supremacy; superiority in battle or war; success in any contest or struggle involving the defeat of an opponent or the overcoming of obstacles”</vt:lpstr>
      <vt:lpstr>Victory through Christ!</vt:lpstr>
      <vt:lpstr>Victory over Sin</vt:lpstr>
      <vt:lpstr>Victory over Trials of Life</vt:lpstr>
      <vt:lpstr>Victory over Trials of Life</vt:lpstr>
      <vt:lpstr>Victory over Trials of Life</vt:lpstr>
      <vt:lpstr>Victory over Death</vt:lpstr>
      <vt:lpstr>Paul’s Challenge</vt:lpstr>
      <vt:lpstr>Conclusion</vt:lpstr>
      <vt:lpstr>Conclusion</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Victory defined: Final and complete supremacy; superiority in battle or war; success in any contest or struggle involving the defeat of an opponent or the overcoming of obstacles”</dc:title>
  <dc:creator>Richard Thetford</dc:creator>
  <cp:lastModifiedBy>Richard Thetford</cp:lastModifiedBy>
  <cp:revision>17</cp:revision>
  <dcterms:created xsi:type="dcterms:W3CDTF">2011-10-18T21:22:07Z</dcterms:created>
  <dcterms:modified xsi:type="dcterms:W3CDTF">2011-11-27T22:53:09Z</dcterms:modified>
</cp:coreProperties>
</file>