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FF"/>
    <a:srgbClr val="FF09FF"/>
    <a:srgbClr val="004600"/>
    <a:srgbClr val="660066"/>
    <a:srgbClr val="A50021"/>
    <a:srgbClr val="006000"/>
    <a:srgbClr val="ABFFA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581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B3E30-1835-4A5A-99AD-D95EA6755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7E5B-9334-422E-BFFB-2E49F5E4E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DBE65-8D74-4341-8B0B-2F8AE42AE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6D0C-266C-4F08-952A-539463606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578AB-1566-485C-B624-D60BC9894A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195DC-FAB8-4C7A-8ED1-69C3CCF278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06B02-CCBE-4E54-B76C-64F773491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F887-17D8-4419-AAC7-8676496E6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69595-FB15-4C0F-BF7F-473C6C401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ED7E0-B72D-41C1-9096-9E093A9FF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0D7EF-2F12-43C8-BEC5-7276EC870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BE6CA2-0857-4A96-A833-20BD8CBF0F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458200" cy="3200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Souvenir Lt BT" panose="02080503040505020303" pitchFamily="18" charset="0"/>
              </a:rPr>
              <a:t>The Value of</a:t>
            </a:r>
          </a:p>
          <a:p>
            <a:pPr algn="ctr"/>
            <a:r>
              <a:rPr lang="en-US" sz="3600" b="1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Souvenir Lt BT" panose="02080503040505020303" pitchFamily="18" charset="0"/>
              </a:rPr>
              <a:t>Righteous Living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0" name="Picture 12" descr="Bible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1924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Souvenir Lt BT" panose="02080503040505020303" pitchFamily="18" charset="0"/>
              </a:rPr>
              <a:t>The Value of</a:t>
            </a:r>
          </a:p>
          <a:p>
            <a:pPr algn="ctr"/>
            <a:r>
              <a:rPr lang="en-US" sz="3600" b="1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Souvenir Lt BT" panose="02080503040505020303" pitchFamily="18" charset="0"/>
              </a:rPr>
              <a:t>Righteous Living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9" name="Picture 11" descr="Bible readin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3313"/>
            <a:ext cx="457200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52400" y="2819400"/>
            <a:ext cx="8839200" cy="6858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04800" y="2819400"/>
            <a:ext cx="8534400" cy="565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 b="1">
                <a:solidFill>
                  <a:srgbClr val="ABFFAB"/>
                </a:solidFill>
                <a:latin typeface="Souvenir Lt BT" panose="02080503040505020303" pitchFamily="18" charset="0"/>
              </a:rPr>
              <a:t>Are you numbered among God’s righteous?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105400" y="3733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105400" y="3657600"/>
            <a:ext cx="3733800" cy="283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4600"/>
                </a:solidFill>
                <a:latin typeface="Souvenir Lt BT" panose="02080503040505020303" pitchFamily="18" charset="0"/>
              </a:rPr>
              <a:t>LIVE</a:t>
            </a:r>
            <a:r>
              <a:rPr lang="en-US" sz="3600" b="1">
                <a:latin typeface="Souvenir Lt BT" panose="02080503040505020303" pitchFamily="18" charset="0"/>
              </a:rPr>
              <a:t> </a:t>
            </a:r>
            <a:r>
              <a:rPr lang="en-US" sz="3600" b="1">
                <a:solidFill>
                  <a:srgbClr val="660066"/>
                </a:solidFill>
                <a:latin typeface="Souvenir Lt BT" panose="02080503040505020303" pitchFamily="18" charset="0"/>
              </a:rPr>
              <a:t>RIGHTEOUSLY</a:t>
            </a:r>
            <a:r>
              <a:rPr lang="en-US" sz="3600" b="1">
                <a:latin typeface="Souvenir Lt BT" panose="02080503040505020303" pitchFamily="18" charset="0"/>
              </a:rPr>
              <a:t/>
            </a:r>
            <a:br>
              <a:rPr lang="en-US" sz="3600" b="1">
                <a:latin typeface="Souvenir Lt BT" panose="02080503040505020303" pitchFamily="18" charset="0"/>
              </a:rPr>
            </a:br>
            <a:r>
              <a:rPr lang="en-US" sz="3600">
                <a:latin typeface="Souvenir Lt BT" panose="02080503040505020303" pitchFamily="18" charset="0"/>
              </a:rPr>
              <a:t>while we have been given the chance!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/>
      <p:bldP spid="174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4800" y="381000"/>
            <a:ext cx="8534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660066"/>
                </a:solidFill>
                <a:latin typeface="Souvenir Lt BT" panose="02080503040505020303" pitchFamily="18" charset="0"/>
              </a:rPr>
              <a:t>The Value of Righteous Living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81000" y="1371600"/>
            <a:ext cx="8382000" cy="0"/>
          </a:xfrm>
          <a:prstGeom prst="line">
            <a:avLst/>
          </a:prstGeom>
          <a:noFill/>
          <a:ln w="508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10" descr="FamilyPrayer_Soft_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0528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343400" y="1676400"/>
            <a:ext cx="4267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latin typeface="Souvenir Lt BT" panose="02080503040505020303" pitchFamily="18" charset="0"/>
              </a:rPr>
              <a:t>“Righteousness exalts a nation, but sin is a reproach to any people.”</a:t>
            </a:r>
            <a:br>
              <a:rPr lang="en-US" sz="3000" dirty="0">
                <a:latin typeface="Souvenir Lt BT" panose="02080503040505020303" pitchFamily="18" charset="0"/>
              </a:rPr>
            </a:br>
            <a:r>
              <a:rPr lang="en-US" sz="2400" b="1" dirty="0">
                <a:latin typeface="Souvenir Lt BT" panose="02080503040505020303" pitchFamily="18" charset="0"/>
              </a:rPr>
              <a:t>Proverbs 14:34</a:t>
            </a:r>
          </a:p>
          <a:p>
            <a:pPr algn="ctr">
              <a:spcBef>
                <a:spcPct val="50000"/>
              </a:spcBef>
            </a:pPr>
            <a:endParaRPr lang="en-US" sz="3000" dirty="0">
              <a:latin typeface="Souvenir Lt BT" panose="02080503040505020303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000" dirty="0">
                <a:latin typeface="Souvenir Lt BT" panose="02080503040505020303" pitchFamily="18" charset="0"/>
              </a:rPr>
              <a:t>“…fear God and keep His commandments, for this is man’s all.”</a:t>
            </a:r>
            <a:br>
              <a:rPr lang="en-US" sz="3000" dirty="0">
                <a:latin typeface="Souvenir Lt BT" panose="02080503040505020303" pitchFamily="18" charset="0"/>
              </a:rPr>
            </a:br>
            <a:r>
              <a:rPr lang="en-US" sz="2400" b="1" dirty="0">
                <a:latin typeface="Souvenir Lt BT" panose="02080503040505020303" pitchFamily="18" charset="0"/>
              </a:rPr>
              <a:t>Ecclesiastes 12:13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495800" y="3962400"/>
            <a:ext cx="4114800" cy="0"/>
          </a:xfrm>
          <a:prstGeom prst="line">
            <a:avLst/>
          </a:prstGeom>
          <a:noFill/>
          <a:ln w="38100">
            <a:solidFill>
              <a:srgbClr val="004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 animBg="1"/>
      <p:bldP spid="143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304800"/>
            <a:ext cx="8534400" cy="1066800"/>
          </a:xfrm>
          <a:prstGeom prst="rect">
            <a:avLst/>
          </a:prstGeom>
          <a:solidFill>
            <a:srgbClr val="660066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  <a:latin typeface="Souvenir Lt BT" panose="02080503040505020303" pitchFamily="18" charset="0"/>
              </a:rPr>
              <a:t>What Is Righteousness?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2819400"/>
            <a:ext cx="3810000" cy="3657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dirty="0">
                <a:solidFill>
                  <a:srgbClr val="660066"/>
                </a:solidFill>
                <a:latin typeface="Souvenir Lt BT" panose="02080503040505020303" pitchFamily="18" charset="0"/>
              </a:rPr>
              <a:t>We can know what is right</a:t>
            </a:r>
          </a:p>
          <a:p>
            <a:pPr lvl="1"/>
            <a:r>
              <a:rPr lang="en-US" dirty="0">
                <a:latin typeface="Souvenir Lt BT" panose="02080503040505020303" pitchFamily="18" charset="0"/>
              </a:rPr>
              <a:t>Romans 1:16-17</a:t>
            </a:r>
          </a:p>
          <a:p>
            <a:pPr lvl="1"/>
            <a:r>
              <a:rPr lang="en-US" dirty="0">
                <a:latin typeface="Souvenir Lt BT" panose="02080503040505020303" pitchFamily="18" charset="0"/>
              </a:rPr>
              <a:t>Acts 10:35</a:t>
            </a:r>
          </a:p>
          <a:p>
            <a:pPr lvl="1"/>
            <a:r>
              <a:rPr lang="en-US" dirty="0">
                <a:latin typeface="Souvenir Lt BT" panose="02080503040505020303" pitchFamily="18" charset="0"/>
              </a:rPr>
              <a:t>Psalms 119:10-18</a:t>
            </a:r>
          </a:p>
          <a:p>
            <a:pPr lvl="1"/>
            <a:r>
              <a:rPr lang="en-US" dirty="0">
                <a:latin typeface="Souvenir Lt BT" panose="02080503040505020303" pitchFamily="18" charset="0"/>
              </a:rPr>
              <a:t>Philippians 4:8</a:t>
            </a:r>
          </a:p>
          <a:p>
            <a:pPr lvl="1"/>
            <a:r>
              <a:rPr lang="en-US" dirty="0">
                <a:latin typeface="Souvenir Lt BT" panose="02080503040505020303" pitchFamily="18" charset="0"/>
              </a:rPr>
              <a:t>Psalms 119:172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554163"/>
            <a:ext cx="868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Souvenir Lt BT" panose="02080503040505020303" pitchFamily="18" charset="0"/>
              </a:rPr>
              <a:t>“Character or quality of being right or just”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81000" y="2286000"/>
            <a:ext cx="5181600" cy="41910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14400" y="3079750"/>
            <a:ext cx="4038600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Souvenir Lt BT" panose="02080503040505020303" pitchFamily="18" charset="0"/>
              </a:rPr>
              <a:t>“Righteousness embraces the idea of the right knowledge in the mind, leading to the right action in life” </a:t>
            </a:r>
            <a:r>
              <a:rPr lang="en-US" sz="2400">
                <a:latin typeface="Souvenir Lt BT" panose="02080503040505020303" pitchFamily="18" charset="0"/>
              </a:rPr>
              <a:t>(W. E. Vine)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6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4" grpId="0"/>
      <p:bldP spid="3077" grpId="0"/>
      <p:bldP spid="3079" grpId="0" animBg="1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1371600"/>
          </a:xfrm>
          <a:prstGeom prst="rect">
            <a:avLst/>
          </a:prstGeom>
          <a:solidFill>
            <a:srgbClr val="660066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371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The Value of Righteous Living to:</a:t>
            </a:r>
            <a:r>
              <a:rPr lang="en-US" sz="3600">
                <a:solidFill>
                  <a:schemeClr val="bg1"/>
                </a:solidFill>
                <a:latin typeface="Souvenir Lt BT" panose="02080503040505020303" pitchFamily="18" charset="0"/>
              </a:rPr>
              <a:t/>
            </a:r>
            <a:br>
              <a:rPr lang="en-US" sz="3600">
                <a:solidFill>
                  <a:schemeClr val="bg1"/>
                </a:solidFill>
                <a:latin typeface="Souvenir Lt BT" panose="02080503040505020303" pitchFamily="18" charset="0"/>
              </a:rPr>
            </a:br>
            <a:r>
              <a:rPr lang="en-US" sz="5400" b="1">
                <a:solidFill>
                  <a:srgbClr val="CCFFCC"/>
                </a:solidFill>
                <a:latin typeface="Souvenir Lt BT" panose="02080503040505020303" pitchFamily="18" charset="0"/>
              </a:rPr>
              <a:t>NOAH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3657600"/>
            <a:ext cx="4343400" cy="2971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000" b="1">
                <a:solidFill>
                  <a:srgbClr val="660066"/>
                </a:solidFill>
                <a:latin typeface="Souvenir Lt BT" panose="02080503040505020303" pitchFamily="18" charset="0"/>
              </a:rPr>
              <a:t>While every living substance was destroyed, </a:t>
            </a:r>
            <a:r>
              <a:rPr lang="en-US" sz="3000" b="1">
                <a:solidFill>
                  <a:srgbClr val="A50021"/>
                </a:solidFill>
                <a:latin typeface="Souvenir Lt BT" panose="02080503040505020303" pitchFamily="18" charset="0"/>
              </a:rPr>
              <a:t>righteous</a:t>
            </a:r>
            <a:r>
              <a:rPr lang="en-US" sz="3000" b="1">
                <a:solidFill>
                  <a:srgbClr val="660066"/>
                </a:solidFill>
                <a:latin typeface="Souvenir Lt BT" panose="02080503040505020303" pitchFamily="18" charset="0"/>
              </a:rPr>
              <a:t> Noah and his family were saved!</a:t>
            </a:r>
          </a:p>
          <a:p>
            <a:pPr lvl="1"/>
            <a:r>
              <a:rPr lang="en-US">
                <a:latin typeface="Souvenir Lt BT" panose="02080503040505020303" pitchFamily="18" charset="0"/>
              </a:rPr>
              <a:t>1 Peter 3:20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86200" y="1752600"/>
            <a:ext cx="5029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latin typeface="Souvenir Lt BT" panose="02080503040505020303" pitchFamily="18" charset="0"/>
              </a:rPr>
              <a:t>“a just man and perfect in his generations and Noah</a:t>
            </a:r>
            <a:br>
              <a:rPr lang="en-US" sz="3000" dirty="0">
                <a:latin typeface="Souvenir Lt BT" panose="02080503040505020303" pitchFamily="18" charset="0"/>
              </a:rPr>
            </a:br>
            <a:r>
              <a:rPr lang="en-US" sz="3000" dirty="0">
                <a:latin typeface="Souvenir Lt BT" panose="02080503040505020303" pitchFamily="18" charset="0"/>
              </a:rPr>
              <a:t>walked with God” </a:t>
            </a:r>
            <a:r>
              <a:rPr lang="en-US" sz="2400" dirty="0">
                <a:latin typeface="Souvenir Lt BT" panose="02080503040505020303" pitchFamily="18" charset="0"/>
              </a:rPr>
              <a:t>(Genesis 6:9)</a:t>
            </a:r>
            <a:r>
              <a:rPr lang="en-US" sz="3000" b="1" dirty="0">
                <a:latin typeface="Souvenir Lt BT" panose="02080503040505020303" pitchFamily="18" charset="0"/>
              </a:rPr>
              <a:t> 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04800" y="1828800"/>
            <a:ext cx="3505200" cy="16764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09600" y="2055813"/>
            <a:ext cx="2895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Souvenir Lt BT" panose="02080503040505020303" pitchFamily="18" charset="0"/>
              </a:rPr>
              <a:t>Found “grace in the eyes of the Lord” </a:t>
            </a:r>
            <a:r>
              <a:rPr lang="en-US" sz="2400">
                <a:latin typeface="Souvenir Lt BT" panose="02080503040505020303" pitchFamily="18" charset="0"/>
              </a:rPr>
              <a:t>(Gen 6:8)</a:t>
            </a:r>
          </a:p>
        </p:txBody>
      </p:sp>
      <p:pic>
        <p:nvPicPr>
          <p:cNvPr id="4107" name="Picture 11" descr="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2313"/>
            <a:ext cx="4114800" cy="329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101" grpId="0"/>
      <p:bldP spid="4105" grpId="0" animBg="1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3475"/>
            <a:ext cx="41910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1371600"/>
          </a:xfrm>
          <a:prstGeom prst="rect">
            <a:avLst/>
          </a:prstGeom>
          <a:solidFill>
            <a:srgbClr val="660066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371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The Value of Righteous Living to:</a:t>
            </a:r>
            <a:b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</a:br>
            <a:r>
              <a:rPr lang="en-US" sz="5400" b="1">
                <a:solidFill>
                  <a:srgbClr val="CCFFCC"/>
                </a:solidFill>
                <a:latin typeface="Souvenir Lt BT" panose="02080503040505020303" pitchFamily="18" charset="0"/>
              </a:rPr>
              <a:t>ABRAHAM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4800600"/>
            <a:ext cx="42672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>
                <a:solidFill>
                  <a:srgbClr val="660066"/>
                </a:solidFill>
                <a:latin typeface="Souvenir Lt BT" panose="02080503040505020303" pitchFamily="18" charset="0"/>
              </a:rPr>
              <a:t>The Savior came through Abraham’s </a:t>
            </a:r>
            <a:r>
              <a:rPr lang="en-US" sz="3000" b="1">
                <a:solidFill>
                  <a:srgbClr val="A50021"/>
                </a:solidFill>
                <a:latin typeface="Souvenir Lt BT" panose="02080503040505020303" pitchFamily="18" charset="0"/>
              </a:rPr>
              <a:t>FAITH!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Souvenir Lt BT" panose="02080503040505020303" pitchFamily="18" charset="0"/>
              </a:rPr>
              <a:t>Galatians 3:16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1720850"/>
            <a:ext cx="5029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latin typeface="Souvenir Lt BT" panose="02080503040505020303" pitchFamily="18" charset="0"/>
              </a:rPr>
              <a:t>“Abraham believed God, and it was accounted to him for righteousness. And he was a friend of God”</a:t>
            </a:r>
            <a:r>
              <a:rPr lang="en-US" sz="2800" dirty="0">
                <a:latin typeface="Souvenir Lt BT" panose="02080503040505020303" pitchFamily="18" charset="0"/>
              </a:rPr>
              <a:t> </a:t>
            </a:r>
            <a:r>
              <a:rPr lang="en-US" sz="2400" dirty="0">
                <a:latin typeface="Souvenir Lt BT" panose="02080503040505020303" pitchFamily="18" charset="0"/>
              </a:rPr>
              <a:t>(James 2:23)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953000" y="1752600"/>
            <a:ext cx="3810000" cy="29718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0" y="2057400"/>
            <a:ext cx="3048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Souvenir Lt BT" panose="02080503040505020303" pitchFamily="18" charset="0"/>
              </a:rPr>
              <a:t>Abraham’s supreme test: His willingness to sacrifice his only son Isaac</a:t>
            </a:r>
            <a:br>
              <a:rPr lang="en-US" sz="2800">
                <a:latin typeface="Souvenir Lt BT" panose="02080503040505020303" pitchFamily="18" charset="0"/>
              </a:rPr>
            </a:br>
            <a:r>
              <a:rPr lang="en-US" sz="2800">
                <a:latin typeface="Souvenir Lt BT" panose="02080503040505020303" pitchFamily="18" charset="0"/>
              </a:rPr>
              <a:t>(</a:t>
            </a:r>
            <a:r>
              <a:rPr lang="en-US" sz="2400">
                <a:latin typeface="Souvenir Lt BT" panose="02080503040505020303" pitchFamily="18" charset="0"/>
              </a:rPr>
              <a:t>Hebrews 11:17-18)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5" grpId="0"/>
      <p:bldP spid="5127" grpId="0" animBg="1"/>
      <p:bldP spid="5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304800"/>
            <a:ext cx="8534400" cy="1447800"/>
          </a:xfrm>
          <a:prstGeom prst="rect">
            <a:avLst/>
          </a:prstGeom>
          <a:solidFill>
            <a:srgbClr val="660066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371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The Value of Righteous Living to:</a:t>
            </a:r>
            <a:b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 </a:t>
            </a:r>
            <a:r>
              <a:rPr lang="en-US" sz="5400" b="1">
                <a:solidFill>
                  <a:srgbClr val="CCFFCC"/>
                </a:solidFill>
                <a:latin typeface="Souvenir Lt BT" panose="02080503040505020303" pitchFamily="18" charset="0"/>
              </a:rPr>
              <a:t>the city of SODOM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4724400"/>
            <a:ext cx="5562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b="1">
                <a:solidFill>
                  <a:srgbClr val="660066"/>
                </a:solidFill>
                <a:latin typeface="Souvenir Lt BT" panose="02080503040505020303" pitchFamily="18" charset="0"/>
              </a:rPr>
              <a:t>Sodom and Gomorrah’s wickedness and moral</a:t>
            </a:r>
            <a:br>
              <a:rPr lang="en-US" sz="3000" b="1">
                <a:solidFill>
                  <a:srgbClr val="660066"/>
                </a:solidFill>
                <a:latin typeface="Souvenir Lt BT" panose="02080503040505020303" pitchFamily="18" charset="0"/>
              </a:rPr>
            </a:br>
            <a:r>
              <a:rPr lang="en-US" sz="3000" b="1">
                <a:solidFill>
                  <a:srgbClr val="660066"/>
                </a:solidFill>
                <a:latin typeface="Souvenir Lt BT" panose="02080503040505020303" pitchFamily="18" charset="0"/>
              </a:rPr>
              <a:t>decay became proverbial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Souvenir Lt BT" panose="02080503040505020303" pitchFamily="18" charset="0"/>
              </a:rPr>
              <a:t>Romans 9:29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1720850"/>
            <a:ext cx="8686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latin typeface="Souvenir Lt BT" panose="02080503040505020303" pitchFamily="18" charset="0"/>
              </a:rPr>
              <a:t>“the Lord rained brimstone and fire on Sodom and Gomorrah, from the LORD out of the heavens. So He overthrew those cities….”</a:t>
            </a:r>
            <a:r>
              <a:rPr lang="en-US" sz="2800" dirty="0">
                <a:latin typeface="Souvenir Lt BT" panose="02080503040505020303" pitchFamily="18" charset="0"/>
              </a:rPr>
              <a:t> </a:t>
            </a:r>
            <a:r>
              <a:rPr lang="en-US" sz="2400" dirty="0">
                <a:latin typeface="Souvenir Lt BT" panose="02080503040505020303" pitchFamily="18" charset="0"/>
              </a:rPr>
              <a:t>(Genesis 19:24)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505200" y="3276600"/>
            <a:ext cx="5334000" cy="12954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0" y="3473450"/>
            <a:ext cx="480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Souvenir Lt BT" panose="02080503040505020303" pitchFamily="18" charset="0"/>
              </a:rPr>
              <a:t>Less than 10 righteous</a:t>
            </a:r>
            <a:br>
              <a:rPr lang="en-US" sz="2800">
                <a:latin typeface="Souvenir Lt BT" panose="02080503040505020303" pitchFamily="18" charset="0"/>
              </a:rPr>
            </a:br>
            <a:r>
              <a:rPr lang="en-US" sz="2800">
                <a:latin typeface="Souvenir Lt BT" panose="02080503040505020303" pitchFamily="18" charset="0"/>
              </a:rPr>
              <a:t>people could be counted!</a:t>
            </a:r>
            <a:endParaRPr lang="en-US" sz="2400">
              <a:latin typeface="Souvenir Lt BT" panose="02080503040505020303" pitchFamily="18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124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/>
      <p:bldP spid="6150" grpId="0"/>
      <p:bldP spid="6151" grpId="0" animBg="1"/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Mosescommand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572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1371600"/>
          </a:xfrm>
          <a:prstGeom prst="rect">
            <a:avLst/>
          </a:prstGeom>
          <a:solidFill>
            <a:srgbClr val="660066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371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The Value of Righteous Living to:</a:t>
            </a:r>
            <a:b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 </a:t>
            </a:r>
            <a:r>
              <a:rPr lang="en-US" sz="5400" b="1">
                <a:solidFill>
                  <a:srgbClr val="CCFFCC"/>
                </a:solidFill>
                <a:latin typeface="Souvenir Lt BT" panose="02080503040505020303" pitchFamily="18" charset="0"/>
              </a:rPr>
              <a:t>ISRAEL of Old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352800"/>
            <a:ext cx="3733800" cy="2743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>
                <a:solidFill>
                  <a:srgbClr val="660066"/>
                </a:solidFill>
                <a:latin typeface="Souvenir Lt BT" panose="02080503040505020303" pitchFamily="18" charset="0"/>
              </a:rPr>
              <a:t>God watched over Israel.</a:t>
            </a:r>
            <a:br>
              <a:rPr lang="en-US" sz="3000" b="1">
                <a:solidFill>
                  <a:srgbClr val="660066"/>
                </a:solidFill>
                <a:latin typeface="Souvenir Lt BT" panose="02080503040505020303" pitchFamily="18" charset="0"/>
              </a:rPr>
            </a:br>
            <a:r>
              <a:rPr lang="en-US" sz="3000" b="1">
                <a:solidFill>
                  <a:srgbClr val="660066"/>
                </a:solidFill>
                <a:latin typeface="Souvenir Lt BT" panose="02080503040505020303" pitchFamily="18" charset="0"/>
              </a:rPr>
              <a:t>The righteous received His blessing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Souvenir Lt BT" panose="02080503040505020303" pitchFamily="18" charset="0"/>
              </a:rPr>
              <a:t>Deut 11:26-28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1660525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latin typeface="Souvenir Lt BT" panose="02080503040505020303" pitchFamily="18" charset="0"/>
              </a:rPr>
              <a:t>“Surely this great nation is a wise and understanding people.”</a:t>
            </a:r>
            <a:r>
              <a:rPr lang="en-US" sz="2800" dirty="0">
                <a:latin typeface="Souvenir Lt BT" panose="02080503040505020303" pitchFamily="18" charset="0"/>
              </a:rPr>
              <a:t> </a:t>
            </a:r>
            <a:r>
              <a:rPr lang="en-US" sz="2400" dirty="0">
                <a:latin typeface="Souvenir Lt BT" panose="02080503040505020303" pitchFamily="18" charset="0"/>
              </a:rPr>
              <a:t>(Deuteronomy 4:6)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" y="2667000"/>
            <a:ext cx="8763000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8600" y="2681288"/>
            <a:ext cx="86868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FFCC"/>
                </a:solidFill>
                <a:latin typeface="Souvenir Lt BT" panose="02080503040505020303" pitchFamily="18" charset="0"/>
              </a:rPr>
              <a:t>Their </a:t>
            </a:r>
            <a:r>
              <a:rPr lang="en-US" sz="2800" b="1" dirty="0">
                <a:solidFill>
                  <a:srgbClr val="FFFF00"/>
                </a:solidFill>
                <a:latin typeface="Souvenir Lt BT" panose="02080503040505020303" pitchFamily="18" charset="0"/>
              </a:rPr>
              <a:t>UNRIGHTEOUSNESS</a:t>
            </a:r>
            <a:r>
              <a:rPr lang="en-US" sz="2800" b="1" dirty="0">
                <a:solidFill>
                  <a:srgbClr val="CCFFCC"/>
                </a:solidFill>
                <a:latin typeface="Souvenir Lt BT" panose="02080503040505020303" pitchFamily="18" charset="0"/>
              </a:rPr>
              <a:t> worked their ruin!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  <p:bldP spid="7173" grpId="0"/>
      <p:bldP spid="7178" grpId="0" animBg="1"/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038600" y="1676400"/>
            <a:ext cx="4572000" cy="49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660066"/>
                </a:solidFill>
                <a:latin typeface="Souvenir Lt BT" panose="02080503040505020303" pitchFamily="18" charset="0"/>
              </a:rPr>
              <a:t>Righteousness</a:t>
            </a:r>
          </a:p>
          <a:p>
            <a:pPr algn="ctr"/>
            <a:r>
              <a:rPr lang="en-US" sz="3400" b="1">
                <a:solidFill>
                  <a:srgbClr val="004600"/>
                </a:solidFill>
                <a:latin typeface="Souvenir Lt BT" panose="02080503040505020303" pitchFamily="18" charset="0"/>
              </a:rPr>
              <a:t>Gives access to God</a:t>
            </a:r>
          </a:p>
          <a:p>
            <a:pPr algn="ctr"/>
            <a:r>
              <a:rPr lang="en-US" sz="3200">
                <a:latin typeface="Souvenir Lt BT" panose="02080503040505020303" pitchFamily="18" charset="0"/>
              </a:rPr>
              <a:t>1 Peter 3:12</a:t>
            </a:r>
            <a:br>
              <a:rPr lang="en-US" sz="3200">
                <a:latin typeface="Souvenir Lt BT" panose="02080503040505020303" pitchFamily="18" charset="0"/>
              </a:rPr>
            </a:br>
            <a:r>
              <a:rPr lang="en-US" sz="3200">
                <a:latin typeface="Souvenir Lt BT" panose="02080503040505020303" pitchFamily="18" charset="0"/>
              </a:rPr>
              <a:t>Proverbs 15:9</a:t>
            </a:r>
            <a:br>
              <a:rPr lang="en-US" sz="3200">
                <a:latin typeface="Souvenir Lt BT" panose="02080503040505020303" pitchFamily="18" charset="0"/>
              </a:rPr>
            </a:br>
            <a:endParaRPr lang="en-US" sz="3200">
              <a:latin typeface="Souvenir Lt BT" panose="02080503040505020303" pitchFamily="18" charset="0"/>
            </a:endParaRPr>
          </a:p>
          <a:p>
            <a:pPr algn="ctr"/>
            <a:r>
              <a:rPr lang="en-US" sz="4400" b="1">
                <a:solidFill>
                  <a:srgbClr val="660066"/>
                </a:solidFill>
                <a:latin typeface="Souvenir Lt BT" panose="02080503040505020303" pitchFamily="18" charset="0"/>
              </a:rPr>
              <a:t>Righteousness</a:t>
            </a:r>
          </a:p>
          <a:p>
            <a:pPr algn="ctr"/>
            <a:r>
              <a:rPr lang="en-US" sz="3400" b="1">
                <a:solidFill>
                  <a:srgbClr val="004600"/>
                </a:solidFill>
                <a:latin typeface="Souvenir Lt BT" panose="02080503040505020303" pitchFamily="18" charset="0"/>
              </a:rPr>
              <a:t>Bears good fruit</a:t>
            </a:r>
          </a:p>
          <a:p>
            <a:pPr algn="ctr"/>
            <a:r>
              <a:rPr lang="en-US" sz="3200">
                <a:latin typeface="Souvenir Lt BT" panose="02080503040505020303" pitchFamily="18" charset="0"/>
              </a:rPr>
              <a:t>Matthew 7:17-20</a:t>
            </a:r>
            <a:br>
              <a:rPr lang="en-US" sz="3200">
                <a:latin typeface="Souvenir Lt BT" panose="02080503040505020303" pitchFamily="18" charset="0"/>
              </a:rPr>
            </a:br>
            <a:r>
              <a:rPr lang="en-US" sz="3200">
                <a:latin typeface="Souvenir Lt BT" panose="02080503040505020303" pitchFamily="18" charset="0"/>
              </a:rPr>
              <a:t>Proverbs 11:30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4800" y="304800"/>
            <a:ext cx="8534400" cy="1371600"/>
          </a:xfrm>
          <a:prstGeom prst="rect">
            <a:avLst/>
          </a:prstGeom>
          <a:solidFill>
            <a:srgbClr val="006600"/>
          </a:solidFill>
          <a:ln w="5715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371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The Value of Righteous Living</a:t>
            </a:r>
            <a:b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 </a:t>
            </a:r>
            <a:r>
              <a:rPr lang="en-US" sz="5400" b="1">
                <a:solidFill>
                  <a:srgbClr val="ABFFAB"/>
                </a:solidFill>
                <a:latin typeface="Souvenir Lt BT" panose="02080503040505020303" pitchFamily="18" charset="0"/>
              </a:rPr>
              <a:t>TODAY!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4" name="Picture 22" descr="bible_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4099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4114800" y="4191000"/>
            <a:ext cx="4419600" cy="0"/>
          </a:xfrm>
          <a:prstGeom prst="line">
            <a:avLst/>
          </a:prstGeom>
          <a:noFill/>
          <a:ln w="50800">
            <a:solidFill>
              <a:srgbClr val="660066"/>
            </a:solidFill>
            <a:round/>
            <a:headEnd/>
            <a:tailEnd/>
          </a:ln>
          <a:effectLst>
            <a:outerShdw dist="35921" dir="2700000" algn="ctr" rotWithShape="0">
              <a:srgbClr val="006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  <p:bldP spid="82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0" y="1981200"/>
            <a:ext cx="480060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660066"/>
                </a:solidFill>
                <a:latin typeface="Souvenir Lt BT" panose="02080503040505020303" pitchFamily="18" charset="0"/>
              </a:rPr>
              <a:t>Righteousness</a:t>
            </a:r>
          </a:p>
          <a:p>
            <a:pPr algn="ctr"/>
            <a:r>
              <a:rPr lang="en-US" sz="3400" b="1">
                <a:solidFill>
                  <a:srgbClr val="004600"/>
                </a:solidFill>
                <a:latin typeface="Souvenir Lt BT" panose="02080503040505020303" pitchFamily="18" charset="0"/>
              </a:rPr>
              <a:t>Is profitable to others</a:t>
            </a:r>
          </a:p>
          <a:p>
            <a:pPr algn="ctr"/>
            <a:r>
              <a:rPr lang="en-US" sz="3200">
                <a:latin typeface="Souvenir Lt BT" panose="02080503040505020303" pitchFamily="18" charset="0"/>
              </a:rPr>
              <a:t>Matthew 5:13-16</a:t>
            </a:r>
            <a:br>
              <a:rPr lang="en-US" sz="3200">
                <a:latin typeface="Souvenir Lt BT" panose="02080503040505020303" pitchFamily="18" charset="0"/>
              </a:rPr>
            </a:br>
            <a:endParaRPr lang="en-US" sz="3200">
              <a:latin typeface="Souvenir Lt BT" panose="02080503040505020303" pitchFamily="18" charset="0"/>
            </a:endParaRPr>
          </a:p>
          <a:p>
            <a:pPr algn="ctr"/>
            <a:r>
              <a:rPr lang="en-US" sz="4400" b="1">
                <a:solidFill>
                  <a:srgbClr val="660066"/>
                </a:solidFill>
                <a:latin typeface="Souvenir Lt BT" panose="02080503040505020303" pitchFamily="18" charset="0"/>
              </a:rPr>
              <a:t>Righteousness</a:t>
            </a:r>
          </a:p>
          <a:p>
            <a:pPr algn="ctr"/>
            <a:r>
              <a:rPr lang="en-US" sz="3400" b="1">
                <a:solidFill>
                  <a:srgbClr val="A50021"/>
                </a:solidFill>
                <a:latin typeface="Souvenir Lt BT" panose="02080503040505020303" pitchFamily="18" charset="0"/>
              </a:rPr>
              <a:t>Will be crowned!</a:t>
            </a:r>
          </a:p>
          <a:p>
            <a:pPr algn="ctr"/>
            <a:r>
              <a:rPr lang="en-US" sz="3200">
                <a:latin typeface="Souvenir Lt BT" panose="02080503040505020303" pitchFamily="18" charset="0"/>
              </a:rPr>
              <a:t>2 Timothy 4:7-8</a:t>
            </a:r>
          </a:p>
          <a:p>
            <a:pPr algn="ctr"/>
            <a:r>
              <a:rPr lang="en-US" sz="3200">
                <a:latin typeface="Souvenir Lt BT" panose="02080503040505020303" pitchFamily="18" charset="0"/>
              </a:rPr>
              <a:t>2 Peter 3:13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304800"/>
            <a:ext cx="8534400" cy="1371600"/>
          </a:xfrm>
          <a:prstGeom prst="rect">
            <a:avLst/>
          </a:prstGeom>
          <a:solidFill>
            <a:srgbClr val="006600"/>
          </a:solidFill>
          <a:ln w="57150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371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The Value of Righteous Living</a:t>
            </a:r>
            <a:b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Souvenir Lt BT" panose="02080503040505020303" pitchFamily="18" charset="0"/>
              </a:rPr>
              <a:t> </a:t>
            </a:r>
            <a:r>
              <a:rPr lang="en-US" sz="5400" b="1">
                <a:solidFill>
                  <a:srgbClr val="ABFFAB"/>
                </a:solidFill>
                <a:latin typeface="Souvenir Lt BT" panose="02080503040505020303" pitchFamily="18" charset="0"/>
              </a:rPr>
              <a:t>TODAY!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810000" y="3962400"/>
            <a:ext cx="4800600" cy="0"/>
          </a:xfrm>
          <a:prstGeom prst="line">
            <a:avLst/>
          </a:prstGeom>
          <a:noFill/>
          <a:ln w="50800">
            <a:solidFill>
              <a:srgbClr val="660066"/>
            </a:solidFill>
            <a:round/>
            <a:headEnd/>
            <a:tailEnd/>
          </a:ln>
          <a:effectLst>
            <a:outerShdw dist="35921" dir="2700000" algn="ctr" rotWithShape="0">
              <a:srgbClr val="006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200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/>
      <p:bldP spid="1639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307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Souvenir Lt BT</vt:lpstr>
      <vt:lpstr>Default Design</vt:lpstr>
      <vt:lpstr>PowerPoint Presentation</vt:lpstr>
      <vt:lpstr>PowerPoint Presentation</vt:lpstr>
      <vt:lpstr>What Is Righteousness?</vt:lpstr>
      <vt:lpstr>The Value of Righteous Living to: NOAH</vt:lpstr>
      <vt:lpstr>The Value of Righteous Living to: ABRAHAM</vt:lpstr>
      <vt:lpstr>The Value of Righteous Living to:  the city of SODOM</vt:lpstr>
      <vt:lpstr>The Value of Righteous Living to:  ISRAEL of Old</vt:lpstr>
      <vt:lpstr>The Value of Righteous Living  TODAY!</vt:lpstr>
      <vt:lpstr>The Value of Righteous Living  TODAY!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29</cp:revision>
  <dcterms:created xsi:type="dcterms:W3CDTF">2005-04-26T16:26:38Z</dcterms:created>
  <dcterms:modified xsi:type="dcterms:W3CDTF">2013-08-17T17:34:40Z</dcterms:modified>
</cp:coreProperties>
</file>