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FF99"/>
    <a:srgbClr val="008000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AC3B-628D-4C9D-8FEC-CB491BDF45A0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F279-23E4-4AC2-A10B-F81014729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AC3B-628D-4C9D-8FEC-CB491BDF45A0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F279-23E4-4AC2-A10B-F81014729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AC3B-628D-4C9D-8FEC-CB491BDF45A0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F279-23E4-4AC2-A10B-F81014729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AC3B-628D-4C9D-8FEC-CB491BDF45A0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F279-23E4-4AC2-A10B-F81014729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AC3B-628D-4C9D-8FEC-CB491BDF45A0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F279-23E4-4AC2-A10B-F81014729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AC3B-628D-4C9D-8FEC-CB491BDF45A0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F279-23E4-4AC2-A10B-F81014729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AC3B-628D-4C9D-8FEC-CB491BDF45A0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F279-23E4-4AC2-A10B-F81014729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AC3B-628D-4C9D-8FEC-CB491BDF45A0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F279-23E4-4AC2-A10B-F81014729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AC3B-628D-4C9D-8FEC-CB491BDF45A0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F279-23E4-4AC2-A10B-F81014729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AC3B-628D-4C9D-8FEC-CB491BDF45A0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F279-23E4-4AC2-A10B-F81014729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AC3B-628D-4C9D-8FEC-CB491BDF45A0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F279-23E4-4AC2-A10B-F81014729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FAC3B-628D-4C9D-8FEC-CB491BDF45A0}" type="datetimeFigureOut">
              <a:rPr lang="en-US" smtClean="0"/>
              <a:pPr/>
              <a:t>3/10/2012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DF279-23E4-4AC2-A10B-F81014729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34975"/>
            <a:ext cx="8229600" cy="1470025"/>
          </a:xfrm>
          <a:solidFill>
            <a:srgbClr val="660066"/>
          </a:solidFill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Vain, Ignorant, or True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048000"/>
            <a:ext cx="4267200" cy="19812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If it pleases us, then it must please God?</a:t>
            </a:r>
            <a:endParaRPr lang="en-US" sz="4000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34975"/>
            <a:ext cx="8229600" cy="1470025"/>
          </a:xfrm>
          <a:solidFill>
            <a:srgbClr val="660066"/>
          </a:solidFill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Vain, Ignorant, or True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133600"/>
            <a:ext cx="4267200" cy="198120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Let us not be guilty of vain or ignorant worship</a:t>
            </a:r>
            <a:endParaRPr lang="en-US" sz="4000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038600" y="4191000"/>
            <a:ext cx="4648200" cy="1066800"/>
          </a:xfrm>
          <a:prstGeom prst="round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91000" y="4227493"/>
            <a:ext cx="434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Worship in the proper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Spirit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Truth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62400" y="5410200"/>
            <a:ext cx="480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We are here to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please God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not man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Vain Worship</a:t>
            </a:r>
            <a:endParaRPr lang="en-US" sz="48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686800" cy="2133600"/>
          </a:xfrm>
        </p:spPr>
        <p:txBody>
          <a:bodyPr>
            <a:normAutofit/>
          </a:bodyPr>
          <a:lstStyle/>
          <a:p>
            <a:pPr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Traditions supplanted the commandment of God</a:t>
            </a:r>
          </a:p>
          <a:p>
            <a:pPr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Nullifying God’s law</a:t>
            </a:r>
          </a:p>
          <a:p>
            <a:pPr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Jesus’ reply shows where man’s commitment must be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7526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Matthew 15:1-9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2514600"/>
            <a:ext cx="8153400" cy="0"/>
          </a:xfrm>
          <a:prstGeom prst="line">
            <a:avLst/>
          </a:prstGeom>
          <a:ln w="5715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57200" y="4800600"/>
            <a:ext cx="8229600" cy="16764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57200" y="483114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But He answered and said, “Every plant which My heavenly Father has not planted will be uprooted. “Let them alone. They are blind leaders of the blind…..”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Matthew 15:13-14</a:t>
            </a:r>
            <a:endParaRPr lang="en-US" sz="2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Ignorant Worship</a:t>
            </a:r>
            <a:endParaRPr lang="en-US" sz="48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686800" cy="3886200"/>
          </a:xfrm>
        </p:spPr>
        <p:txBody>
          <a:bodyPr>
            <a:normAutofit/>
          </a:bodyPr>
          <a:lstStyle/>
          <a:p>
            <a:pPr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Although religious, their service was not pleasing to God</a:t>
            </a:r>
          </a:p>
          <a:p>
            <a:pPr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Worship centered on the physical – not on God</a:t>
            </a:r>
          </a:p>
          <a:p>
            <a:pPr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Well intentioned people go</a:t>
            </a:r>
            <a:br>
              <a:rPr lang="en-US" sz="3000" dirty="0" smtClean="0">
                <a:latin typeface="Arial" pitchFamily="34" charset="0"/>
                <a:cs typeface="Arial" pitchFamily="34" charset="0"/>
              </a:rPr>
            </a:br>
            <a:r>
              <a:rPr lang="en-US" sz="3000" dirty="0" smtClean="0">
                <a:latin typeface="Arial" pitchFamily="34" charset="0"/>
                <a:cs typeface="Arial" pitchFamily="34" charset="0"/>
              </a:rPr>
              <a:t>in the wrong direction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Because they are</a:t>
            </a:r>
            <a:br>
              <a:rPr lang="en-US" sz="2600" dirty="0" smtClean="0">
                <a:latin typeface="Arial" pitchFamily="34" charset="0"/>
                <a:cs typeface="Arial" pitchFamily="34" charset="0"/>
              </a:rPr>
            </a:br>
            <a:r>
              <a:rPr lang="en-US" sz="2600" dirty="0" smtClean="0">
                <a:latin typeface="Arial" pitchFamily="34" charset="0"/>
                <a:cs typeface="Arial" pitchFamily="34" charset="0"/>
              </a:rPr>
              <a:t>ignorant of the truth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0066"/>
              </a:buClr>
              <a:buFont typeface="Wingdings" pitchFamily="2" charset="2"/>
              <a:buChar char="§"/>
            </a:pP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7526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Acts 17:22-31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2514600"/>
            <a:ext cx="8153400" cy="0"/>
          </a:xfrm>
          <a:prstGeom prst="line">
            <a:avLst/>
          </a:prstGeom>
          <a:ln w="5715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True Worship</a:t>
            </a:r>
            <a:endParaRPr lang="en-US" sz="48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686800" cy="3886200"/>
          </a:xfrm>
        </p:spPr>
        <p:txBody>
          <a:bodyPr>
            <a:normAutofit/>
          </a:bodyPr>
          <a:lstStyle/>
          <a:p>
            <a:pPr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Jesus taught about worship pleasing to God</a:t>
            </a:r>
          </a:p>
          <a:p>
            <a:pPr>
              <a:buClr>
                <a:srgbClr val="660066"/>
              </a:buClr>
              <a:buFont typeface="Wingdings" pitchFamily="2" charset="2"/>
              <a:buChar char="§"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0066"/>
              </a:buClr>
              <a:buFont typeface="Wingdings" pitchFamily="2" charset="2"/>
              <a:buChar char="§"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0066"/>
              </a:buClr>
              <a:buFont typeface="Wingdings" pitchFamily="2" charset="2"/>
              <a:buChar char="§"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True worship today is found in the New Testament – not the Old Testament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Ephesians 2:14-15</a:t>
            </a:r>
            <a:endParaRPr lang="en-US" sz="2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7526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John 4:23-24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2514600"/>
            <a:ext cx="8153400" cy="0"/>
          </a:xfrm>
          <a:prstGeom prst="line">
            <a:avLst/>
          </a:prstGeom>
          <a:ln w="5715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381000" y="3352800"/>
            <a:ext cx="8382000" cy="1447800"/>
          </a:xfrm>
          <a:prstGeom prst="round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57200" y="3581400"/>
            <a:ext cx="8229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SPIRIT: </a:t>
            </a:r>
            <a:r>
              <a:rPr lang="en-U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With sincerity, from the heart</a:t>
            </a:r>
          </a:p>
          <a:p>
            <a:pPr algn="ctr"/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TRUTH: </a:t>
            </a:r>
            <a:r>
              <a:rPr lang="en-U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According to God’s will in the New Testament</a:t>
            </a:r>
            <a:endParaRPr lang="en-US" sz="2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Acts of Worship</a:t>
            </a:r>
            <a:endParaRPr lang="en-US" sz="48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686800" cy="3962400"/>
          </a:xfrm>
        </p:spPr>
        <p:txBody>
          <a:bodyPr>
            <a:normAutofit/>
          </a:bodyPr>
          <a:lstStyle/>
          <a:p>
            <a:pPr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Instituted on the night Jesus was betrayed</a:t>
            </a:r>
          </a:p>
          <a:p>
            <a:pPr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Apostle Paul recounts that night: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Corinthians 11:23-32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660066"/>
              </a:buClr>
              <a:buFont typeface="Wingdings" pitchFamily="2" charset="2"/>
              <a:buChar char="§"/>
            </a:pPr>
            <a:endParaRPr lang="en-US" sz="2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Taken in remembrance of Jesus on the</a:t>
            </a:r>
            <a:br>
              <a:rPr lang="en-US" sz="3000" dirty="0" smtClean="0">
                <a:latin typeface="Arial" pitchFamily="34" charset="0"/>
                <a:cs typeface="Arial" pitchFamily="34" charset="0"/>
              </a:rPr>
            </a:br>
            <a:r>
              <a:rPr lang="en-US" sz="3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3000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day of the week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Acts 20:7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7526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Lord’s Supper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2514600"/>
            <a:ext cx="8153400" cy="0"/>
          </a:xfrm>
          <a:prstGeom prst="line">
            <a:avLst/>
          </a:prstGeom>
          <a:ln w="5715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381000" y="4267200"/>
            <a:ext cx="5791200" cy="838200"/>
          </a:xfrm>
          <a:prstGeom prst="round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57200" y="4267200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Bread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represents Jesus’ broken body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Cup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represents His shed blood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Acts of Worship</a:t>
            </a:r>
            <a:endParaRPr lang="en-US" sz="48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686800" cy="3962400"/>
          </a:xfrm>
        </p:spPr>
        <p:txBody>
          <a:bodyPr>
            <a:normAutofit/>
          </a:bodyPr>
          <a:lstStyle/>
          <a:p>
            <a:pPr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Has a dual purpose of praising</a:t>
            </a:r>
            <a:br>
              <a:rPr lang="en-US" sz="3000" dirty="0" smtClean="0">
                <a:latin typeface="Arial" pitchFamily="34" charset="0"/>
                <a:cs typeface="Arial" pitchFamily="34" charset="0"/>
              </a:rPr>
            </a:br>
            <a:r>
              <a:rPr lang="en-US" sz="3000" dirty="0" smtClean="0">
                <a:latin typeface="Arial" pitchFamily="34" charset="0"/>
                <a:cs typeface="Arial" pitchFamily="34" charset="0"/>
              </a:rPr>
              <a:t>God and exhorting others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Colossians 3:16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Ephesians 5:19</a:t>
            </a:r>
          </a:p>
          <a:p>
            <a:pPr lvl="2">
              <a:buClr>
                <a:srgbClr val="660066"/>
              </a:buCl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From our heart to our Father</a:t>
            </a:r>
          </a:p>
          <a:p>
            <a:pPr lvl="2">
              <a:buClr>
                <a:srgbClr val="660066"/>
              </a:buCl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Teach and admonish one another</a:t>
            </a:r>
          </a:p>
          <a:p>
            <a:pPr lvl="2">
              <a:buClr>
                <a:srgbClr val="660066"/>
              </a:buCl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Hearts more important than voices</a:t>
            </a:r>
            <a:endParaRPr lang="en-US" b="1" dirty="0">
              <a:solidFill>
                <a:srgbClr val="66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7526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Singing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2514600"/>
            <a:ext cx="8153400" cy="0"/>
          </a:xfrm>
          <a:prstGeom prst="line">
            <a:avLst/>
          </a:prstGeom>
          <a:ln w="5715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Acts of Worship</a:t>
            </a:r>
            <a:endParaRPr lang="en-US" sz="48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686800" cy="3962400"/>
          </a:xfrm>
        </p:spPr>
        <p:txBody>
          <a:bodyPr>
            <a:normAutofit/>
          </a:bodyPr>
          <a:lstStyle/>
          <a:p>
            <a:pPr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Paul tells us how to give</a:t>
            </a:r>
            <a:br>
              <a:rPr lang="en-US" sz="3000" dirty="0" smtClean="0">
                <a:latin typeface="Arial" pitchFamily="34" charset="0"/>
                <a:cs typeface="Arial" pitchFamily="34" charset="0"/>
              </a:rPr>
            </a:br>
            <a:r>
              <a:rPr lang="en-US" sz="3000" dirty="0" smtClean="0">
                <a:latin typeface="Arial" pitchFamily="34" charset="0"/>
                <a:cs typeface="Arial" pitchFamily="34" charset="0"/>
              </a:rPr>
              <a:t>for the work of the church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Corinthians 16:1-2</a:t>
            </a:r>
          </a:p>
          <a:p>
            <a:pPr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Giving should be done</a:t>
            </a:r>
            <a:br>
              <a:rPr lang="en-US" sz="3000" dirty="0" smtClean="0">
                <a:latin typeface="Arial" pitchFamily="34" charset="0"/>
                <a:cs typeface="Arial" pitchFamily="34" charset="0"/>
              </a:rPr>
            </a:br>
            <a:r>
              <a:rPr lang="en-US" sz="3000" dirty="0" smtClean="0">
                <a:latin typeface="Arial" pitchFamily="34" charset="0"/>
                <a:cs typeface="Arial" pitchFamily="34" charset="0"/>
              </a:rPr>
              <a:t>cheerfully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 Corinthians 9:6-7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7526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Giving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2514600"/>
            <a:ext cx="8153400" cy="0"/>
          </a:xfrm>
          <a:prstGeom prst="line">
            <a:avLst/>
          </a:prstGeom>
          <a:ln w="5715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Acts of Worship</a:t>
            </a:r>
            <a:endParaRPr lang="en-US" sz="48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686800" cy="3962400"/>
          </a:xfrm>
        </p:spPr>
        <p:txBody>
          <a:bodyPr>
            <a:normAutofit/>
          </a:bodyPr>
          <a:lstStyle/>
          <a:p>
            <a:pPr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Pray without ceasing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 Thessalonians 5:17</a:t>
            </a:r>
          </a:p>
          <a:p>
            <a:pPr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Lend our hearts to the words</a:t>
            </a:r>
            <a:endParaRPr lang="en-US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660066"/>
              </a:buClr>
              <a:buFont typeface="Wingdings" pitchFamily="2" charset="2"/>
              <a:buChar char="§"/>
            </a:pPr>
            <a:endParaRPr lang="en-US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660066"/>
              </a:buClr>
              <a:buFont typeface="Wingdings" pitchFamily="2" charset="2"/>
              <a:buChar char="§"/>
            </a:pPr>
            <a:endParaRPr lang="en-US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7526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Prayer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2514600"/>
            <a:ext cx="8153400" cy="0"/>
          </a:xfrm>
          <a:prstGeom prst="line">
            <a:avLst/>
          </a:prstGeom>
          <a:ln w="5715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Acts of Worship</a:t>
            </a:r>
            <a:endParaRPr lang="en-US" sz="4800" b="1" dirty="0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667000"/>
            <a:ext cx="8686800" cy="3962400"/>
          </a:xfrm>
        </p:spPr>
        <p:txBody>
          <a:bodyPr>
            <a:normAutofit/>
          </a:bodyPr>
          <a:lstStyle/>
          <a:p>
            <a:pPr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Seeks to evangelize or</a:t>
            </a:r>
            <a:br>
              <a:rPr lang="en-US" sz="3000" dirty="0" smtClean="0">
                <a:latin typeface="Arial" pitchFamily="34" charset="0"/>
                <a:cs typeface="Arial" pitchFamily="34" charset="0"/>
              </a:rPr>
            </a:br>
            <a:r>
              <a:rPr lang="en-US" sz="3000" dirty="0" smtClean="0">
                <a:latin typeface="Arial" pitchFamily="34" charset="0"/>
                <a:cs typeface="Arial" pitchFamily="34" charset="0"/>
              </a:rPr>
              <a:t>edify with scripture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Teaches truth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Extends the invitation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§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Listen attentively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§"/>
            </a:pPr>
            <a:endParaRPr lang="en-US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7526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Teaching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2514600"/>
            <a:ext cx="8153400" cy="0"/>
          </a:xfrm>
          <a:prstGeom prst="line">
            <a:avLst/>
          </a:prstGeom>
          <a:ln w="5715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533400" y="5257800"/>
            <a:ext cx="8077200" cy="1143000"/>
          </a:xfrm>
          <a:prstGeom prst="round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09600" y="5389602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God’s message for mankind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260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Vain, Ignorant, or True</vt:lpstr>
      <vt:lpstr>Vain Worship</vt:lpstr>
      <vt:lpstr>Ignorant Worship</vt:lpstr>
      <vt:lpstr>True Worship</vt:lpstr>
      <vt:lpstr>Acts of Worship</vt:lpstr>
      <vt:lpstr>Acts of Worship</vt:lpstr>
      <vt:lpstr>Acts of Worship</vt:lpstr>
      <vt:lpstr>Acts of Worship</vt:lpstr>
      <vt:lpstr>Acts of Worship</vt:lpstr>
      <vt:lpstr>Vain, Ignorant, or True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Vain, Ignorant, or True</dc:title>
  <dc:creator>Richard Thetford</dc:creator>
  <cp:lastModifiedBy>Richard Thetford</cp:lastModifiedBy>
  <cp:revision>16</cp:revision>
  <dcterms:created xsi:type="dcterms:W3CDTF">2012-03-02T05:09:43Z</dcterms:created>
  <dcterms:modified xsi:type="dcterms:W3CDTF">2012-03-10T22:48:41Z</dcterms:modified>
</cp:coreProperties>
</file>