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0"/>
  </p:handoutMasterIdLst>
  <p:sldIdLst>
    <p:sldId id="260" r:id="rId2"/>
    <p:sldId id="265" r:id="rId3"/>
    <p:sldId id="256" r:id="rId4"/>
    <p:sldId id="257" r:id="rId5"/>
    <p:sldId id="261" r:id="rId6"/>
    <p:sldId id="262" r:id="rId7"/>
    <p:sldId id="259" r:id="rId8"/>
    <p:sldId id="258" r:id="rId9"/>
  </p:sldIdLst>
  <p:sldSz cx="12192000" cy="6858000"/>
  <p:notesSz cx="9290050" cy="7004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AF4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5" autoAdjust="0"/>
    <p:restoredTop sz="94581" autoAdjust="0"/>
  </p:normalViewPr>
  <p:slideViewPr>
    <p:cSldViewPr>
      <p:cViewPr varScale="1">
        <p:scale>
          <a:sx n="70" d="100"/>
          <a:sy n="70" d="100"/>
        </p:scale>
        <p:origin x="1066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E136FB0-A368-44C1-ADBA-E31F185B045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6" tIns="46544" rIns="93086" bIns="46544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A1A517A-E149-4EF7-B2BB-FB7007F30F1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2563" y="0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6" tIns="46544" rIns="93086" bIns="4654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B48B2B9D-6BCC-451B-A4DB-BD3DEF46272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1625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6" tIns="46544" rIns="93086" bIns="46544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55243373-617F-40DF-8E17-588609B7973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2563" y="6651625"/>
            <a:ext cx="40259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6" tIns="46544" rIns="93086" bIns="4654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2D1B371F-5066-4741-9E85-A83423596274}" type="slidenum">
              <a:rPr lang="en-US" altLang="en-US">
                <a:latin typeface="Calibri" panose="020F0502020204030204" pitchFamily="34" charset="0"/>
              </a:rPr>
              <a:pPr/>
              <a:t>‹#›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C4DAED76-BA22-495D-8CE0-7D31E32F99C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1684000" cy="5943600"/>
            <a:chOff x="0" y="0"/>
            <a:chExt cx="5520" cy="3744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B76A8CA4-EAA5-4711-9613-2F76B2D3B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800">
                <a:latin typeface="Times New Roman" pitchFamily="18" charset="0"/>
              </a:endParaRPr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E4B9695C-A0FA-41F3-919B-77C8FF37D74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>
                <a:extLst>
                  <a:ext uri="{FF2B5EF4-FFF2-40B4-BE49-F238E27FC236}">
                    <a16:creationId xmlns:a16="http://schemas.microsoft.com/office/drawing/2014/main" id="{28F27D54-E7F4-4150-9F9F-12E9E3765D78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11" name="Rectangle 6">
                <a:extLst>
                  <a:ext uri="{FF2B5EF4-FFF2-40B4-BE49-F238E27FC236}">
                    <a16:creationId xmlns:a16="http://schemas.microsoft.com/office/drawing/2014/main" id="{5A491B0D-E78D-4F20-B89D-2EC0877DA20B}"/>
                  </a:ext>
                </a:extLst>
              </p:cNvPr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12" name="Line 7">
                <a:extLst>
                  <a:ext uri="{FF2B5EF4-FFF2-40B4-BE49-F238E27FC236}">
                    <a16:creationId xmlns:a16="http://schemas.microsoft.com/office/drawing/2014/main" id="{1BF3933B-7FD6-4698-B994-001058D8F9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7" name="Group 8">
              <a:extLst>
                <a:ext uri="{FF2B5EF4-FFF2-40B4-BE49-F238E27FC236}">
                  <a16:creationId xmlns:a16="http://schemas.microsoft.com/office/drawing/2014/main" id="{C70FE475-9CCB-4D7E-AD7E-F5DB85BAB67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>
                <a:extLst>
                  <a:ext uri="{FF2B5EF4-FFF2-40B4-BE49-F238E27FC236}">
                    <a16:creationId xmlns:a16="http://schemas.microsoft.com/office/drawing/2014/main" id="{D6AF8E65-9B2D-4111-84C8-4016D3BEED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9" name="Line 10">
                <a:extLst>
                  <a:ext uri="{FF2B5EF4-FFF2-40B4-BE49-F238E27FC236}">
                    <a16:creationId xmlns:a16="http://schemas.microsoft.com/office/drawing/2014/main" id="{7DE62459-7DBC-4471-984A-BAB256B3AF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</p:grpSp>
      </p:grpSp>
      <p:sp>
        <p:nvSpPr>
          <p:cNvPr id="513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743200" y="1143000"/>
            <a:ext cx="8839200" cy="22098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A449E258-F068-42EA-898A-4A4240CB95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217084" y="6251575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DFD3AF70-ADFE-4462-94DF-47C59A47CB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472517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B28A12A0-EEB0-4EB1-892E-295FC0DF02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D1056-0719-4411-87C4-09E5F39171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7901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F6EDAD25-F6B0-4E20-8E6A-3A37014B33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0D71F9BE-7E9F-4B55-B052-ED9A113F5F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DC53674A-2C26-4CF8-A477-6412FBDC53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A7A980-9AA9-425B-85CB-594728482E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483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277813"/>
            <a:ext cx="25908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7813"/>
            <a:ext cx="75692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2E45150-CB11-4A1F-8F9C-9D1243A02B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E1219694-97A9-4277-81B5-0B93605342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13E50B1C-228B-4333-99B8-9ADFAEFD34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5C244B-F608-4502-BC9F-DE87651AB3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1065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7A37DFF0-5EB0-4E54-AFA4-BA17722BA7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8BFB154-A7FC-4074-9DBF-E8E5C8007D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ED4DD1D8-3B0C-4F90-B829-941DA8CEC7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0E7C1E-68D6-402D-9CAC-613A7F3FB8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312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51C4DC3F-FDD7-4A44-9FA4-C9654882CA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FE622478-4A1B-4874-9E89-78F5C50AEB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0A97309D-E50F-4A5F-AC05-AA42F64D07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31284-EE74-46BD-BB1A-DF56C1E45C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8652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832B81FD-E786-4F6E-9FF6-78FEFFCBA2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3AF04EE2-F8F6-42D9-946E-1E372BF88E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6F9A1EB9-8A15-4407-BF73-0BA1547645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E1EBA4-A2F0-46C1-95AA-0C496D8037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1647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1978D655-329D-4B09-AB9F-C133886D03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8FAA6D26-008B-4ECE-8A9B-F5219FB9FE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426A2AE9-B67A-4C94-A816-5DB40A8F34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AADCDB-C340-4BC6-81B3-AED63B5BE2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1250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CD14D31D-9A22-4834-B742-6A38B2FE28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E10FD24C-34A8-4DA6-B4EC-CC71B253E8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3F9BB8C-BF42-4EF4-B7B5-08F3AD8CAA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E7F25C-B263-4163-9006-70B809DD10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5438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B1C373CC-BE08-4ABA-B90E-E503D410AA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03FD02DA-72D1-4495-AC5C-6FEBC2AEEE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7F5893D-098A-49F6-B0D2-7F41858DC9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E39005-6B61-4896-9F1F-76E74F4534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350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0D8CECDA-4740-4DFC-B04A-6FD1945412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C21726C3-2111-4D84-BB4D-610269FFD2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D17712EF-FC9D-4C75-B98B-4AADFA0900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BE0E99-510C-42FD-B46F-A34E9CF718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351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8CB100D8-E0C3-42C6-BB0C-DE44407C6B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B2098487-4403-40E8-82FF-FB4A075EEA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D22AF2D6-3CAF-40E7-9711-94CF242E2D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553DC9-596A-43F0-99B6-0E987552BF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285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B3B1FCD2-4DA7-4500-8F6B-16EB20C41E2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4099" name="Rectangle 3">
              <a:extLst>
                <a:ext uri="{FF2B5EF4-FFF2-40B4-BE49-F238E27FC236}">
                  <a16:creationId xmlns:a16="http://schemas.microsoft.com/office/drawing/2014/main" id="{598AE2A4-12BB-48CC-87F0-B566F81C71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800">
                <a:latin typeface="Times New Roman" pitchFamily="18" charset="0"/>
              </a:endParaRPr>
            </a:p>
          </p:txBody>
        </p:sp>
        <p:grpSp>
          <p:nvGrpSpPr>
            <p:cNvPr id="1034" name="Group 4">
              <a:extLst>
                <a:ext uri="{FF2B5EF4-FFF2-40B4-BE49-F238E27FC236}">
                  <a16:creationId xmlns:a16="http://schemas.microsoft.com/office/drawing/2014/main" id="{A9658AB2-8AB4-4524-8BF6-F322E3E9C1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4101" name="Rectangle 5">
                <a:extLst>
                  <a:ext uri="{FF2B5EF4-FFF2-40B4-BE49-F238E27FC236}">
                    <a16:creationId xmlns:a16="http://schemas.microsoft.com/office/drawing/2014/main" id="{8D565342-29DA-429B-BFD9-438E5AA77E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4102" name="Line 6">
                <a:extLst>
                  <a:ext uri="{FF2B5EF4-FFF2-40B4-BE49-F238E27FC236}">
                    <a16:creationId xmlns:a16="http://schemas.microsoft.com/office/drawing/2014/main" id="{C7DA7B2D-C502-4BC3-9D01-9D9950486D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>
                  <a:latin typeface="Calibri" panose="020F0502020204030204" pitchFamily="34" charset="0"/>
                </a:endParaRPr>
              </a:p>
            </p:txBody>
          </p:sp>
        </p:grpSp>
      </p:grpSp>
      <p:sp>
        <p:nvSpPr>
          <p:cNvPr id="1027" name="Rectangle 7">
            <a:extLst>
              <a:ext uri="{FF2B5EF4-FFF2-40B4-BE49-F238E27FC236}">
                <a16:creationId xmlns:a16="http://schemas.microsoft.com/office/drawing/2014/main" id="{5CEB17A6-B79B-448B-A3C9-733D61040E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8">
            <a:extLst>
              <a:ext uri="{FF2B5EF4-FFF2-40B4-BE49-F238E27FC236}">
                <a16:creationId xmlns:a16="http://schemas.microsoft.com/office/drawing/2014/main" id="{C51593A6-934B-4E7A-AD74-38A705284A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105" name="Rectangle 9">
            <a:extLst>
              <a:ext uri="{FF2B5EF4-FFF2-40B4-BE49-F238E27FC236}">
                <a16:creationId xmlns:a16="http://schemas.microsoft.com/office/drawing/2014/main" id="{D50F3EC3-9149-4295-B8AD-843CF567A38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6" name="Rectangle 10">
            <a:extLst>
              <a:ext uri="{FF2B5EF4-FFF2-40B4-BE49-F238E27FC236}">
                <a16:creationId xmlns:a16="http://schemas.microsoft.com/office/drawing/2014/main" id="{C3673F83-31F5-4ABD-B52A-5F3A8FB9E04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7" name="Rectangle 11">
            <a:extLst>
              <a:ext uri="{FF2B5EF4-FFF2-40B4-BE49-F238E27FC236}">
                <a16:creationId xmlns:a16="http://schemas.microsoft.com/office/drawing/2014/main" id="{92CDBCDF-B00A-48F1-A9FC-47352B7A766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>
                <a:latin typeface="Calibri" panose="020F0502020204030204" pitchFamily="34" charset="0"/>
              </a:defRPr>
            </a:lvl1pPr>
          </a:lstStyle>
          <a:p>
            <a:fld id="{0886AAA7-7188-43EA-B1B9-CE5CAD96345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4108" name="Line 12">
            <a:extLst>
              <a:ext uri="{FF2B5EF4-FFF2-40B4-BE49-F238E27FC236}">
                <a16:creationId xmlns:a16="http://schemas.microsoft.com/office/drawing/2014/main" id="{037BA4FC-311D-40BC-ABF2-E0C814984307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pitchFamily="18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pitchFamily="18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pitchFamily="18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pitchFamily="18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pitchFamily="18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1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1950">
          <a:solidFill>
            <a:schemeClr val="tx1"/>
          </a:solidFill>
          <a:latin typeface="Calibri" panose="020F0502020204030204" pitchFamily="34" charset="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1725">
          <a:solidFill>
            <a:schemeClr val="tx1"/>
          </a:solidFill>
          <a:latin typeface="Calibri" panose="020F0502020204030204" pitchFamily="34" charset="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1500">
          <a:solidFill>
            <a:schemeClr val="tx1"/>
          </a:solidFill>
          <a:latin typeface="Calibri" panose="020F0502020204030204" pitchFamily="34" charset="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1500">
          <a:solidFill>
            <a:schemeClr val="tx1"/>
          </a:solidFill>
          <a:latin typeface="Calibri" panose="020F0502020204030204" pitchFamily="34" charset="0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B078143-FD42-447C-A8F3-136382390DF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381250" y="1371600"/>
            <a:ext cx="9277350" cy="1657350"/>
          </a:xfrm>
          <a:effectLst>
            <a:outerShdw dist="35921" dir="2700000" algn="ctr" rotWithShape="0">
              <a:schemeClr val="folHlink"/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en-US" sz="6000" b="1" dirty="0">
                <a:latin typeface="Calibri" panose="020F0502020204030204" pitchFamily="34" charset="0"/>
                <a:cs typeface="Arial" pitchFamily="34" charset="0"/>
              </a:rPr>
              <a:t>Understanding</a:t>
            </a:r>
            <a:br>
              <a:rPr lang="en-US" sz="6000" b="1" dirty="0">
                <a:latin typeface="Calibri" panose="020F0502020204030204" pitchFamily="34" charset="0"/>
                <a:cs typeface="Arial" pitchFamily="34" charset="0"/>
              </a:rPr>
            </a:br>
            <a:r>
              <a:rPr lang="en-US" sz="6000" b="1" dirty="0">
                <a:latin typeface="Calibri" panose="020F0502020204030204" pitchFamily="34" charset="0"/>
                <a:cs typeface="Arial" pitchFamily="34" charset="0"/>
              </a:rPr>
              <a:t>Judging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BDABB9C-6391-4321-BD79-7D2264967A9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14750"/>
            <a:ext cx="10210800" cy="1657350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en-US" sz="2800" dirty="0">
                <a:cs typeface="Arial" panose="020B0604020202020204" pitchFamily="34" charset="0"/>
              </a:rPr>
              <a:t>“Who am I to judge?”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800" dirty="0">
                <a:cs typeface="Arial" panose="020B0604020202020204" pitchFamily="34" charset="0"/>
              </a:rPr>
              <a:t> “We are not to Judge another.”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800" dirty="0">
                <a:cs typeface="Arial" panose="020B0604020202020204" pitchFamily="34" charset="0"/>
              </a:rPr>
              <a:t>“We should not bind our way on someone else.”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800" dirty="0">
                <a:cs typeface="Arial" panose="020B0604020202020204" pitchFamily="34" charset="0"/>
              </a:rPr>
              <a:t>“We should not judge others for the way they believe.”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4AB1A026-49C2-4AF0-9EF2-5BEBA5C35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429250"/>
            <a:ext cx="10210800" cy="4572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3FD37136-6FBA-4488-9D0E-E27C4138BE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396240"/>
            <a:ext cx="102140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latin typeface="Calibri" panose="020F0502020204030204" pitchFamily="34" charset="0"/>
                <a:cs typeface="Arial" panose="020B0604020202020204" pitchFamily="34" charset="0"/>
              </a:rPr>
              <a:t>Do Christians NOT have a right to judge another?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F37A30-B719-4ABF-9D17-E55F07AF0FB2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						                        www.thetfordcountry.com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F597687-DBFA-47CA-9D98-DCC08C925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0" y="3714750"/>
            <a:ext cx="5600700" cy="1725216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</a:rPr>
              <a:t>“Judging is Wrong!”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6" grpId="0" animBg="1"/>
      <p:bldP spid="18438" grpId="0"/>
      <p:bldP spid="9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Text Box 5">
            <a:extLst>
              <a:ext uri="{FF2B5EF4-FFF2-40B4-BE49-F238E27FC236}">
                <a16:creationId xmlns:a16="http://schemas.microsoft.com/office/drawing/2014/main" id="{67BE4AA7-3C87-4F7F-881E-DE3F7D00C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548825"/>
            <a:ext cx="830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tx2"/>
                </a:solidFill>
                <a:latin typeface="Calibri" panose="020F0502020204030204" pitchFamily="34" charset="0"/>
                <a:cs typeface="Arial" pitchFamily="34" charset="0"/>
              </a:rPr>
              <a:t>No one believes it is wrong to Judge!</a:t>
            </a:r>
          </a:p>
        </p:txBody>
      </p:sp>
      <p:sp>
        <p:nvSpPr>
          <p:cNvPr id="23566" name="Rectangle 14">
            <a:extLst>
              <a:ext uri="{FF2B5EF4-FFF2-40B4-BE49-F238E27FC236}">
                <a16:creationId xmlns:a16="http://schemas.microsoft.com/office/drawing/2014/main" id="{E7622BC9-C097-43D2-9C73-16554438B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0300" y="2362200"/>
            <a:ext cx="2400300" cy="39653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23567" name="Text Box 15">
            <a:extLst>
              <a:ext uri="{FF2B5EF4-FFF2-40B4-BE49-F238E27FC236}">
                <a16:creationId xmlns:a16="http://schemas.microsoft.com/office/drawing/2014/main" id="{719C00DD-E296-4BB7-B9DD-AB7D1EB1C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5550" y="2462748"/>
            <a:ext cx="222885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>
                <a:latin typeface="Calibri" panose="020F0502020204030204" pitchFamily="34" charset="0"/>
                <a:cs typeface="Arial" panose="020B0604020202020204" pitchFamily="34" charset="0"/>
              </a:rPr>
              <a:t>If we say that Someone:</a:t>
            </a:r>
          </a:p>
          <a:p>
            <a:pPr algn="ctr" eaLnBrk="1" hangingPunct="1"/>
            <a:endParaRPr lang="en-US" altLang="en-US" sz="2800" b="1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US" altLang="en-US" sz="2800" b="1" dirty="0">
                <a:latin typeface="Calibri" panose="020F0502020204030204" pitchFamily="34" charset="0"/>
                <a:cs typeface="Arial" panose="020B0604020202020204" pitchFamily="34" charset="0"/>
              </a:rPr>
              <a:t>Is Good</a:t>
            </a:r>
          </a:p>
          <a:p>
            <a:pPr algn="ctr" eaLnBrk="1" hangingPunct="1"/>
            <a:r>
              <a:rPr lang="en-US" altLang="en-US" sz="2800" b="1" dirty="0">
                <a:latin typeface="Calibri" panose="020F0502020204030204" pitchFamily="34" charset="0"/>
                <a:cs typeface="Arial" panose="020B0604020202020204" pitchFamily="34" charset="0"/>
              </a:rPr>
              <a:t>Did Right</a:t>
            </a:r>
          </a:p>
          <a:p>
            <a:pPr algn="ctr" eaLnBrk="1" hangingPunct="1"/>
            <a:r>
              <a:rPr lang="en-US" altLang="en-US" sz="2800" b="1" dirty="0">
                <a:latin typeface="Calibri" panose="020F0502020204030204" pitchFamily="34" charset="0"/>
                <a:cs typeface="Arial" panose="020B0604020202020204" pitchFamily="34" charset="0"/>
              </a:rPr>
              <a:t>Is a Christian</a:t>
            </a:r>
          </a:p>
          <a:p>
            <a:pPr algn="ctr" eaLnBrk="1" hangingPunct="1"/>
            <a:r>
              <a:rPr lang="en-US" altLang="en-US" sz="2800" b="1" dirty="0">
                <a:latin typeface="Calibri" panose="020F0502020204030204" pitchFamily="34" charset="0"/>
                <a:cs typeface="Arial" panose="020B0604020202020204" pitchFamily="34" charset="0"/>
              </a:rPr>
              <a:t>Going to</a:t>
            </a:r>
          </a:p>
          <a:p>
            <a:pPr algn="ctr" eaLnBrk="1" hangingPunct="1"/>
            <a:r>
              <a:rPr lang="en-US" altLang="en-US" sz="2800" b="1" dirty="0">
                <a:latin typeface="Calibri" panose="020F0502020204030204" pitchFamily="34" charset="0"/>
                <a:cs typeface="Arial" panose="020B0604020202020204" pitchFamily="34" charset="0"/>
              </a:rPr>
              <a:t>Heaven</a:t>
            </a:r>
            <a:endParaRPr lang="en-US" altLang="en-US" sz="28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3569" name="Rectangle 17">
            <a:extLst>
              <a:ext uri="{FF2B5EF4-FFF2-40B4-BE49-F238E27FC236}">
                <a16:creationId xmlns:a16="http://schemas.microsoft.com/office/drawing/2014/main" id="{3637BE58-9A5B-4EDD-A7A5-6130460A1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359225"/>
            <a:ext cx="2400300" cy="396537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23570" name="Text Box 18">
            <a:extLst>
              <a:ext uri="{FF2B5EF4-FFF2-40B4-BE49-F238E27FC236}">
                <a16:creationId xmlns:a16="http://schemas.microsoft.com/office/drawing/2014/main" id="{A7F7F06B-1F6E-4EA5-A5AE-7A163AB6E8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462748"/>
            <a:ext cx="22860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>
                <a:latin typeface="Calibri" panose="020F0502020204030204" pitchFamily="34" charset="0"/>
                <a:cs typeface="Arial" panose="020B0604020202020204" pitchFamily="34" charset="0"/>
              </a:rPr>
              <a:t>If we say that</a:t>
            </a:r>
          </a:p>
          <a:p>
            <a:pPr algn="ctr" eaLnBrk="1" hangingPunct="1"/>
            <a:r>
              <a:rPr lang="en-US" altLang="en-US" sz="2800" b="1" dirty="0">
                <a:latin typeface="Calibri" panose="020F0502020204030204" pitchFamily="34" charset="0"/>
                <a:cs typeface="Arial" panose="020B0604020202020204" pitchFamily="34" charset="0"/>
              </a:rPr>
              <a:t>Someone:</a:t>
            </a:r>
          </a:p>
          <a:p>
            <a:pPr algn="ctr" eaLnBrk="1" hangingPunct="1"/>
            <a:endParaRPr lang="en-US" altLang="en-US" sz="2800" b="1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US" altLang="en-US" sz="2800" b="1" dirty="0">
                <a:latin typeface="Calibri" panose="020F0502020204030204" pitchFamily="34" charset="0"/>
                <a:cs typeface="Arial" panose="020B0604020202020204" pitchFamily="34" charset="0"/>
              </a:rPr>
              <a:t>Sins</a:t>
            </a:r>
          </a:p>
          <a:p>
            <a:pPr algn="ctr" eaLnBrk="1" hangingPunct="1"/>
            <a:r>
              <a:rPr lang="en-US" altLang="en-US" sz="2800" b="1" dirty="0">
                <a:latin typeface="Calibri" panose="020F0502020204030204" pitchFamily="34" charset="0"/>
                <a:cs typeface="Arial" panose="020B0604020202020204" pitchFamily="34" charset="0"/>
              </a:rPr>
              <a:t>Is Wrong</a:t>
            </a:r>
          </a:p>
          <a:p>
            <a:pPr algn="ctr" eaLnBrk="1" hangingPunct="1"/>
            <a:r>
              <a:rPr lang="en-US" altLang="en-US" sz="2800" b="1" dirty="0">
                <a:latin typeface="Calibri" panose="020F0502020204030204" pitchFamily="34" charset="0"/>
                <a:cs typeface="Arial" panose="020B0604020202020204" pitchFamily="34" charset="0"/>
              </a:rPr>
              <a:t>Is Lost</a:t>
            </a:r>
          </a:p>
          <a:p>
            <a:pPr algn="ctr" eaLnBrk="1" hangingPunct="1"/>
            <a:r>
              <a:rPr lang="en-US" altLang="en-US" sz="2800" b="1" dirty="0">
                <a:latin typeface="Calibri" panose="020F0502020204030204" pitchFamily="34" charset="0"/>
                <a:cs typeface="Arial" panose="020B0604020202020204" pitchFamily="34" charset="0"/>
              </a:rPr>
              <a:t>Will Lose</a:t>
            </a:r>
          </a:p>
          <a:p>
            <a:pPr algn="ctr" eaLnBrk="1" hangingPunct="1"/>
            <a:r>
              <a:rPr lang="en-US" altLang="en-US" sz="2800" b="1" dirty="0">
                <a:latin typeface="Calibri" panose="020F0502020204030204" pitchFamily="34" charset="0"/>
                <a:cs typeface="Arial" panose="020B0604020202020204" pitchFamily="34" charset="0"/>
              </a:rPr>
              <a:t>Soul</a:t>
            </a:r>
          </a:p>
        </p:txBody>
      </p:sp>
      <p:sp>
        <p:nvSpPr>
          <p:cNvPr id="23563" name="AutoShape 11">
            <a:extLst>
              <a:ext uri="{FF2B5EF4-FFF2-40B4-BE49-F238E27FC236}">
                <a16:creationId xmlns:a16="http://schemas.microsoft.com/office/drawing/2014/main" id="{2FB7D57E-1D0E-4286-BC49-2AEF5E9FB3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5450" y="3276600"/>
            <a:ext cx="2343150" cy="1600200"/>
          </a:xfrm>
          <a:prstGeom prst="irregularSeal1">
            <a:avLst/>
          </a:prstGeom>
          <a:solidFill>
            <a:srgbClr val="FFFF99">
              <a:alpha val="7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 dirty="0">
                <a:solidFill>
                  <a:srgbClr val="CC66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Wrong!</a:t>
            </a:r>
          </a:p>
        </p:txBody>
      </p:sp>
      <p:sp>
        <p:nvSpPr>
          <p:cNvPr id="23565" name="AutoShape 13">
            <a:extLst>
              <a:ext uri="{FF2B5EF4-FFF2-40B4-BE49-F238E27FC236}">
                <a16:creationId xmlns:a16="http://schemas.microsoft.com/office/drawing/2014/main" id="{E9263997-A28D-4648-A3A0-4C5EB8D07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0300" y="3162300"/>
            <a:ext cx="2400300" cy="1257300"/>
          </a:xfrm>
          <a:prstGeom prst="wave">
            <a:avLst>
              <a:gd name="adj1" fmla="val 13005"/>
              <a:gd name="adj2" fmla="val 0"/>
            </a:avLst>
          </a:prstGeom>
          <a:solidFill>
            <a:srgbClr val="FAAF40">
              <a:alpha val="7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23562" name="AutoShape 10">
            <a:extLst>
              <a:ext uri="{FF2B5EF4-FFF2-40B4-BE49-F238E27FC236}">
                <a16:creationId xmlns:a16="http://schemas.microsoft.com/office/drawing/2014/main" id="{2500C52A-8B38-4D10-9FDC-719D3CEC8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4750" y="3962400"/>
            <a:ext cx="2838450" cy="1143000"/>
          </a:xfrm>
          <a:prstGeom prst="leftRightArrow">
            <a:avLst>
              <a:gd name="adj1" fmla="val 50000"/>
              <a:gd name="adj2" fmla="val 63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Both Are Judging</a:t>
            </a:r>
          </a:p>
        </p:txBody>
      </p:sp>
      <p:sp>
        <p:nvSpPr>
          <p:cNvPr id="23568" name="Text Box 16">
            <a:extLst>
              <a:ext uri="{FF2B5EF4-FFF2-40B4-BE49-F238E27FC236}">
                <a16:creationId xmlns:a16="http://schemas.microsoft.com/office/drawing/2014/main" id="{0DC9645C-A3E0-41E4-89DC-D04CE19EF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4650" y="3456445"/>
            <a:ext cx="16573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Arial" pitchFamily="34" charset="0"/>
              </a:rPr>
              <a:t>OKAY!</a:t>
            </a: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B7D84473-74C1-4D93-A163-4E86CA5C1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09600"/>
            <a:ext cx="8001000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58594082-CC5C-4C5C-A66D-9D1D2E1E66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762000"/>
            <a:ext cx="8039100" cy="457200"/>
          </a:xfrm>
        </p:spPr>
        <p:txBody>
          <a:bodyPr/>
          <a:lstStyle/>
          <a:p>
            <a:pPr algn="ctr" eaLnBrk="1" hangingPunct="1"/>
            <a:r>
              <a:rPr lang="en-US" altLang="en-US" sz="4400" b="1" dirty="0">
                <a:latin typeface="Calibri" panose="020F0502020204030204" pitchFamily="34" charset="0"/>
                <a:cs typeface="Arial" panose="020B0604020202020204" pitchFamily="34" charset="0"/>
              </a:rPr>
              <a:t>Understanding Judging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E3E81E1-4DB7-44A3-864A-ABC8A11B8E6A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						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/>
      <p:bldP spid="23566" grpId="0" animBg="1"/>
      <p:bldP spid="23567" grpId="0"/>
      <p:bldP spid="23569" grpId="0" animBg="1"/>
      <p:bldP spid="23570" grpId="0"/>
      <p:bldP spid="23563" grpId="0" animBg="1"/>
      <p:bldP spid="23565" grpId="0" animBg="1"/>
      <p:bldP spid="23562" grpId="0" animBg="1"/>
      <p:bldP spid="2356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9E21A15-062A-4D44-AA8B-7FFB0F16F59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14600" y="1143000"/>
            <a:ext cx="8153400" cy="1657350"/>
          </a:xfrm>
        </p:spPr>
        <p:txBody>
          <a:bodyPr/>
          <a:lstStyle/>
          <a:p>
            <a:pPr algn="ctr" eaLnBrk="1" hangingPunct="1"/>
            <a:r>
              <a:rPr lang="en-US" altLang="en-US" sz="4000" b="1" dirty="0">
                <a:latin typeface="Calibri" panose="020F0502020204030204" pitchFamily="34" charset="0"/>
                <a:cs typeface="Arial" panose="020B0604020202020204" pitchFamily="34" charset="0"/>
              </a:rPr>
              <a:t>The Bible Tells Us:</a:t>
            </a:r>
            <a:br>
              <a:rPr lang="en-US" altLang="en-US" sz="4000" b="1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dirty="0">
                <a:latin typeface="Calibri" panose="020F0502020204030204" pitchFamily="34" charset="0"/>
                <a:cs typeface="Arial" panose="020B0604020202020204" pitchFamily="34" charset="0"/>
              </a:rPr>
              <a:t>At least 3 different kinds of judgment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1DD9F41-4302-40C4-BE97-8B593D6AC6E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47800" y="3771900"/>
            <a:ext cx="10058400" cy="2019300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altLang="en-US" sz="3200" b="1" dirty="0">
                <a:cs typeface="Arial" panose="020B0604020202020204" pitchFamily="34" charset="0"/>
              </a:rPr>
              <a:t>Hypocritical </a:t>
            </a:r>
            <a:r>
              <a:rPr lang="en-US" altLang="en-US" sz="3200" dirty="0">
                <a:cs typeface="Arial" panose="020B0604020202020204" pitchFamily="34" charset="0"/>
              </a:rPr>
              <a:t>“judge not, that you be not judged”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3200" b="1" dirty="0">
                <a:cs typeface="Arial" panose="020B0604020202020204" pitchFamily="34" charset="0"/>
              </a:rPr>
              <a:t>Opinion </a:t>
            </a:r>
            <a:r>
              <a:rPr lang="en-US" altLang="en-US" sz="3200" dirty="0">
                <a:cs typeface="Arial" panose="020B0604020202020204" pitchFamily="34" charset="0"/>
              </a:rPr>
              <a:t>“let no one judge you in food or drink”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3200" b="1" dirty="0">
                <a:cs typeface="Arial" panose="020B0604020202020204" pitchFamily="34" charset="0"/>
              </a:rPr>
              <a:t>Righteous </a:t>
            </a:r>
            <a:r>
              <a:rPr lang="en-US" altLang="en-US" sz="3200" dirty="0">
                <a:cs typeface="Arial" panose="020B0604020202020204" pitchFamily="34" charset="0"/>
              </a:rPr>
              <a:t>“judge righteous judgment”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E6839E-AA0E-481B-BFFD-BB94C9451E4A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						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>
            <a:extLst>
              <a:ext uri="{FF2B5EF4-FFF2-40B4-BE49-F238E27FC236}">
                <a16:creationId xmlns:a16="http://schemas.microsoft.com/office/drawing/2014/main" id="{83DBB2FF-CA4F-4D22-931A-61C87EF772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2209800"/>
            <a:ext cx="10820400" cy="4419600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altLang="en-US" sz="3000" b="1" dirty="0">
                <a:cs typeface="Arial" panose="020B0604020202020204" pitchFamily="34" charset="0"/>
              </a:rPr>
              <a:t>Sinful – Jesus speaks of this type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2800" dirty="0">
                <a:solidFill>
                  <a:srgbClr val="C00000"/>
                </a:solidFill>
                <a:cs typeface="Arial" panose="020B0604020202020204" pitchFamily="34" charset="0"/>
              </a:rPr>
              <a:t>Matthew 7:1-5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3000" b="1" dirty="0">
                <a:cs typeface="Arial" panose="020B0604020202020204" pitchFamily="34" charset="0"/>
              </a:rPr>
              <a:t>Jesus condemns hypocritical judgment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3000" b="1" dirty="0">
                <a:cs typeface="Arial" panose="020B0604020202020204" pitchFamily="34" charset="0"/>
              </a:rPr>
              <a:t>Jesus does not condemn the concern or judgment for the “speck”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3000" b="1" dirty="0">
                <a:cs typeface="Arial" panose="020B0604020202020204" pitchFamily="34" charset="0"/>
              </a:rPr>
              <a:t>The remedy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2800" dirty="0">
                <a:cs typeface="Arial" panose="020B0604020202020204" pitchFamily="34" charset="0"/>
              </a:rPr>
              <a:t>“first remove the plank from your own eye, </a:t>
            </a:r>
            <a:r>
              <a:rPr lang="en-US" altLang="en-US" sz="2800" b="1" dirty="0">
                <a:cs typeface="Arial" panose="020B0604020202020204" pitchFamily="34" charset="0"/>
              </a:rPr>
              <a:t>THEN</a:t>
            </a:r>
            <a:br>
              <a:rPr lang="en-US" altLang="en-US" sz="2800" b="1" dirty="0">
                <a:cs typeface="Arial" panose="020B0604020202020204" pitchFamily="34" charset="0"/>
              </a:rPr>
            </a:br>
            <a:r>
              <a:rPr lang="en-US" altLang="en-US" sz="2800" dirty="0">
                <a:cs typeface="Arial" panose="020B0604020202020204" pitchFamily="34" charset="0"/>
              </a:rPr>
              <a:t>you will see clearly to remove the speck from your brother’s eye”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2800" dirty="0">
                <a:solidFill>
                  <a:srgbClr val="C00000"/>
                </a:solidFill>
                <a:cs typeface="Arial" panose="020B0604020202020204" pitchFamily="34" charset="0"/>
              </a:rPr>
              <a:t>Galatians 6:1-2; James 5:19-20; Romans 2:1-3, 21-24</a:t>
            </a:r>
          </a:p>
        </p:txBody>
      </p:sp>
      <p:sp>
        <p:nvSpPr>
          <p:cNvPr id="6147" name="Rectangle 4">
            <a:extLst>
              <a:ext uri="{FF2B5EF4-FFF2-40B4-BE49-F238E27FC236}">
                <a16:creationId xmlns:a16="http://schemas.microsoft.com/office/drawing/2014/main" id="{5399EBB9-9C30-4FB1-82AF-F671041A4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09600"/>
            <a:ext cx="8001000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4F666B5C-8E90-4749-96C3-BE4C6F392C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762000"/>
            <a:ext cx="8039100" cy="457200"/>
          </a:xfrm>
        </p:spPr>
        <p:txBody>
          <a:bodyPr/>
          <a:lstStyle/>
          <a:p>
            <a:pPr algn="ctr" eaLnBrk="1" hangingPunct="1"/>
            <a:r>
              <a:rPr lang="en-US" altLang="en-US" sz="4400" b="1" dirty="0">
                <a:latin typeface="Calibri" panose="020F0502020204030204" pitchFamily="34" charset="0"/>
                <a:cs typeface="Arial" panose="020B0604020202020204" pitchFamily="34" charset="0"/>
              </a:rPr>
              <a:t>Understanding Judging</a:t>
            </a: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4A79E91A-641D-4C6B-ACAA-155188456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533436"/>
            <a:ext cx="8001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tx2"/>
                </a:solidFill>
                <a:latin typeface="Calibri" panose="020F0502020204030204" pitchFamily="34" charset="0"/>
                <a:cs typeface="Arial" pitchFamily="34" charset="0"/>
              </a:rPr>
              <a:t>Hypocritical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3DB72F-CED5-4FF9-8ABD-790413998536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						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CCC238D-831E-4C51-8D67-6E8F46A1D5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2152650"/>
            <a:ext cx="10363200" cy="3943350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altLang="en-US" sz="3000" b="1" dirty="0">
                <a:cs typeface="Arial" panose="020B0604020202020204" pitchFamily="34" charset="0"/>
              </a:rPr>
              <a:t>Must not judge another based solely upon opinion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2800" dirty="0">
                <a:solidFill>
                  <a:srgbClr val="C00000"/>
                </a:solidFill>
                <a:cs typeface="Arial" panose="020B0604020202020204" pitchFamily="34" charset="0"/>
              </a:rPr>
              <a:t>Romans 14:3-9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3000" b="1" dirty="0">
                <a:cs typeface="Arial" panose="020B0604020202020204" pitchFamily="34" charset="0"/>
              </a:rPr>
              <a:t>God has welcomed both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2800" dirty="0">
                <a:solidFill>
                  <a:srgbClr val="C00000"/>
                </a:solidFill>
                <a:cs typeface="Arial" panose="020B0604020202020204" pitchFamily="34" charset="0"/>
              </a:rPr>
              <a:t>Romans 14:10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3000" b="1" dirty="0">
                <a:cs typeface="Arial" panose="020B0604020202020204" pitchFamily="34" charset="0"/>
              </a:rPr>
              <a:t>Cannot be judgmental toward one another pertaining to matters that are indifferent in the Lord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2800" dirty="0">
                <a:solidFill>
                  <a:srgbClr val="C00000"/>
                </a:solidFill>
                <a:cs typeface="Arial" panose="020B0604020202020204" pitchFamily="34" charset="0"/>
              </a:rPr>
              <a:t>Romans 14:13</a:t>
            </a:r>
          </a:p>
        </p:txBody>
      </p:sp>
      <p:sp>
        <p:nvSpPr>
          <p:cNvPr id="19461" name="Text Box 5">
            <a:extLst>
              <a:ext uri="{FF2B5EF4-FFF2-40B4-BE49-F238E27FC236}">
                <a16:creationId xmlns:a16="http://schemas.microsoft.com/office/drawing/2014/main" id="{CB38B567-0939-46C4-9B34-C1C84179C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524000"/>
            <a:ext cx="80391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 dirty="0">
                <a:solidFill>
                  <a:schemeClr val="tx2"/>
                </a:solidFill>
                <a:latin typeface="Calibri" panose="020F0502020204030204" pitchFamily="34" charset="0"/>
                <a:cs typeface="Arial" pitchFamily="34" charset="0"/>
              </a:rPr>
              <a:t>Opinion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D8D0D4F-FE90-4939-B4E2-BEFDDE5604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09600"/>
            <a:ext cx="8001000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86362321-828F-4DDC-9FBF-C1FD13FDBB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762000"/>
            <a:ext cx="8039100" cy="457200"/>
          </a:xfrm>
        </p:spPr>
        <p:txBody>
          <a:bodyPr/>
          <a:lstStyle/>
          <a:p>
            <a:pPr algn="ctr" eaLnBrk="1" hangingPunct="1"/>
            <a:r>
              <a:rPr lang="en-US" altLang="en-US" sz="4400" b="1" dirty="0">
                <a:latin typeface="Calibri" panose="020F0502020204030204" pitchFamily="34" charset="0"/>
                <a:cs typeface="Arial" panose="020B0604020202020204" pitchFamily="34" charset="0"/>
              </a:rPr>
              <a:t>Understanding Judging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3CC5E1-D97D-417C-9B6D-0E134EDBC759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						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53E7BE6-30C2-4C32-AC9A-657FDAA17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2209799"/>
            <a:ext cx="10439400" cy="4340423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altLang="en-US" sz="3000" b="1" dirty="0">
                <a:cs typeface="Arial" panose="020B0604020202020204" pitchFamily="34" charset="0"/>
              </a:rPr>
              <a:t>Jesus stated we are to judge righteous judgment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2800" dirty="0">
                <a:solidFill>
                  <a:srgbClr val="C00000"/>
                </a:solidFill>
                <a:cs typeface="Arial" panose="020B0604020202020204" pitchFamily="34" charset="0"/>
              </a:rPr>
              <a:t>John 7:24; Luke 12:57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3000" b="1" dirty="0">
                <a:cs typeface="Arial" panose="020B0604020202020204" pitchFamily="34" charset="0"/>
              </a:rPr>
              <a:t>We will be judged by the Word of Christ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2800" dirty="0">
                <a:solidFill>
                  <a:srgbClr val="C00000"/>
                </a:solidFill>
                <a:cs typeface="Arial" panose="020B0604020202020204" pitchFamily="34" charset="0"/>
              </a:rPr>
              <a:t>John 12:48; 15:6-7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3000" b="1" dirty="0">
                <a:cs typeface="Arial" panose="020B0604020202020204" pitchFamily="34" charset="0"/>
              </a:rPr>
              <a:t>God cannot lie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2800" dirty="0">
                <a:solidFill>
                  <a:srgbClr val="C00000"/>
                </a:solidFill>
                <a:cs typeface="Arial" panose="020B0604020202020204" pitchFamily="34" charset="0"/>
              </a:rPr>
              <a:t>Titus 1:1-3; John 8:32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3000" b="1" dirty="0">
                <a:cs typeface="Arial" panose="020B0604020202020204" pitchFamily="34" charset="0"/>
              </a:rPr>
              <a:t>Christ is the righteous judge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2800" dirty="0">
                <a:solidFill>
                  <a:srgbClr val="C00000"/>
                </a:solidFill>
                <a:cs typeface="Arial" panose="020B0604020202020204" pitchFamily="34" charset="0"/>
              </a:rPr>
              <a:t>2 Timothy 4:8</a:t>
            </a:r>
          </a:p>
        </p:txBody>
      </p:sp>
      <p:sp>
        <p:nvSpPr>
          <p:cNvPr id="20485" name="Text Box 5">
            <a:extLst>
              <a:ext uri="{FF2B5EF4-FFF2-40B4-BE49-F238E27FC236}">
                <a16:creationId xmlns:a16="http://schemas.microsoft.com/office/drawing/2014/main" id="{59866718-641A-4BC9-A4EF-E98B535C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533436"/>
            <a:ext cx="80391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 dirty="0">
                <a:solidFill>
                  <a:schemeClr val="tx2"/>
                </a:solidFill>
                <a:latin typeface="Calibri" panose="020F0502020204030204" pitchFamily="34" charset="0"/>
                <a:cs typeface="Arial" pitchFamily="34" charset="0"/>
              </a:rPr>
              <a:t>Righteous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BC47525-6A48-480A-B81B-46624B0EC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09600"/>
            <a:ext cx="8001000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EFCB7957-68E3-44B2-A8FC-637B0B0248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762000"/>
            <a:ext cx="8039100" cy="457200"/>
          </a:xfrm>
        </p:spPr>
        <p:txBody>
          <a:bodyPr/>
          <a:lstStyle/>
          <a:p>
            <a:pPr algn="ctr" eaLnBrk="1" hangingPunct="1"/>
            <a:r>
              <a:rPr lang="en-US" altLang="en-US" sz="4400" b="1" dirty="0">
                <a:latin typeface="Calibri" panose="020F0502020204030204" pitchFamily="34" charset="0"/>
                <a:cs typeface="Arial" panose="020B0604020202020204" pitchFamily="34" charset="0"/>
              </a:rPr>
              <a:t>Understanding Judging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552827-EA57-40B6-9950-91A771A64AA3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						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BC0307A-02B3-4871-A855-FEFF8A307C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685800"/>
            <a:ext cx="8001000" cy="1522811"/>
          </a:xfrm>
          <a:effectLst/>
        </p:spPr>
        <p:txBody>
          <a:bodyPr/>
          <a:lstStyle/>
          <a:p>
            <a:pPr algn="ctr" eaLnBrk="1" hangingPunct="1">
              <a:defRPr/>
            </a:pPr>
            <a:r>
              <a:rPr lang="en-US" sz="4400" b="1" dirty="0">
                <a:latin typeface="Calibri" panose="020F0502020204030204" pitchFamily="34" charset="0"/>
                <a:cs typeface="Arial" pitchFamily="34" charset="0"/>
              </a:rPr>
              <a:t>Some Examples of</a:t>
            </a:r>
            <a:br>
              <a:rPr lang="en-US" sz="3600" b="1" dirty="0">
                <a:latin typeface="Calibri" panose="020F0502020204030204" pitchFamily="34" charset="0"/>
                <a:cs typeface="Arial" pitchFamily="34" charset="0"/>
              </a:rPr>
            </a:br>
            <a:br>
              <a:rPr lang="en-US" sz="2700" b="1" dirty="0">
                <a:latin typeface="Calibri" panose="020F0502020204030204" pitchFamily="34" charset="0"/>
                <a:cs typeface="Arial" pitchFamily="34" charset="0"/>
              </a:rPr>
            </a:br>
            <a:r>
              <a:rPr lang="en-US" sz="4000" b="1" dirty="0">
                <a:latin typeface="Calibri" panose="020F0502020204030204" pitchFamily="34" charset="0"/>
                <a:cs typeface="Arial" pitchFamily="34" charset="0"/>
              </a:rPr>
              <a:t>Righteous Judgment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9B757B0E-4642-4F42-89BB-05FA253487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2355056"/>
            <a:ext cx="10515600" cy="4045744"/>
          </a:xfrm>
        </p:spPr>
        <p:txBody>
          <a:bodyPr/>
          <a:lstStyle/>
          <a:p>
            <a:pPr eaLnBrk="1" hangingPunct="1"/>
            <a:r>
              <a:rPr lang="en-US" altLang="en-US" sz="3000" b="1" dirty="0">
                <a:cs typeface="Arial" panose="020B0604020202020204" pitchFamily="34" charset="0"/>
              </a:rPr>
              <a:t>Plan of Salvation</a:t>
            </a:r>
          </a:p>
          <a:p>
            <a:pPr lvl="1" eaLnBrk="1" hangingPunct="1"/>
            <a:r>
              <a:rPr lang="en-US" altLang="en-US" sz="2800" dirty="0">
                <a:cs typeface="Arial" panose="020B0604020202020204" pitchFamily="34" charset="0"/>
              </a:rPr>
              <a:t>Hear, Believe, Repent, Confess, Baptism, Live Faithful</a:t>
            </a:r>
          </a:p>
          <a:p>
            <a:pPr eaLnBrk="1" hangingPunct="1"/>
            <a:r>
              <a:rPr lang="en-US" altLang="en-US" sz="3000" b="1" dirty="0">
                <a:cs typeface="Arial" panose="020B0604020202020204" pitchFamily="34" charset="0"/>
              </a:rPr>
              <a:t>Marriage, Divorce, Remarriage</a:t>
            </a:r>
          </a:p>
          <a:p>
            <a:pPr eaLnBrk="1" hangingPunct="1"/>
            <a:r>
              <a:rPr lang="en-US" altLang="en-US" sz="3000" b="1" dirty="0">
                <a:cs typeface="Arial" panose="020B0604020202020204" pitchFamily="34" charset="0"/>
              </a:rPr>
              <a:t>Lord’s Supper</a:t>
            </a:r>
          </a:p>
          <a:p>
            <a:pPr eaLnBrk="1" hangingPunct="1"/>
            <a:r>
              <a:rPr lang="en-US" altLang="en-US" sz="3000" b="1" dirty="0">
                <a:cs typeface="Arial" panose="020B0604020202020204" pitchFamily="34" charset="0"/>
              </a:rPr>
              <a:t>Singing</a:t>
            </a:r>
          </a:p>
          <a:p>
            <a:pPr eaLnBrk="1" hangingPunct="1"/>
            <a:r>
              <a:rPr lang="en-US" altLang="en-US" sz="3000" b="1" dirty="0">
                <a:cs typeface="Arial" panose="020B0604020202020204" pitchFamily="34" charset="0"/>
              </a:rPr>
              <a:t>Assembling Together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4CB353-1B78-4841-8BFB-E7729E60E91A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						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BE7D0F5F-D2D7-4CDE-B47E-F70937FF13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752600"/>
            <a:ext cx="10820400" cy="2857500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altLang="en-US" sz="3000" b="1" dirty="0">
                <a:cs typeface="Arial" panose="020B0604020202020204" pitchFamily="34" charset="0"/>
              </a:rPr>
              <a:t>Christians are to live their lives in accordance with the will of God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2800" dirty="0">
                <a:solidFill>
                  <a:srgbClr val="C00000"/>
                </a:solidFill>
                <a:cs typeface="Arial" panose="020B0604020202020204" pitchFamily="34" charset="0"/>
              </a:rPr>
              <a:t>Titus 2:11-12; Matthew 7:21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3000" b="1" dirty="0">
                <a:cs typeface="Arial" panose="020B0604020202020204" pitchFamily="34" charset="0"/>
              </a:rPr>
              <a:t>May we be determined to live a life of service to God, teaching others to do the same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2800" dirty="0">
                <a:solidFill>
                  <a:srgbClr val="C00000"/>
                </a:solidFill>
                <a:cs typeface="Arial" panose="020B0604020202020204" pitchFamily="34" charset="0"/>
              </a:rPr>
              <a:t>Matthew 28:18-20</a:t>
            </a: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5D037BA5-0EB9-4F44-9AB2-30DFBA022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830128"/>
            <a:ext cx="12192000" cy="172009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0247" name="Line 8">
            <a:extLst>
              <a:ext uri="{FF2B5EF4-FFF2-40B4-BE49-F238E27FC236}">
                <a16:creationId xmlns:a16="http://schemas.microsoft.com/office/drawing/2014/main" id="{1D8A4529-0A06-41ED-A6B6-54DC7A4386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2750" y="4914900"/>
            <a:ext cx="6229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0248" name="Text Box 6">
            <a:extLst>
              <a:ext uri="{FF2B5EF4-FFF2-40B4-BE49-F238E27FC236}">
                <a16:creationId xmlns:a16="http://schemas.microsoft.com/office/drawing/2014/main" id="{681A8129-2028-44F3-8EF5-68FEE8CC9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7424" y="4921984"/>
            <a:ext cx="103632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4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“Do not judge according to appearance,</a:t>
            </a:r>
            <a:br>
              <a:rPr lang="en-US" altLang="en-US" sz="34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4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but judge with righteous judgment.”</a:t>
            </a:r>
            <a:br>
              <a:rPr lang="en-US" altLang="en-US" sz="2800" b="1" dirty="0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200" b="1" dirty="0">
                <a:latin typeface="Calibri" panose="020F0502020204030204" pitchFamily="34" charset="0"/>
                <a:cs typeface="Arial" panose="020B0604020202020204" pitchFamily="34" charset="0"/>
              </a:rPr>
              <a:t>John 7:24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BBF97734-341A-48CB-AA0E-49F5F7729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09600"/>
            <a:ext cx="8001000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775E94BE-27DA-4912-A466-C42087DCC3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762000"/>
            <a:ext cx="8039100" cy="457200"/>
          </a:xfrm>
        </p:spPr>
        <p:txBody>
          <a:bodyPr/>
          <a:lstStyle/>
          <a:p>
            <a:pPr algn="ctr" eaLnBrk="1" hangingPunct="1"/>
            <a:r>
              <a:rPr lang="en-US" altLang="en-US" sz="4400" b="1" dirty="0">
                <a:latin typeface="Calibri" panose="020F0502020204030204" pitchFamily="34" charset="0"/>
                <a:cs typeface="Arial" panose="020B0604020202020204" pitchFamily="34" charset="0"/>
              </a:rPr>
              <a:t>Understanding Judging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F7172E5-C744-44DE-8580-C6924A12C629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						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376</TotalTime>
  <Words>521</Words>
  <Application>Microsoft Office PowerPoint</Application>
  <PresentationFormat>Widescreen</PresentationFormat>
  <Paragraphs>79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Layers</vt:lpstr>
      <vt:lpstr>Understanding Judging</vt:lpstr>
      <vt:lpstr>Understanding Judging</vt:lpstr>
      <vt:lpstr>The Bible Tells Us: At least 3 different kinds of judgment</vt:lpstr>
      <vt:lpstr>Understanding Judging</vt:lpstr>
      <vt:lpstr>Understanding Judging</vt:lpstr>
      <vt:lpstr>Understanding Judging</vt:lpstr>
      <vt:lpstr>Some Examples of  Righteous Judgment</vt:lpstr>
      <vt:lpstr>Understanding Judging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Judging</dc:title>
  <dc:creator>Richie Thetford</dc:creator>
  <cp:lastModifiedBy>Richard Thetford</cp:lastModifiedBy>
  <cp:revision>30</cp:revision>
  <dcterms:created xsi:type="dcterms:W3CDTF">2002-11-05T02:21:17Z</dcterms:created>
  <dcterms:modified xsi:type="dcterms:W3CDTF">2024-02-18T21:53:56Z</dcterms:modified>
</cp:coreProperties>
</file>