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5D"/>
    <a:srgbClr val="FFFFA3"/>
    <a:srgbClr val="DBDBDB"/>
    <a:srgbClr val="FFFF00"/>
    <a:srgbClr val="A50021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66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035D-999D-4FA9-A966-FE468F43AB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4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0EB6-709E-45CA-8AFA-99F90FE3C5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286D-2BB9-4CFD-B8B6-02227F2561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2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E698-CD00-4451-9676-4A76057CBF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1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C9A3-A1A7-43A5-9550-0D40A5F404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FD5-F659-485D-A8AE-D591527459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6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63C6-0B65-46F2-9BCA-3EF906711B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1370-784B-43FC-A4F0-C076A556AF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4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FA4F-92D2-4C9E-AB00-06C4FDD80D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2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A904-CED7-4A17-9721-117CB26248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DB2B-2646-4D9F-922A-F042861FF4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4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F48B5-6F3E-48F6-B17D-E796D71520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4AF6C7D-D178-4450-AAE2-70E193B0AE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599" y="838200"/>
            <a:ext cx="5936045" cy="1981200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4800" b="1" dirty="0">
                <a:solidFill>
                  <a:schemeClr val="tx1"/>
                </a:solidFill>
                <a:latin typeface="Segoe UI" panose="020B0502040204020203" pitchFamily="34" charset="0"/>
              </a:rPr>
              <a:t>Unacceptable</a:t>
            </a:r>
            <a:br>
              <a:rPr lang="en-US" altLang="en-US" sz="4800" b="1" dirty="0">
                <a:solidFill>
                  <a:schemeClr val="tx1"/>
                </a:solidFill>
                <a:latin typeface="Segoe UI" panose="020B0502040204020203" pitchFamily="34" charset="0"/>
              </a:rPr>
            </a:br>
            <a:r>
              <a:rPr lang="en-US" altLang="en-US" sz="4800" b="1" dirty="0">
                <a:solidFill>
                  <a:schemeClr val="tx1"/>
                </a:solidFill>
                <a:latin typeface="Segoe UI" panose="020B0502040204020203" pitchFamily="34" charset="0"/>
              </a:rPr>
              <a:t>Worship to God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F8CF5A9-4D13-4A5B-A82B-C04B863EFC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74041" y="4953000"/>
            <a:ext cx="5889359" cy="685800"/>
          </a:xfrm>
          <a:effectLst/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Exodus 20:1-6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1BBE50B-8BE0-4F94-8F4E-F9D3C98B0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ADE1755-6408-4962-AA4A-103648CB6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74B824E-2DEE-432A-A17D-F07EBD5A3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FA09F2E-833D-4AF6-BE06-7748A37E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B5161CE-19BE-4E93-B170-A78821F8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45" y="304800"/>
            <a:ext cx="57225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14A1D281-9513-4937-BBDE-D7020CCA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5769242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DA9710-A7F0-4161-AA4D-0F182568B01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E457920-6108-42FF-8219-A0F8E4AF5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11734800" cy="1371600"/>
          </a:xfrm>
          <a:effectLst/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Worship the Right God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in the Wrong Place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41031CFF-8FFB-4C40-87CE-B7B3014ABF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11430000" cy="4800600"/>
          </a:xfrm>
          <a:noFill/>
          <a:ln/>
          <a:effectLst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b="1" dirty="0">
                <a:latin typeface="Segoe UI" panose="020B0502040204020203" pitchFamily="34" charset="0"/>
              </a:rPr>
              <a:t>Men and women today attempt to worship God in the “wrong places”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Meaning “wrong relationship”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15:13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15:8-9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3:12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10:16</a:t>
            </a:r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1C40DA61-8707-42F3-BE11-1006BD97A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6002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8" name="Picture 14">
            <a:extLst>
              <a:ext uri="{FF2B5EF4-FFF2-40B4-BE49-F238E27FC236}">
                <a16:creationId xmlns:a16="http://schemas.microsoft.com/office/drawing/2014/main" id="{9F32F9BE-69DF-482D-8102-384A7C61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5105400" cy="38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17CC8615-58F1-4C9E-B004-090AFDC70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A2C1E3D-3299-45D5-81DA-4F91CAB5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FBD331C-8A6E-41D4-9035-2C5BB3A1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AADC87BE-3DBD-4A58-90E9-960FEEF14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3A8999-C5E6-4528-8008-6E8152328814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061B25E-DB68-42A5-9771-DE39DEF2C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11734800" cy="2743200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Worship the Right God,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by the Right Authority,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in the Right Place, and Still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NOT Worship God Acceptably!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E7F40F3A-71B8-4223-A370-F635D0EA01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124200"/>
            <a:ext cx="9906000" cy="685800"/>
          </a:xfrm>
          <a:noFill/>
          <a:ln/>
          <a:effectLst/>
        </p:spPr>
        <p:txBody>
          <a:bodyPr>
            <a:normAutofit/>
          </a:bodyPr>
          <a:lstStyle/>
          <a:p>
            <a:r>
              <a:rPr lang="en-US" altLang="en-US" sz="3400" b="1" dirty="0">
                <a:latin typeface="Segoe UI" panose="020B0502040204020203" pitchFamily="34" charset="0"/>
              </a:rPr>
              <a:t>How is this possible?</a:t>
            </a:r>
            <a:endParaRPr lang="en-US" altLang="en-US" sz="3400" b="1" dirty="0">
              <a:solidFill>
                <a:srgbClr val="A50021"/>
              </a:solidFill>
              <a:latin typeface="Segoe UI" panose="020B0502040204020203" pitchFamily="34" charset="0"/>
            </a:endParaRPr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DD254267-EADD-49A9-97B1-E1F444E45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9718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5D363465-5ABB-4738-B428-78D892FB1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6934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sz="3200" b="1" dirty="0">
                <a:solidFill>
                  <a:srgbClr val="000066"/>
                </a:solidFill>
                <a:latin typeface="Segoe UI" panose="020B0502040204020203" pitchFamily="34" charset="0"/>
              </a:rPr>
              <a:t>By NOT discerning the Lord’s body and blood in communion</a:t>
            </a:r>
          </a:p>
          <a:p>
            <a:pPr lvl="2"/>
            <a:r>
              <a:rPr lang="en-US" altLang="en-US" sz="30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11:28-29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697CBE6-71F2-41DA-B0F3-6016D1C3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D786B27-C560-4126-AD6A-8128AEEB3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4007D69-1FF3-4CFA-B710-C91A6D72B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3A3B8852-EC29-4261-B7E2-D03D338E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433E38-2E5E-44D6-B0D7-9127ECDF6070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  <p:pic>
        <p:nvPicPr>
          <p:cNvPr id="3" name="Picture 2" descr="A silver tray with crackers and red wine&#10;&#10;Description automatically generated">
            <a:extLst>
              <a:ext uri="{FF2B5EF4-FFF2-40B4-BE49-F238E27FC236}">
                <a16:creationId xmlns:a16="http://schemas.microsoft.com/office/drawing/2014/main" id="{04B5537F-FC35-4DA8-B055-DDD63BACE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3" y="3121223"/>
            <a:ext cx="4605867" cy="3279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0AC0BEC-F980-4A0A-A978-AC009CDDD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11734800" cy="2743200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Worship the Right God,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by the Right Authority,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in the Right Place, and Still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NOT Worship God Acceptably!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09892D18-9C67-41EB-8B2E-C0707A3770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124200"/>
            <a:ext cx="9906000" cy="685800"/>
          </a:xfrm>
          <a:noFill/>
          <a:ln/>
          <a:effectLst/>
        </p:spPr>
        <p:txBody>
          <a:bodyPr>
            <a:normAutofit/>
          </a:bodyPr>
          <a:lstStyle/>
          <a:p>
            <a:r>
              <a:rPr lang="en-US" altLang="en-US" sz="3400" b="1" dirty="0">
                <a:latin typeface="Segoe UI" panose="020B0502040204020203" pitchFamily="34" charset="0"/>
              </a:rPr>
              <a:t>How is this possible?</a:t>
            </a:r>
            <a:endParaRPr lang="en-US" altLang="en-US" sz="3400" b="1" dirty="0">
              <a:solidFill>
                <a:srgbClr val="A50021"/>
              </a:solidFill>
              <a:latin typeface="Segoe UI" panose="020B0502040204020203" pitchFamily="34" charset="0"/>
            </a:endParaRPr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4BD243F2-8789-4A40-969A-FF95A7F5F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9718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0D6C17D3-D5CC-4E94-B5DC-0DD4E2278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5486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sz="3200" b="1" dirty="0">
                <a:solidFill>
                  <a:srgbClr val="000066"/>
                </a:solidFill>
                <a:latin typeface="Segoe UI" panose="020B0502040204020203" pitchFamily="34" charset="0"/>
              </a:rPr>
              <a:t>By NOT meaning and understanding what one sings and prays</a:t>
            </a:r>
          </a:p>
          <a:p>
            <a:pPr lvl="2"/>
            <a:r>
              <a:rPr lang="en-US" altLang="en-US" sz="30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14:15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410E375D-9A8F-4826-A179-F6529043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19D8F88F-50E9-4D19-87A4-418958776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5BAF4BC-D442-468C-B7CB-5661E032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0EEDAEF-D16D-494C-B4BA-2E91F18DD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05A25-0730-4785-9AFF-1B738B39BB3F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C209B463-0D58-473B-B689-2A01EAE4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41" y="3138264"/>
            <a:ext cx="3851959" cy="32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ollage of people praying&#10;&#10;Description automatically generated">
            <a:extLst>
              <a:ext uri="{FF2B5EF4-FFF2-40B4-BE49-F238E27FC236}">
                <a16:creationId xmlns:a16="http://schemas.microsoft.com/office/drawing/2014/main" id="{347AEFEE-AB36-46CC-BB90-6E5A2420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121086"/>
            <a:ext cx="2209800" cy="3229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AF59F48-8288-47CE-8275-4AB5466CC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599" y="228600"/>
            <a:ext cx="11734799" cy="2743200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Worship the Right God,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by the Right Authority,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in the Right Place, and Still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NOT Worship God Acceptably!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9AFBFA9A-BFD1-4692-BE25-0DAD44355D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124200"/>
            <a:ext cx="9906000" cy="685800"/>
          </a:xfrm>
          <a:noFill/>
          <a:ln/>
          <a:effectLst/>
        </p:spPr>
        <p:txBody>
          <a:bodyPr>
            <a:normAutofit/>
          </a:bodyPr>
          <a:lstStyle/>
          <a:p>
            <a:r>
              <a:rPr lang="en-US" altLang="en-US" sz="3400" b="1" dirty="0">
                <a:latin typeface="Segoe UI" panose="020B0502040204020203" pitchFamily="34" charset="0"/>
              </a:rPr>
              <a:t>How is this possible?</a:t>
            </a:r>
            <a:endParaRPr lang="en-US" altLang="en-US" sz="3400" b="1" dirty="0">
              <a:solidFill>
                <a:srgbClr val="A50021"/>
              </a:solidFill>
              <a:latin typeface="Segoe UI" panose="020B0502040204020203" pitchFamily="34" charset="0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92B21D29-C12B-4377-B5A9-49BF147D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9718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2784C54F-278D-4076-855D-9C1042432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6172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sz="3200" b="1" dirty="0">
                <a:solidFill>
                  <a:srgbClr val="000066"/>
                </a:solidFill>
                <a:latin typeface="Segoe UI" panose="020B0502040204020203" pitchFamily="34" charset="0"/>
              </a:rPr>
              <a:t>By NOT giving cheerfully and bountifully as one has been prospered</a:t>
            </a:r>
          </a:p>
          <a:p>
            <a:pPr lvl="2"/>
            <a:r>
              <a:rPr lang="en-US" altLang="en-US" sz="30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9:7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2ACA4F9-102D-457B-8E9E-CC8A3B056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C4291E3-0AFC-4E4D-A21E-71750CC8C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ABFCEEA-EDA1-42AC-B35A-35B672AE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54887B2-D208-4C8E-AFF0-E7BD71FB1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55C6A5-BC85-4B97-ADAA-C122872D7A40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  <p:pic>
        <p:nvPicPr>
          <p:cNvPr id="3" name="Picture 2" descr="A text with leaves falling&#10;&#10;Description automatically generated with medium confidence">
            <a:extLst>
              <a:ext uri="{FF2B5EF4-FFF2-40B4-BE49-F238E27FC236}">
                <a16:creationId xmlns:a16="http://schemas.microsoft.com/office/drawing/2014/main" id="{600890BC-AC9A-496A-8027-55C36E366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77" y="3124199"/>
            <a:ext cx="5356052" cy="3241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78157B6-6B7F-4CA7-B72D-6DB354348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11734800" cy="2743200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Worship the Right God,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by the Right Authority,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in the Right Place, and Still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NOT Worship God Acceptably!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E5F5E86A-CD88-4BA3-AC08-C7303F264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124200"/>
            <a:ext cx="9906000" cy="685800"/>
          </a:xfrm>
          <a:noFill/>
          <a:ln/>
          <a:effectLst/>
        </p:spPr>
        <p:txBody>
          <a:bodyPr>
            <a:normAutofit/>
          </a:bodyPr>
          <a:lstStyle/>
          <a:p>
            <a:r>
              <a:rPr lang="en-US" altLang="en-US" sz="3400" b="1" dirty="0">
                <a:latin typeface="Segoe UI" panose="020B0502040204020203" pitchFamily="34" charset="0"/>
              </a:rPr>
              <a:t>How is this possible?</a:t>
            </a:r>
            <a:endParaRPr lang="en-US" altLang="en-US" sz="3400" b="1" dirty="0">
              <a:solidFill>
                <a:srgbClr val="A50021"/>
              </a:solidFill>
              <a:latin typeface="Segoe UI" panose="020B0502040204020203" pitchFamily="34" charset="0"/>
            </a:endParaRP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75710C35-7D3D-4743-BADC-39144BEE2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9718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99CD5431-9E1A-4460-9E51-E104A6D7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6781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sz="3200" b="1" dirty="0">
                <a:solidFill>
                  <a:srgbClr val="000066"/>
                </a:solidFill>
                <a:latin typeface="Segoe UI" panose="020B0502040204020203" pitchFamily="34" charset="0"/>
              </a:rPr>
              <a:t>By failing to be a proper listener intending to do the will of Christ</a:t>
            </a:r>
          </a:p>
          <a:p>
            <a:pPr lvl="2"/>
            <a:r>
              <a:rPr lang="en-US" altLang="en-US" sz="30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James 1:22-25</a:t>
            </a:r>
          </a:p>
          <a:p>
            <a:pPr lvl="2"/>
            <a:r>
              <a:rPr lang="en-US" altLang="en-US" sz="30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James 2:14-26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E82C12D-227B-4A1C-ABC4-EA3899CBC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F60D829-8767-49F4-AB3A-2A98915CC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F52DB5C-611C-4DE6-AC94-3DDFB740B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2AA60EB-E8C4-496F-AF8E-FBF01B6AD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4E4FD-7E3F-47D6-8CC0-8C1F74A0E7D6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  <p:pic>
        <p:nvPicPr>
          <p:cNvPr id="3" name="Picture 2" descr="A person in a suit holding a book&#10;&#10;Description automatically generated">
            <a:extLst>
              <a:ext uri="{FF2B5EF4-FFF2-40B4-BE49-F238E27FC236}">
                <a16:creationId xmlns:a16="http://schemas.microsoft.com/office/drawing/2014/main" id="{DB2435E9-8A22-49A6-8993-60DFFD105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150051"/>
            <a:ext cx="4653323" cy="320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3">
            <a:extLst>
              <a:ext uri="{FF2B5EF4-FFF2-40B4-BE49-F238E27FC236}">
                <a16:creationId xmlns:a16="http://schemas.microsoft.com/office/drawing/2014/main" id="{17458E97-FCB5-4159-AD2F-33162145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352800"/>
            <a:ext cx="8001000" cy="2971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B5AD621-D5A5-40A3-A18E-A02745B09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11734800" cy="6858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A50021"/>
                </a:solidFill>
                <a:latin typeface="Segoe UI" panose="020B0502040204020203" pitchFamily="34" charset="0"/>
              </a:rPr>
              <a:t>CONCLUSION</a:t>
            </a: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6FAD99D1-EA5C-4C0F-B197-694B3F835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9906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BDA5BFE5-8E82-4DB0-9722-8029ACAB7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1143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3400" b="1" dirty="0">
                <a:latin typeface="Segoe UI" panose="020B0502040204020203" pitchFamily="34" charset="0"/>
              </a:rPr>
              <a:t>Are you a true worshiper of God?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4:24</a:t>
            </a:r>
          </a:p>
          <a:p>
            <a:pPr>
              <a:lnSpc>
                <a:spcPct val="90000"/>
              </a:lnSpc>
            </a:pPr>
            <a:r>
              <a:rPr lang="en-US" altLang="en-US" sz="3400" b="1" dirty="0">
                <a:latin typeface="Segoe UI" panose="020B0502040204020203" pitchFamily="34" charset="0"/>
              </a:rPr>
              <a:t>It’s easy to follow the crowd and our own personal feelings</a:t>
            </a:r>
            <a:endParaRPr lang="en-US" altLang="en-US" sz="3400" b="1" dirty="0">
              <a:solidFill>
                <a:srgbClr val="A50021"/>
              </a:solidFill>
              <a:latin typeface="Segoe UI" panose="020B0502040204020203" pitchFamily="34" charset="0"/>
            </a:endParaRPr>
          </a:p>
        </p:txBody>
      </p:sp>
      <p:pic>
        <p:nvPicPr>
          <p:cNvPr id="16399" name="Picture 15">
            <a:extLst>
              <a:ext uri="{FF2B5EF4-FFF2-40B4-BE49-F238E27FC236}">
                <a16:creationId xmlns:a16="http://schemas.microsoft.com/office/drawing/2014/main" id="{AB867C08-13E8-469D-AAE8-2EA73D9B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276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0" name="Text Box 16">
            <a:extLst>
              <a:ext uri="{FF2B5EF4-FFF2-40B4-BE49-F238E27FC236}">
                <a16:creationId xmlns:a16="http://schemas.microsoft.com/office/drawing/2014/main" id="{2A4F7453-B331-4DD1-B1FF-313DBD801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56099"/>
            <a:ext cx="8001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/>
            <a:r>
              <a:rPr lang="en-US" altLang="en-US" sz="3800" b="1" dirty="0">
                <a:solidFill>
                  <a:srgbClr val="FFFF5D"/>
                </a:solidFill>
                <a:latin typeface="Segoe UI" panose="020B0502040204020203" pitchFamily="34" charset="0"/>
              </a:rPr>
              <a:t>What will our final sentence be?</a:t>
            </a:r>
          </a:p>
          <a:p>
            <a:pPr lvl="1" algn="ctr"/>
            <a:endParaRPr lang="en-US" altLang="en-US" sz="4200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lvl="1" algn="ctr"/>
            <a:r>
              <a:rPr lang="en-US" altLang="en-US" sz="4200" b="1" dirty="0">
                <a:solidFill>
                  <a:schemeClr val="bg1"/>
                </a:solidFill>
                <a:latin typeface="Segoe UI" panose="020B0502040204020203" pitchFamily="34" charset="0"/>
              </a:rPr>
              <a:t>Our worship to God will determine the answer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5A16B4D-8423-4C7F-842C-E9C38E3BB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CEEA354-F184-4B97-8756-F9878355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CFC7C58-A61C-4E8C-B2E2-2426CB0E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E177211-7584-43DB-BE99-469CE9419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26F2D-BC21-41C4-BA8B-9B5846EB7DD0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4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CB29C32-8530-422A-A20F-0B633B966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39712"/>
            <a:ext cx="11734800" cy="857252"/>
          </a:xfrm>
          <a:effectLst/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One Can Worship the Wrong God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0473090-5F3C-4D97-88A1-D551CF5942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41438"/>
            <a:ext cx="11430000" cy="1249362"/>
          </a:xfrm>
          <a:effectLst/>
        </p:spPr>
        <p:txBody>
          <a:bodyPr>
            <a:normAutofit/>
          </a:bodyPr>
          <a:lstStyle/>
          <a:p>
            <a:r>
              <a:rPr lang="en-US" altLang="en-US" sz="3400" b="1" dirty="0">
                <a:latin typeface="Segoe UI" panose="020B0502040204020203" pitchFamily="34" charset="0"/>
              </a:rPr>
              <a:t>This happened in the Old Testament times</a:t>
            </a:r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893C153A-EF66-40FF-829C-E37E990E0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1430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1" name="Picture 9">
            <a:extLst>
              <a:ext uri="{FF2B5EF4-FFF2-40B4-BE49-F238E27FC236}">
                <a16:creationId xmlns:a16="http://schemas.microsoft.com/office/drawing/2014/main" id="{4ED704E3-F9F9-4FA8-8911-0B3DB1BC8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4470"/>
            <a:ext cx="6553200" cy="450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xt Box 10">
            <a:extLst>
              <a:ext uri="{FF2B5EF4-FFF2-40B4-BE49-F238E27FC236}">
                <a16:creationId xmlns:a16="http://schemas.microsoft.com/office/drawing/2014/main" id="{0ECFD089-4DC7-4C5F-8228-B7404C5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423279"/>
            <a:ext cx="533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200" dirty="0">
                <a:latin typeface="Segoe UI" panose="020B0502040204020203" pitchFamily="34" charset="0"/>
              </a:rPr>
              <a:t>“Now when the people saw that Moses delayed coming down from the mountain, the people gathered together to Aaron, and said to him,“ Come,</a:t>
            </a:r>
            <a:br>
              <a:rPr lang="en-US" altLang="en-US" sz="2200" dirty="0">
                <a:latin typeface="Segoe UI" panose="020B0502040204020203" pitchFamily="34" charset="0"/>
              </a:rPr>
            </a:br>
            <a:r>
              <a:rPr lang="en-US" altLang="en-US" sz="2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make us gods that shall go before us</a:t>
            </a:r>
            <a:r>
              <a:rPr lang="en-US" altLang="en-US" sz="2200" dirty="0">
                <a:latin typeface="Segoe UI" panose="020B0502040204020203" pitchFamily="34" charset="0"/>
              </a:rPr>
              <a:t>; for as for this Moses, the man who brought us up out of the land of Egypt, we do not know what has become of him.”</a:t>
            </a:r>
          </a:p>
          <a:p>
            <a:pPr algn="ctr"/>
            <a:r>
              <a:rPr lang="en-US" altLang="en-US" sz="2200" b="1" dirty="0">
                <a:latin typeface="Segoe UI" panose="020B0502040204020203" pitchFamily="34" charset="0"/>
              </a:rPr>
              <a:t>Exodus 32:1</a:t>
            </a:r>
          </a:p>
        </p:txBody>
      </p:sp>
      <p:pic>
        <p:nvPicPr>
          <p:cNvPr id="3083" name="Picture 11">
            <a:extLst>
              <a:ext uri="{FF2B5EF4-FFF2-40B4-BE49-F238E27FC236}">
                <a16:creationId xmlns:a16="http://schemas.microsoft.com/office/drawing/2014/main" id="{3EECE30B-F567-4846-B670-507ACF56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1905000"/>
            <a:ext cx="31527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6B527DA7-78DE-41F7-A9C4-051784C4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63D5B1A-564B-4D98-888D-EA2C031E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839ED9B5-1ADE-4C91-BC2B-C722753A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F0F7E413-6742-4184-95FC-8EA876052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2412B6-4B8D-4D13-9DEA-E80FBEB4E7EE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B2D79C-F88F-42A3-8E87-D9D9A99DF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599" y="198437"/>
            <a:ext cx="11734799" cy="944563"/>
          </a:xfrm>
          <a:effectLst/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One Can Worship the Wrong God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1A892B9-DCD6-4FE8-A8A5-DAD33A95E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41438"/>
            <a:ext cx="11353800" cy="1249362"/>
          </a:xfrm>
          <a:effectLst/>
        </p:spPr>
        <p:txBody>
          <a:bodyPr>
            <a:normAutofit/>
          </a:bodyPr>
          <a:lstStyle/>
          <a:p>
            <a:r>
              <a:rPr lang="en-US" altLang="en-US" sz="3400" b="1" dirty="0">
                <a:latin typeface="Segoe UI" panose="020B0502040204020203" pitchFamily="34" charset="0"/>
              </a:rPr>
              <a:t>This happened in early New Testament times</a:t>
            </a:r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F0404475-BFFA-4E39-9A26-A480EF2FB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1430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5" name="Picture 9">
            <a:extLst>
              <a:ext uri="{FF2B5EF4-FFF2-40B4-BE49-F238E27FC236}">
                <a16:creationId xmlns:a16="http://schemas.microsoft.com/office/drawing/2014/main" id="{97ED5656-91A9-4767-BBE4-529334147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0164"/>
            <a:ext cx="6096000" cy="456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Text Box 10">
            <a:extLst>
              <a:ext uri="{FF2B5EF4-FFF2-40B4-BE49-F238E27FC236}">
                <a16:creationId xmlns:a16="http://schemas.microsoft.com/office/drawing/2014/main" id="{EFEE7F93-BC39-4588-8124-5AAD93EF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90800"/>
            <a:ext cx="4876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Segoe UI" panose="020B0502040204020203" pitchFamily="34" charset="0"/>
              </a:rPr>
              <a:t>“….Professing to be wise, </a:t>
            </a:r>
            <a:r>
              <a:rPr lang="en-US" altLang="en-US" sz="2200" dirty="0">
                <a:latin typeface="Segoe UI" panose="020B0502040204020203" pitchFamily="34" charset="0"/>
              </a:rPr>
              <a:t>they</a:t>
            </a:r>
            <a:r>
              <a:rPr lang="en-US" altLang="en-US" sz="2400" dirty="0">
                <a:latin typeface="Segoe UI" panose="020B0502040204020203" pitchFamily="34" charset="0"/>
              </a:rPr>
              <a:t> became fools, and changed the glory of the incorruptible God into an image made like corruptible man — and birds and four-footed animals and creeping things.”</a:t>
            </a:r>
            <a:br>
              <a:rPr lang="en-US" altLang="en-US" sz="2400" dirty="0">
                <a:latin typeface="Segoe UI" panose="020B0502040204020203" pitchFamily="34" charset="0"/>
              </a:rPr>
            </a:br>
            <a:r>
              <a:rPr lang="en-US" altLang="en-US" sz="2400" b="1" dirty="0">
                <a:latin typeface="Segoe UI" panose="020B0502040204020203" pitchFamily="34" charset="0"/>
              </a:rPr>
              <a:t>Romans 1:20-23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3C932DEF-7439-486F-B9F2-1F983444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1950615"/>
            <a:ext cx="2895600" cy="445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4315025D-579B-4037-BE80-80FF3881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FFB5435-3A7F-499C-A0EB-A120F875B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7E2D22D-A4B0-45E8-80BB-5443539E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91158ED4-F52F-41DC-AD5D-25071AC0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0055C-C89B-4CD6-8D97-75B3AD5A3007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A15E539-0068-458B-9DC9-942D9C529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98437"/>
            <a:ext cx="11734800" cy="944563"/>
          </a:xfrm>
          <a:effectLst/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One Can Worship the Wrong God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756E07-77B3-4912-8BDA-D1DE235E62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70038"/>
            <a:ext cx="7124700" cy="300196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3400" b="1" dirty="0">
                <a:latin typeface="Segoe UI" panose="020B0502040204020203" pitchFamily="34" charset="0"/>
              </a:rPr>
              <a:t>At Athens, they were worshiping many gods, to include an</a:t>
            </a:r>
            <a:r>
              <a:rPr lang="en-US" altLang="en-US" sz="3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altLang="en-US" sz="3400" b="1" dirty="0">
                <a:solidFill>
                  <a:srgbClr val="A50021"/>
                </a:solidFill>
                <a:latin typeface="Segoe UI" panose="020B0502040204020203" pitchFamily="34" charset="0"/>
              </a:rPr>
              <a:t>“unknown god”</a:t>
            </a:r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C77BF523-20FA-45A7-A4E8-DD88E297A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1430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67862399-59CA-4CA1-ACFC-6A9BCC20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5400"/>
            <a:ext cx="4038600" cy="36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13">
            <a:extLst>
              <a:ext uri="{FF2B5EF4-FFF2-40B4-BE49-F238E27FC236}">
                <a16:creationId xmlns:a16="http://schemas.microsoft.com/office/drawing/2014/main" id="{9440B331-F95D-4AAF-B43F-80B5B721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81600"/>
            <a:ext cx="11277600" cy="106520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B335936C-80BF-456D-91CF-B1BDD979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11277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latin typeface="Segoe UI" panose="020B0502040204020203" pitchFamily="34" charset="0"/>
              </a:rPr>
              <a:t>The above altar is located on Palatine Hill, Rome, where once stood the palaces of the Caesars. It dates from about 100 B.C. and has the inscription, ´</a:t>
            </a:r>
            <a:r>
              <a:rPr lang="en-US" altLang="en-US" sz="2200" b="1" dirty="0">
                <a:latin typeface="Segoe UI" panose="020B0502040204020203" pitchFamily="34" charset="0"/>
              </a:rPr>
              <a:t>To the unknown God</a:t>
            </a:r>
            <a:r>
              <a:rPr lang="en-US" altLang="en-US" sz="2200" dirty="0">
                <a:latin typeface="Segoe UI" panose="020B0502040204020203" pitchFamily="34" charset="0"/>
              </a:rPr>
              <a:t>.´</a:t>
            </a:r>
            <a:r>
              <a:rPr lang="en-US" altLang="en-US" sz="2200" dirty="0"/>
              <a:t>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F17777F-DBAC-43A1-BED6-63329F5FA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6C26140-80B7-4606-9CEB-8E9A0809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03D2392-1857-4959-9FDB-1F444214E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5D3C53B-E78F-4C1E-A2F5-FCCE99AA4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E81F0C-A428-477B-92D0-323B0C612257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DDC6910-5190-4C51-9EC1-52C0F4AC6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98437"/>
            <a:ext cx="11734800" cy="944563"/>
          </a:xfrm>
          <a:effectLst/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One Can Worship the Wrong God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91D762F-EC9A-4A78-B48B-A5E4313EE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11506200" cy="1295400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3400" b="1" dirty="0">
                <a:latin typeface="Segoe UI" panose="020B0502040204020203" pitchFamily="34" charset="0"/>
              </a:rPr>
              <a:t>Today, man continues to worship the wrong God of their life</a:t>
            </a:r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4548FEB9-7D13-4CB8-95A3-7F5EB793A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1430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7" name="Picture 13">
            <a:extLst>
              <a:ext uri="{FF2B5EF4-FFF2-40B4-BE49-F238E27FC236}">
                <a16:creationId xmlns:a16="http://schemas.microsoft.com/office/drawing/2014/main" id="{EDE6ABFB-B037-48F0-914D-E3D252CB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81686"/>
            <a:ext cx="4191000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507C7DCD-2E67-423B-94CF-8F97B000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58" y="2559208"/>
            <a:ext cx="22113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Oval 16">
            <a:extLst>
              <a:ext uri="{FF2B5EF4-FFF2-40B4-BE49-F238E27FC236}">
                <a16:creationId xmlns:a16="http://schemas.microsoft.com/office/drawing/2014/main" id="{C97E36CE-E4BD-4A08-829A-048635CC6648}"/>
              </a:ext>
            </a:extLst>
          </p:cNvPr>
          <p:cNvSpPr>
            <a:spLocks noChangeArrowheads="1"/>
          </p:cNvSpPr>
          <p:nvPr/>
        </p:nvSpPr>
        <p:spPr bwMode="auto">
          <a:xfrm rot="19093488">
            <a:off x="1066800" y="2505486"/>
            <a:ext cx="2209800" cy="10668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Oval 17">
            <a:extLst>
              <a:ext uri="{FF2B5EF4-FFF2-40B4-BE49-F238E27FC236}">
                <a16:creationId xmlns:a16="http://schemas.microsoft.com/office/drawing/2014/main" id="{56915E3E-E8F2-414E-B0A5-6D496304A6F6}"/>
              </a:ext>
            </a:extLst>
          </p:cNvPr>
          <p:cNvSpPr>
            <a:spLocks noChangeArrowheads="1"/>
          </p:cNvSpPr>
          <p:nvPr/>
        </p:nvSpPr>
        <p:spPr bwMode="auto">
          <a:xfrm rot="1965904">
            <a:off x="9408158" y="2275046"/>
            <a:ext cx="1676400" cy="8382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D2F80FCC-A2A1-4895-9330-E702F1A331FB}"/>
              </a:ext>
            </a:extLst>
          </p:cNvPr>
          <p:cNvSpPr txBox="1">
            <a:spLocks noChangeArrowheads="1"/>
          </p:cNvSpPr>
          <p:nvPr/>
        </p:nvSpPr>
        <p:spPr bwMode="auto">
          <a:xfrm rot="19096100">
            <a:off x="1143000" y="2734087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</a:rPr>
              <a:t>Jobs or Hobbies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74714B61-C127-4CA4-BCC8-B22E0791BC73}"/>
              </a:ext>
            </a:extLst>
          </p:cNvPr>
          <p:cNvSpPr txBox="1">
            <a:spLocks noChangeArrowheads="1"/>
          </p:cNvSpPr>
          <p:nvPr/>
        </p:nvSpPr>
        <p:spPr bwMode="auto">
          <a:xfrm rot="2259476">
            <a:off x="9605008" y="2467134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Segoe UI" panose="020B0502040204020203" pitchFamily="34" charset="0"/>
              </a:rPr>
              <a:t>Television</a:t>
            </a:r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317C7C61-BAEF-4632-B9EE-1FAA3B82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38" y="5550950"/>
            <a:ext cx="11319862" cy="773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95D76ACB-F863-4EFF-9292-7748C7CF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55159"/>
            <a:ext cx="1104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latin typeface="Segoe UI" panose="020B0502040204020203" pitchFamily="34" charset="0"/>
              </a:rPr>
              <a:t>“But seek first the kingdom of God and His righteousness,</a:t>
            </a:r>
            <a:br>
              <a:rPr lang="en-US" altLang="en-US" sz="2200" dirty="0">
                <a:latin typeface="Segoe UI" panose="020B0502040204020203" pitchFamily="34" charset="0"/>
              </a:rPr>
            </a:br>
            <a:r>
              <a:rPr lang="en-US" altLang="en-US" sz="2200" dirty="0">
                <a:latin typeface="Segoe UI" panose="020B0502040204020203" pitchFamily="34" charset="0"/>
              </a:rPr>
              <a:t>and all these things shall be added to you.” </a:t>
            </a:r>
            <a:r>
              <a:rPr lang="en-US" altLang="en-US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(Matthew 6:33)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AE40EFDB-6C0D-404F-9DE1-877478F18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ED788A84-97BB-40E0-B782-90E194708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30D7C19-9596-4833-BFA5-A26A34546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A16C5140-E5A1-4F7A-9A9B-8E855C9FC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D5B679-2DC4-4A5A-97C8-CB3215CAA24D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/>
      <p:bldP spid="6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28280DA-6618-44E8-B713-1C5A4A8F7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11734800" cy="944563"/>
          </a:xfrm>
          <a:effectLst/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Right God with Wrong Authority</a:t>
            </a: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518B60DB-16F0-4409-8347-4BFBA66C76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495800"/>
            <a:ext cx="11277600" cy="2057400"/>
          </a:xfrm>
          <a:noFill/>
          <a:ln/>
          <a:effectLst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b="1" dirty="0">
                <a:latin typeface="Segoe UI" panose="020B0502040204020203" pitchFamily="34" charset="0"/>
              </a:rPr>
              <a:t>Offering that which had no “market value” in sacrifice to Jehovah! </a:t>
            </a:r>
          </a:p>
          <a:p>
            <a:pPr lvl="1">
              <a:lnSpc>
                <a:spcPct val="100000"/>
              </a:lnSpc>
            </a:pPr>
            <a:r>
              <a:rPr lang="en-US" altLang="en-US" sz="3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5:21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1D3570D2-535E-46CA-900D-252631B5D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1430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6" name="Picture 18">
            <a:extLst>
              <a:ext uri="{FF2B5EF4-FFF2-40B4-BE49-F238E27FC236}">
                <a16:creationId xmlns:a16="http://schemas.microsoft.com/office/drawing/2014/main" id="{363DC668-1CB0-48CA-93C9-4D3B247A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4949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>
            <a:extLst>
              <a:ext uri="{FF2B5EF4-FFF2-40B4-BE49-F238E27FC236}">
                <a16:creationId xmlns:a16="http://schemas.microsoft.com/office/drawing/2014/main" id="{73EAC99D-A8D1-4F68-9066-966FAC83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64949"/>
            <a:ext cx="4495800" cy="313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8" name="Text Box 20">
            <a:extLst>
              <a:ext uri="{FF2B5EF4-FFF2-40B4-BE49-F238E27FC236}">
                <a16:creationId xmlns:a16="http://schemas.microsoft.com/office/drawing/2014/main" id="{1C0D986D-D90F-49A1-8E20-DBEF4D445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242572"/>
            <a:ext cx="34290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Malachi 1:6-8</a:t>
            </a:r>
            <a:br>
              <a:rPr lang="en-US" altLang="en-US" sz="27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altLang="en-US" sz="27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Leviticus 22:19-25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E794797-8D61-4237-851F-DE0B3AF64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C684FF3-CB2A-40CF-B492-DB11DDC6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0D186B5-9B86-427C-9B31-897BDC6AC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35CE06A-0B28-4504-BE53-6637C5E86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34132-4242-4D98-A072-B82832E47D6B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BCF80FD-25BB-41C5-9246-5AAECB336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11734800" cy="944563"/>
          </a:xfrm>
          <a:effectLst/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Right God with Wrong Authority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8DCB8008-A32F-441B-BCA2-DA0CE0D4CB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219200"/>
            <a:ext cx="8686799" cy="5334000"/>
          </a:xfrm>
          <a:noFill/>
          <a:ln/>
          <a:effectLst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b="1" dirty="0">
                <a:latin typeface="Segoe UI" panose="020B0502040204020203" pitchFamily="34" charset="0"/>
              </a:rPr>
              <a:t>Today we are to “Worship in spirit</a:t>
            </a:r>
            <a:br>
              <a:rPr lang="en-US" altLang="en-US" sz="3400" b="1" dirty="0">
                <a:latin typeface="Segoe UI" panose="020B0502040204020203" pitchFamily="34" charset="0"/>
              </a:rPr>
            </a:br>
            <a:r>
              <a:rPr lang="en-US" altLang="en-US" sz="3400" b="1" dirty="0">
                <a:latin typeface="Segoe UI" panose="020B0502040204020203" pitchFamily="34" charset="0"/>
              </a:rPr>
              <a:t>and in truth” </a:t>
            </a:r>
          </a:p>
          <a:p>
            <a:pPr lvl="1">
              <a:lnSpc>
                <a:spcPct val="100000"/>
              </a:lnSpc>
            </a:pPr>
            <a:r>
              <a:rPr lang="en-US" altLang="en-US" sz="30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4:23-24;</a:t>
            </a:r>
          </a:p>
          <a:p>
            <a:pPr lvl="1">
              <a:lnSpc>
                <a:spcPct val="100000"/>
              </a:lnSpc>
            </a:pPr>
            <a:r>
              <a:rPr lang="en-US" altLang="en-US" sz="3000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2:5</a:t>
            </a:r>
          </a:p>
          <a:p>
            <a:pPr>
              <a:lnSpc>
                <a:spcPct val="100000"/>
              </a:lnSpc>
            </a:pPr>
            <a:r>
              <a:rPr lang="en-US" altLang="en-US" sz="3400" b="1" dirty="0">
                <a:latin typeface="Segoe UI" panose="020B0502040204020203" pitchFamily="34" charset="0"/>
              </a:rPr>
              <a:t>We must act by Christ’s authority</a:t>
            </a:r>
          </a:p>
          <a:p>
            <a:pPr lvl="1">
              <a:lnSpc>
                <a:spcPct val="100000"/>
              </a:lnSpc>
            </a:pPr>
            <a:r>
              <a:rPr lang="en-US" altLang="en-US" sz="30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Colossians 3:17</a:t>
            </a:r>
          </a:p>
          <a:p>
            <a:pPr lvl="1">
              <a:lnSpc>
                <a:spcPct val="100000"/>
              </a:lnSpc>
            </a:pPr>
            <a:r>
              <a:rPr lang="en-US" altLang="en-US" sz="3000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15:8-9</a:t>
            </a:r>
          </a:p>
          <a:p>
            <a:pPr lvl="1">
              <a:lnSpc>
                <a:spcPct val="100000"/>
              </a:lnSpc>
            </a:pPr>
            <a:r>
              <a:rPr lang="en-US" altLang="en-US" sz="3000" dirty="0">
                <a:solidFill>
                  <a:srgbClr val="00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John 9-11</a:t>
            </a:r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D64348F6-3184-4DC9-A00D-93DF80F22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1430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3A0A39B9-FE2B-4F0D-9011-EC74700A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343401"/>
            <a:ext cx="2667000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5" name="Text Box 13">
            <a:extLst>
              <a:ext uri="{FF2B5EF4-FFF2-40B4-BE49-F238E27FC236}">
                <a16:creationId xmlns:a16="http://schemas.microsoft.com/office/drawing/2014/main" id="{BF1BF12A-03EE-4742-991E-74A9D66A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4860925"/>
            <a:ext cx="2133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17:5</a:t>
            </a:r>
            <a:br>
              <a:rPr lang="en-US" altLang="en-US" sz="25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altLang="en-US" sz="25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3:22-23</a:t>
            </a:r>
            <a:endParaRPr lang="en-US" altLang="en-US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206" name="Picture 14">
            <a:extLst>
              <a:ext uri="{FF2B5EF4-FFF2-40B4-BE49-F238E27FC236}">
                <a16:creationId xmlns:a16="http://schemas.microsoft.com/office/drawing/2014/main" id="{A9ED068A-CAFA-4887-847E-E0309A75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1295400"/>
            <a:ext cx="24987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AD1BCB78-6F0E-49AF-A792-D5FC6A00D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6C3FB83-43E4-4741-AD54-CA325FC02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00ACB87-EA08-4849-BA14-CD9520AF1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C71DA16-187C-4F2E-85B6-F18276F8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F971F-8D5B-40C9-B817-81CAF2459E09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92C6F2-142D-4B7D-B9A6-BB7330F8A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11734800" cy="944563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The Lord’s Day Worship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7BBEB8E9-03F6-417A-9BD9-B4BB4756F6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11430000" cy="5334000"/>
          </a:xfrm>
          <a:noFill/>
          <a:ln/>
          <a:effectLst/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400" b="1" dirty="0">
                <a:latin typeface="Segoe UI" panose="020B0502040204020203" pitchFamily="34" charset="0"/>
              </a:rPr>
              <a:t>Our Lord’s Day worship consists of:</a:t>
            </a:r>
          </a:p>
          <a:p>
            <a:pPr lvl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66"/>
                </a:solidFill>
                <a:latin typeface="Segoe UI" panose="020B0502040204020203" pitchFamily="34" charset="0"/>
              </a:rPr>
              <a:t>Lord’s Supper</a:t>
            </a:r>
          </a:p>
          <a:p>
            <a:pPr lvl="2">
              <a:lnSpc>
                <a:spcPct val="110000"/>
              </a:lnSpc>
            </a:pPr>
            <a:r>
              <a:rPr lang="en-US" altLang="en-US" sz="3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20:7</a:t>
            </a:r>
          </a:p>
          <a:p>
            <a:pPr lvl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66"/>
                </a:solidFill>
                <a:latin typeface="Segoe UI" panose="020B0502040204020203" pitchFamily="34" charset="0"/>
              </a:rPr>
              <a:t>Singing</a:t>
            </a:r>
          </a:p>
          <a:p>
            <a:pPr lvl="2">
              <a:lnSpc>
                <a:spcPct val="110000"/>
              </a:lnSpc>
            </a:pPr>
            <a:r>
              <a:rPr lang="en-US" altLang="en-US" sz="3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5:19</a:t>
            </a:r>
          </a:p>
          <a:p>
            <a:pPr lvl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66"/>
                </a:solidFill>
                <a:latin typeface="Segoe UI" panose="020B0502040204020203" pitchFamily="34" charset="0"/>
              </a:rPr>
              <a:t>Giving</a:t>
            </a:r>
          </a:p>
          <a:p>
            <a:pPr lvl="2">
              <a:lnSpc>
                <a:spcPct val="110000"/>
              </a:lnSpc>
            </a:pPr>
            <a:r>
              <a:rPr lang="en-US" altLang="en-US" sz="3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16:1-2</a:t>
            </a:r>
          </a:p>
          <a:p>
            <a:pPr lvl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66"/>
                </a:solidFill>
                <a:latin typeface="Segoe UI" panose="020B0502040204020203" pitchFamily="34" charset="0"/>
              </a:rPr>
              <a:t>Praying</a:t>
            </a:r>
          </a:p>
          <a:p>
            <a:pPr lvl="2">
              <a:lnSpc>
                <a:spcPct val="110000"/>
              </a:lnSpc>
            </a:pPr>
            <a:r>
              <a:rPr lang="en-US" altLang="en-US" sz="32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Thessalonians 5:17</a:t>
            </a:r>
          </a:p>
          <a:p>
            <a:pPr lvl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66"/>
                </a:solidFill>
                <a:latin typeface="Segoe UI" panose="020B0502040204020203" pitchFamily="34" charset="0"/>
              </a:rPr>
              <a:t>Teaching</a:t>
            </a:r>
          </a:p>
          <a:p>
            <a:pPr lvl="2">
              <a:lnSpc>
                <a:spcPct val="110000"/>
              </a:lnSpc>
            </a:pPr>
            <a:r>
              <a:rPr lang="en-US" altLang="en-US" sz="3000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Timothy 4:2</a:t>
            </a:r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8DC1BDE5-C4F5-4BB1-A193-203C26D7D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1430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8" name="Picture 12">
            <a:extLst>
              <a:ext uri="{FF2B5EF4-FFF2-40B4-BE49-F238E27FC236}">
                <a16:creationId xmlns:a16="http://schemas.microsoft.com/office/drawing/2014/main" id="{810CF02A-121B-4A87-986E-68C464A2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0569"/>
            <a:ext cx="5715000" cy="45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CE6A321C-EC20-418C-9D6C-7018C203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ADACCB9-3C0A-4BB7-9E74-EA21CDD25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A4E8DE6-2ADE-471A-8E70-0B8D36EC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8AFB458-5D98-4AD6-A23C-C3D9959B5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B33F4-B32E-49DD-8DB5-30144B37DDFE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166D846-19DF-4CF7-A00F-C55B69D3E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11734800" cy="1371600"/>
          </a:xfrm>
          <a:effectLst/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Worship the Right God</a:t>
            </a:r>
            <a:b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</a:br>
            <a:r>
              <a:rPr lang="en-US" altLang="en-US" sz="4000" b="1" dirty="0">
                <a:solidFill>
                  <a:srgbClr val="A50021"/>
                </a:solidFill>
                <a:latin typeface="Segoe UI" panose="020B0502040204020203" pitchFamily="34" charset="0"/>
              </a:rPr>
              <a:t>in the Wrong Place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EE45440C-5D5E-43C3-95C3-5EEFB14E0D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5867400" cy="1752600"/>
          </a:xfrm>
          <a:noFill/>
          <a:ln/>
          <a:effectLst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600" b="1" dirty="0">
                <a:latin typeface="Segoe UI" panose="020B0502040204020203" pitchFamily="34" charset="0"/>
              </a:rPr>
              <a:t> Jerusalem was the right</a:t>
            </a:r>
            <a:br>
              <a:rPr lang="en-US" altLang="en-US" sz="3600" b="1" dirty="0">
                <a:latin typeface="Segoe UI" panose="020B0502040204020203" pitchFamily="34" charset="0"/>
              </a:rPr>
            </a:br>
            <a:r>
              <a:rPr lang="en-US" altLang="en-US" sz="3600" b="1" dirty="0">
                <a:latin typeface="Segoe UI" panose="020B0502040204020203" pitchFamily="34" charset="0"/>
              </a:rPr>
              <a:t> place for the Jews</a:t>
            </a:r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E7F284D2-F19D-4A67-8B27-EF83C5BF1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6002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851B2FB5-50B7-45B4-A597-F20C93DBB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5798"/>
            <a:ext cx="4495800" cy="32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2DAB0982-8439-4012-A7A8-8E543609C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95798"/>
            <a:ext cx="4800600" cy="31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Rectangle 13">
            <a:extLst>
              <a:ext uri="{FF2B5EF4-FFF2-40B4-BE49-F238E27FC236}">
                <a16:creationId xmlns:a16="http://schemas.microsoft.com/office/drawing/2014/main" id="{1A48BAC8-537C-4A85-AFE0-CB6ABF0EE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828800"/>
            <a:ext cx="556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latin typeface="Segoe UI" panose="020B0502040204020203" pitchFamily="34" charset="0"/>
              </a:rPr>
              <a:t>Jeroboam set up alters at Bethel and Dan</a:t>
            </a:r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F5EF0AEA-9827-4CFC-B22A-0758185A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84525"/>
            <a:ext cx="4191000" cy="7778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B61AC0FE-B0CA-4385-A0C8-FC42D1CF6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419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chemeClr val="bg1"/>
                </a:solidFill>
                <a:latin typeface="Segoe UI" panose="020B0502040204020203" pitchFamily="34" charset="0"/>
              </a:rPr>
              <a:t>1 Kings 12:27-29</a:t>
            </a:r>
            <a:br>
              <a:rPr lang="en-US" altLang="en-US" sz="2200" b="1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en-US" altLang="en-US" sz="2200" b="1" dirty="0">
                <a:solidFill>
                  <a:schemeClr val="bg1"/>
                </a:solidFill>
                <a:latin typeface="Segoe UI" panose="020B0502040204020203" pitchFamily="34" charset="0"/>
              </a:rPr>
              <a:t>John 4:19-20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0CC5AD2F-034D-4DD3-9367-93DF2543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51C04733-A676-4CA3-A025-2F09F16A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AD0196E9-9F7D-417A-8C6A-3D2327A0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"/>
            <a:ext cx="11734800" cy="244476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AF6EF017-F238-4044-9B08-27D8251A6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1963400" cy="76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03D3C5-5AEE-4DFE-99AF-EE2EB1C063E5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								     	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55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1042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Segoe UI Semibold</vt:lpstr>
      <vt:lpstr>Default Design</vt:lpstr>
      <vt:lpstr>Unacceptable Worship to God</vt:lpstr>
      <vt:lpstr>One Can Worship the Wrong God</vt:lpstr>
      <vt:lpstr>One Can Worship the Wrong God</vt:lpstr>
      <vt:lpstr>One Can Worship the Wrong God</vt:lpstr>
      <vt:lpstr>One Can Worship the Wrong God</vt:lpstr>
      <vt:lpstr>Right God with Wrong Authority</vt:lpstr>
      <vt:lpstr>Right God with Wrong Authority</vt:lpstr>
      <vt:lpstr>The Lord’s Day Worship</vt:lpstr>
      <vt:lpstr>Worship the Right God in the Wrong Place</vt:lpstr>
      <vt:lpstr>Worship the Right God in the Wrong Place</vt:lpstr>
      <vt:lpstr>Worship the Right God, by the Right Authority, in the Right Place, and Still NOT Worship God Acceptably!</vt:lpstr>
      <vt:lpstr>Worship the Right God, by the Right Authority, in the Right Place, and Still NOT Worship God Acceptably!</vt:lpstr>
      <vt:lpstr>Worship the Right God, by the Right Authority, in the Right Place, and Still NOT Worship God Acceptably!</vt:lpstr>
      <vt:lpstr>Worship the Right God, by the Right Authority, in the Right Place, and Still NOT Worship God Acceptably!</vt:lpstr>
      <vt:lpstr>CONCLUSION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Richard Thetford</cp:lastModifiedBy>
  <cp:revision>34</cp:revision>
  <dcterms:created xsi:type="dcterms:W3CDTF">2008-09-25T16:55:19Z</dcterms:created>
  <dcterms:modified xsi:type="dcterms:W3CDTF">2024-10-27T20:44:58Z</dcterms:modified>
</cp:coreProperties>
</file>