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648" r:id="rId4"/>
  </p:sldMasterIdLst>
  <p:notesMasterIdLst>
    <p:notesMasterId r:id="rId11"/>
  </p:notesMasterIdLst>
  <p:sldIdLst>
    <p:sldId id="256" r:id="rId5"/>
    <p:sldId id="257" r:id="rId6"/>
    <p:sldId id="258" r:id="rId7"/>
    <p:sldId id="259" r:id="rId8"/>
    <p:sldId id="260" r:id="rId9"/>
    <p:sldId id="261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AE3C21-C3CB-4B8D-9033-56C1B3CE75FA}" type="datetimeFigureOut">
              <a:rPr lang="en-US" smtClean="0"/>
              <a:t>4/26/2020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732C3C-A191-48C2-A7E8-9C96AF841A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63942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E9517-8E69-4FF1-9294-E1E54A394BAE}" type="datetime1">
              <a:rPr lang="en-US" smtClean="0"/>
              <a:t>4/26/2020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DEFFE-95A2-43FF-99D5-6E7D22FB0B88}" type="datetime1">
              <a:rPr lang="en-US" smtClean="0"/>
              <a:t>4/26/2020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8F6ED-3CC4-4AFC-845E-EA395F55A80F}" type="datetime1">
              <a:rPr lang="en-US" smtClean="0"/>
              <a:t>4/26/2020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98A29-D8FB-46E0-94ED-76B45654629F}" type="datetime1">
              <a:rPr lang="en-US" smtClean="0"/>
              <a:t>4/26/2020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BF942-E3E4-447D-BFAE-5B5B25F76F4C}" type="datetime1">
              <a:rPr lang="en-US" smtClean="0"/>
              <a:t>4/26/2020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4C4CE-C594-4506-B364-99EFEEFBB023}" type="datetime1">
              <a:rPr lang="en-US" smtClean="0"/>
              <a:t>4/26/2020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A8E48-174D-4FEB-9E49-805E25B6E4DE}" type="datetime1">
              <a:rPr lang="en-US" smtClean="0"/>
              <a:t>4/26/2020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8E718-7869-4C6F-963F-37646651C408}" type="datetime1">
              <a:rPr lang="en-US" smtClean="0"/>
              <a:t>4/26/2020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C8F81-CFCC-4380-95A1-3EA40326D83F}" type="datetime1">
              <a:rPr lang="en-US" smtClean="0"/>
              <a:t>4/26/2020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3D059-B916-4F7C-A4ED-4054F320AB5E}" type="datetime1">
              <a:rPr lang="en-US" smtClean="0"/>
              <a:t>4/26/2020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C09DA-8BB6-47A9-8041-F86B534ABC44}" type="datetime1">
              <a:rPr lang="en-US" smtClean="0"/>
              <a:t>4/26/2020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ED52A-4DB9-477E-8FA6-EFA1723225C0}" type="datetime1">
              <a:rPr lang="en-US" smtClean="0"/>
              <a:t>4/26/2020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95BC2-041D-4BFD-90E5-0281AA95C4F8}" type="datetime1">
              <a:rPr lang="en-US" smtClean="0"/>
              <a:t>4/26/2020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99882C83-E2E7-4E14-8989-44350B9DDE3D}" type="datetime1">
              <a:rPr lang="en-US" smtClean="0"/>
              <a:t>4/26/2020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86F7BD38-A805-4B2C-9BDF-D56E94387879}" type="datetime1">
              <a:rPr lang="en-US" smtClean="0"/>
              <a:t>4/26/2020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12839A1C-34CB-4C3C-8531-CA67525FDE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4" name="Freeform: Shape 23">
            <a:extLst>
              <a:ext uri="{FF2B5EF4-FFF2-40B4-BE49-F238E27FC236}">
                <a16:creationId xmlns:a16="http://schemas.microsoft.com/office/drawing/2014/main" id="{FAC94EAF-F7F7-4727-AE69-A7036B4A51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-650724" y="650724"/>
            <a:ext cx="6858000" cy="5556552"/>
          </a:xfrm>
          <a:custGeom>
            <a:avLst/>
            <a:gdLst>
              <a:gd name="connsiteX0" fmla="*/ 6858000 w 6858000"/>
              <a:gd name="connsiteY0" fmla="*/ 3445704 h 5556552"/>
              <a:gd name="connsiteX1" fmla="*/ 3829242 w 6858000"/>
              <a:gd name="connsiteY1" fmla="*/ 5433322 h 5556552"/>
              <a:gd name="connsiteX2" fmla="*/ 3827369 w 6858000"/>
              <a:gd name="connsiteY2" fmla="*/ 5434867 h 5556552"/>
              <a:gd name="connsiteX3" fmla="*/ 3824583 w 6858000"/>
              <a:gd name="connsiteY3" fmla="*/ 5436378 h 5556552"/>
              <a:gd name="connsiteX4" fmla="*/ 3798693 w 6858000"/>
              <a:gd name="connsiteY4" fmla="*/ 5453370 h 5556552"/>
              <a:gd name="connsiteX5" fmla="*/ 3785011 w 6858000"/>
              <a:gd name="connsiteY5" fmla="*/ 5457858 h 5556552"/>
              <a:gd name="connsiteX6" fmla="*/ 3706339 w 6858000"/>
              <a:gd name="connsiteY6" fmla="*/ 5500559 h 5556552"/>
              <a:gd name="connsiteX7" fmla="*/ 3428998 w 6858000"/>
              <a:gd name="connsiteY7" fmla="*/ 5556552 h 5556552"/>
              <a:gd name="connsiteX8" fmla="*/ 3151658 w 6858000"/>
              <a:gd name="connsiteY8" fmla="*/ 5500559 h 5556552"/>
              <a:gd name="connsiteX9" fmla="*/ 3072996 w 6858000"/>
              <a:gd name="connsiteY9" fmla="*/ 5457863 h 5556552"/>
              <a:gd name="connsiteX10" fmla="*/ 3059298 w 6858000"/>
              <a:gd name="connsiteY10" fmla="*/ 5453370 h 5556552"/>
              <a:gd name="connsiteX11" fmla="*/ 3033383 w 6858000"/>
              <a:gd name="connsiteY11" fmla="*/ 5436362 h 5556552"/>
              <a:gd name="connsiteX12" fmla="*/ 3030627 w 6858000"/>
              <a:gd name="connsiteY12" fmla="*/ 5434867 h 5556552"/>
              <a:gd name="connsiteX13" fmla="*/ 3028775 w 6858000"/>
              <a:gd name="connsiteY13" fmla="*/ 5433338 h 5556552"/>
              <a:gd name="connsiteX14" fmla="*/ 0 w 6858000"/>
              <a:gd name="connsiteY14" fmla="*/ 3445704 h 5556552"/>
              <a:gd name="connsiteX15" fmla="*/ 6858000 w 6858000"/>
              <a:gd name="connsiteY15" fmla="*/ 0 h 5556552"/>
              <a:gd name="connsiteX16" fmla="*/ 6858000 w 6858000"/>
              <a:gd name="connsiteY16" fmla="*/ 349336 h 5556552"/>
              <a:gd name="connsiteX17" fmla="*/ 6858000 w 6858000"/>
              <a:gd name="connsiteY17" fmla="*/ 3445703 h 5556552"/>
              <a:gd name="connsiteX18" fmla="*/ 0 w 6858000"/>
              <a:gd name="connsiteY18" fmla="*/ 3445703 h 5556552"/>
              <a:gd name="connsiteX19" fmla="*/ 0 w 6858000"/>
              <a:gd name="connsiteY19" fmla="*/ 0 h 5556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858000" h="5556552">
                <a:moveTo>
                  <a:pt x="6858000" y="3445704"/>
                </a:moveTo>
                <a:lnTo>
                  <a:pt x="3829242" y="5433322"/>
                </a:lnTo>
                <a:lnTo>
                  <a:pt x="3827369" y="5434867"/>
                </a:lnTo>
                <a:lnTo>
                  <a:pt x="3824583" y="5436378"/>
                </a:lnTo>
                <a:lnTo>
                  <a:pt x="3798693" y="5453370"/>
                </a:lnTo>
                <a:lnTo>
                  <a:pt x="3785011" y="5457858"/>
                </a:lnTo>
                <a:lnTo>
                  <a:pt x="3706339" y="5500559"/>
                </a:lnTo>
                <a:cubicBezTo>
                  <a:pt x="3621096" y="5536614"/>
                  <a:pt x="3527375" y="5556552"/>
                  <a:pt x="3428998" y="5556552"/>
                </a:cubicBezTo>
                <a:cubicBezTo>
                  <a:pt x="3330621" y="5556552"/>
                  <a:pt x="3236901" y="5536614"/>
                  <a:pt x="3151658" y="5500559"/>
                </a:cubicBezTo>
                <a:lnTo>
                  <a:pt x="3072996" y="5457863"/>
                </a:lnTo>
                <a:lnTo>
                  <a:pt x="3059298" y="5453370"/>
                </a:lnTo>
                <a:lnTo>
                  <a:pt x="3033383" y="5436362"/>
                </a:lnTo>
                <a:lnTo>
                  <a:pt x="3030627" y="5434867"/>
                </a:lnTo>
                <a:lnTo>
                  <a:pt x="3028775" y="5433338"/>
                </a:lnTo>
                <a:lnTo>
                  <a:pt x="0" y="3445704"/>
                </a:lnTo>
                <a:close/>
                <a:moveTo>
                  <a:pt x="6858000" y="0"/>
                </a:moveTo>
                <a:lnTo>
                  <a:pt x="6858000" y="349336"/>
                </a:lnTo>
                <a:lnTo>
                  <a:pt x="6858000" y="3445703"/>
                </a:lnTo>
                <a:lnTo>
                  <a:pt x="0" y="344570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6="http://schemas.microsoft.com/office/drawing/2014/main" xmlns:p14="http://schemas.microsoft.com/office/powerpoint/2010/main"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FC7E44-4828-47E6-A083-C1E389988E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3466" y="2281574"/>
            <a:ext cx="3994015" cy="2294852"/>
          </a:xfrm>
          <a:effectLst/>
        </p:spPr>
        <p:txBody>
          <a:bodyPr anchor="ctr">
            <a:normAutofit/>
          </a:bodyPr>
          <a:lstStyle/>
          <a:p>
            <a:pPr algn="ctr"/>
            <a:r>
              <a:rPr lang="en-US" sz="3600" dirty="0">
                <a:latin typeface="Clear Sans Medium" panose="020B0603030202020304" pitchFamily="34" charset="0"/>
                <a:cs typeface="Clear Sans Medium" panose="020B0603030202020304" pitchFamily="34" charset="0"/>
              </a:rPr>
              <a:t>Matthew 7:24-29</a:t>
            </a:r>
          </a:p>
        </p:txBody>
      </p:sp>
      <p:pic>
        <p:nvPicPr>
          <p:cNvPr id="5" name="Picture 4" descr="A picture containing building, photo, sitting, old&#10;&#10;Description automatically generated">
            <a:extLst>
              <a:ext uri="{FF2B5EF4-FFF2-40B4-BE49-F238E27FC236}">
                <a16:creationId xmlns:a16="http://schemas.microsoft.com/office/drawing/2014/main" id="{D4911836-3686-4CCF-9280-F43DF7B505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5690" y="1018324"/>
            <a:ext cx="6470609" cy="485295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68617FD-A3DD-4B1B-A618-8B7F44A2D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5999" y="1032918"/>
            <a:ext cx="5669903" cy="4792165"/>
          </a:xfrm>
          <a:effectLst/>
        </p:spPr>
        <p:txBody>
          <a:bodyPr anchor="ctr">
            <a:normAutofit/>
          </a:bodyPr>
          <a:lstStyle/>
          <a:p>
            <a:r>
              <a:rPr lang="en-US" sz="7200" dirty="0">
                <a:latin typeface="Clear Sans" panose="020B0503030202020304" pitchFamily="34" charset="0"/>
                <a:cs typeface="Clear Sans" panose="020B0503030202020304" pitchFamily="34" charset="0"/>
              </a:rPr>
              <a:t>Two Builders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9D05BAA-A3E1-4D6F-AF0D-4452E70AD05E}"/>
              </a:ext>
            </a:extLst>
          </p:cNvPr>
          <p:cNvSpPr txBox="1"/>
          <p:nvPr/>
        </p:nvSpPr>
        <p:spPr>
          <a:xfrm>
            <a:off x="0" y="6550085"/>
            <a:ext cx="12192000" cy="307777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lear Sans" panose="020B0503030202020304" pitchFamily="34" charset="0"/>
                <a:cs typeface="Clear Sans" panose="020B0503030202020304" pitchFamily="34" charset="0"/>
              </a:rPr>
              <a:t>Richie Thetford																			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4054774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72F0E-1F23-4605-A360-8DD777B965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>
            <a:normAutofit/>
          </a:bodyPr>
          <a:lstStyle/>
          <a:p>
            <a:r>
              <a:rPr lang="en-US" sz="4400" dirty="0">
                <a:latin typeface="Clear Sans" panose="020B0503030202020304" pitchFamily="34" charset="0"/>
                <a:cs typeface="Clear Sans" panose="020B0503030202020304" pitchFamily="34" charset="0"/>
              </a:rPr>
              <a:t>Everyone Is A Builder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CC4000-6619-499A-840A-59A73E17D5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596" y="2222287"/>
            <a:ext cx="11130690" cy="3636511"/>
          </a:xfrm>
        </p:spPr>
        <p:txBody>
          <a:bodyPr/>
          <a:lstStyle/>
          <a:p>
            <a:r>
              <a:rPr lang="en-US" sz="3200" b="1" dirty="0">
                <a:latin typeface="Clear Sans" panose="020B0503030202020304" pitchFamily="34" charset="0"/>
                <a:cs typeface="Clear Sans" panose="020B0503030202020304" pitchFamily="34" charset="0"/>
              </a:rPr>
              <a:t> The wise man and foolish man</a:t>
            </a:r>
          </a:p>
          <a:p>
            <a:r>
              <a:rPr lang="en-US" sz="3200" b="1" dirty="0">
                <a:latin typeface="Clear Sans" panose="020B0503030202020304" pitchFamily="34" charset="0"/>
                <a:cs typeface="Clear Sans" panose="020B0503030202020304" pitchFamily="34" charset="0"/>
              </a:rPr>
              <a:t> Terrain of Palestine</a:t>
            </a:r>
          </a:p>
          <a:p>
            <a:r>
              <a:rPr lang="en-US" sz="3200" b="1" dirty="0">
                <a:latin typeface="Clear Sans" panose="020B0503030202020304" pitchFamily="34" charset="0"/>
                <a:cs typeface="Clear Sans" panose="020B0503030202020304" pitchFamily="34" charset="0"/>
              </a:rPr>
              <a:t> We are all going to build on a foundation</a:t>
            </a:r>
          </a:p>
          <a:p>
            <a:pPr lvl="1"/>
            <a:r>
              <a:rPr lang="en-US" sz="3000" dirty="0">
                <a:solidFill>
                  <a:srgbClr val="FFC000"/>
                </a:solidFill>
                <a:latin typeface="Clear Sans Medium" panose="020B0603030202020304" pitchFamily="34" charset="0"/>
                <a:cs typeface="Clear Sans Medium" panose="020B0603030202020304" pitchFamily="34" charset="0"/>
              </a:rPr>
              <a:t> 2 Timothy 2:19</a:t>
            </a:r>
          </a:p>
          <a:p>
            <a:pPr lvl="1"/>
            <a:r>
              <a:rPr lang="en-US" sz="3000" dirty="0">
                <a:solidFill>
                  <a:srgbClr val="FFC000"/>
                </a:solidFill>
                <a:latin typeface="Clear Sans Medium" panose="020B0603030202020304" pitchFamily="34" charset="0"/>
                <a:cs typeface="Clear Sans Medium" panose="020B0603030202020304" pitchFamily="34" charset="0"/>
              </a:rPr>
              <a:t> 1 Timothy 6:19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F7E7D33-0C64-4477-9B66-C641D2F4692C}"/>
              </a:ext>
            </a:extLst>
          </p:cNvPr>
          <p:cNvSpPr txBox="1"/>
          <p:nvPr/>
        </p:nvSpPr>
        <p:spPr>
          <a:xfrm>
            <a:off x="0" y="6550085"/>
            <a:ext cx="12192000" cy="307777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lear Sans" panose="020B0503030202020304" pitchFamily="34" charset="0"/>
                <a:cs typeface="Clear Sans" panose="020B0503030202020304" pitchFamily="34" charset="0"/>
              </a:rPr>
              <a:t>Richie Thetford																			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3171450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72F0E-1F23-4605-A360-8DD777B965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>
            <a:normAutofit/>
          </a:bodyPr>
          <a:lstStyle/>
          <a:p>
            <a:r>
              <a:rPr lang="en-US" sz="4400" dirty="0">
                <a:latin typeface="Clear Sans" panose="020B0503030202020304" pitchFamily="34" charset="0"/>
                <a:cs typeface="Clear Sans" panose="020B0503030202020304" pitchFamily="34" charset="0"/>
              </a:rPr>
              <a:t>The Wise Builder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CC4000-6619-499A-840A-59A73E17D5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596" y="2222287"/>
            <a:ext cx="11130690" cy="4327798"/>
          </a:xfrm>
        </p:spPr>
        <p:txBody>
          <a:bodyPr>
            <a:normAutofit lnSpcReduction="10000"/>
          </a:bodyPr>
          <a:lstStyle/>
          <a:p>
            <a:r>
              <a:rPr lang="en-US" sz="3200" b="1" dirty="0">
                <a:latin typeface="Clear Sans" panose="020B0503030202020304" pitchFamily="34" charset="0"/>
                <a:cs typeface="Clear Sans" panose="020B0503030202020304" pitchFamily="34" charset="0"/>
              </a:rPr>
              <a:t> Founded upon a rock</a:t>
            </a:r>
          </a:p>
          <a:p>
            <a:r>
              <a:rPr lang="en-US" sz="3200" b="1" dirty="0">
                <a:latin typeface="Clear Sans" panose="020B0503030202020304" pitchFamily="34" charset="0"/>
                <a:cs typeface="Clear Sans" panose="020B0503030202020304" pitchFamily="34" charset="0"/>
              </a:rPr>
              <a:t> Must follow directions</a:t>
            </a:r>
          </a:p>
          <a:p>
            <a:r>
              <a:rPr lang="en-US" sz="3200" b="1" dirty="0">
                <a:latin typeface="Clear Sans" panose="020B0503030202020304" pitchFamily="34" charset="0"/>
                <a:cs typeface="Clear Sans" panose="020B0503030202020304" pitchFamily="34" charset="0"/>
              </a:rPr>
              <a:t> Must “hear” and be a “doer” </a:t>
            </a:r>
          </a:p>
          <a:p>
            <a:pPr lvl="1"/>
            <a:r>
              <a:rPr lang="en-US" sz="3000" dirty="0">
                <a:latin typeface="Clear Sans Medium" panose="020B0603030202020304" pitchFamily="34" charset="0"/>
                <a:cs typeface="Clear Sans Medium" panose="020B0603030202020304" pitchFamily="34" charset="0"/>
              </a:rPr>
              <a:t> Hear:	</a:t>
            </a:r>
          </a:p>
          <a:p>
            <a:pPr lvl="2"/>
            <a:r>
              <a:rPr lang="en-US" sz="2800" dirty="0">
                <a:solidFill>
                  <a:srgbClr val="FFC000"/>
                </a:solidFill>
                <a:latin typeface="Clear Sans Medium" panose="020B0603030202020304" pitchFamily="34" charset="0"/>
                <a:cs typeface="Clear Sans Medium" panose="020B0603030202020304" pitchFamily="34" charset="0"/>
              </a:rPr>
              <a:t> Romans 10:17; </a:t>
            </a:r>
            <a:r>
              <a:rPr lang="en-US" sz="3000" dirty="0">
                <a:solidFill>
                  <a:srgbClr val="FFC000"/>
                </a:solidFill>
                <a:latin typeface="Clear Sans Medium" panose="020B0603030202020304" pitchFamily="34" charset="0"/>
                <a:cs typeface="Clear Sans Medium" panose="020B0603030202020304" pitchFamily="34" charset="0"/>
              </a:rPr>
              <a:t>2 Timothy 2:15</a:t>
            </a:r>
          </a:p>
          <a:p>
            <a:pPr lvl="1"/>
            <a:r>
              <a:rPr lang="en-US" sz="3000" dirty="0">
                <a:solidFill>
                  <a:srgbClr val="FFC000"/>
                </a:solidFill>
                <a:latin typeface="Clear Sans Medium" panose="020B0603030202020304" pitchFamily="34" charset="0"/>
                <a:cs typeface="Clear Sans Medium" panose="020B0603030202020304" pitchFamily="34" charset="0"/>
              </a:rPr>
              <a:t> </a:t>
            </a:r>
            <a:r>
              <a:rPr lang="en-US" sz="3000" dirty="0">
                <a:latin typeface="Clear Sans Medium" panose="020B0603030202020304" pitchFamily="34" charset="0"/>
                <a:cs typeface="Clear Sans Medium" panose="020B0603030202020304" pitchFamily="34" charset="0"/>
              </a:rPr>
              <a:t>Do:</a:t>
            </a:r>
          </a:p>
          <a:p>
            <a:pPr lvl="2"/>
            <a:r>
              <a:rPr lang="en-US" sz="2800" dirty="0">
                <a:solidFill>
                  <a:srgbClr val="FFC000"/>
                </a:solidFill>
                <a:latin typeface="Clear Sans Medium" panose="020B0603030202020304" pitchFamily="34" charset="0"/>
                <a:cs typeface="Clear Sans Medium" panose="020B0603030202020304" pitchFamily="34" charset="0"/>
              </a:rPr>
              <a:t> Matthew 7:21; Genesis 4:4; 2 Kings 22:2; 2 Timothy 4:7</a:t>
            </a:r>
            <a:endParaRPr lang="en-US" sz="3000" dirty="0">
              <a:solidFill>
                <a:srgbClr val="FFC000"/>
              </a:solidFill>
              <a:latin typeface="Clear Sans Medium" panose="020B0603030202020304" pitchFamily="34" charset="0"/>
              <a:cs typeface="Clear Sans Medium" panose="020B06030302020203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F7E7D33-0C64-4477-9B66-C641D2F4692C}"/>
              </a:ext>
            </a:extLst>
          </p:cNvPr>
          <p:cNvSpPr txBox="1"/>
          <p:nvPr/>
        </p:nvSpPr>
        <p:spPr>
          <a:xfrm>
            <a:off x="0" y="6550085"/>
            <a:ext cx="12192000" cy="307777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lear Sans" panose="020B0503030202020304" pitchFamily="34" charset="0"/>
                <a:cs typeface="Clear Sans" panose="020B0503030202020304" pitchFamily="34" charset="0"/>
              </a:rPr>
              <a:t>Richie Thetford																			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323894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72F0E-1F23-4605-A360-8DD777B965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>
            <a:normAutofit/>
          </a:bodyPr>
          <a:lstStyle/>
          <a:p>
            <a:r>
              <a:rPr lang="en-US" sz="4400" dirty="0">
                <a:latin typeface="Clear Sans" panose="020B0503030202020304" pitchFamily="34" charset="0"/>
                <a:cs typeface="Clear Sans" panose="020B0503030202020304" pitchFamily="34" charset="0"/>
              </a:rPr>
              <a:t>Build On A Rock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CC4000-6619-499A-840A-59A73E17D5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596" y="2099388"/>
            <a:ext cx="11130690" cy="4450697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Clear Sans" panose="020B0503030202020304" pitchFamily="34" charset="0"/>
                <a:cs typeface="Clear Sans" panose="020B0503030202020304" pitchFamily="34" charset="0"/>
              </a:rPr>
              <a:t> Old Testament – Deity</a:t>
            </a:r>
          </a:p>
          <a:p>
            <a:pPr lvl="1"/>
            <a:r>
              <a:rPr lang="en-US" sz="3000" dirty="0">
                <a:solidFill>
                  <a:srgbClr val="FFC000"/>
                </a:solidFill>
                <a:latin typeface="Clear Sans Medium" panose="020B0603030202020304" pitchFamily="34" charset="0"/>
                <a:cs typeface="Clear Sans Medium" panose="020B0603030202020304" pitchFamily="34" charset="0"/>
              </a:rPr>
              <a:t> Deuteronomy 32:4</a:t>
            </a:r>
          </a:p>
          <a:p>
            <a:pPr lvl="1"/>
            <a:r>
              <a:rPr lang="en-US" sz="3000" dirty="0">
                <a:solidFill>
                  <a:srgbClr val="FFC000"/>
                </a:solidFill>
                <a:latin typeface="Clear Sans Medium" panose="020B0603030202020304" pitchFamily="34" charset="0"/>
                <a:cs typeface="Clear Sans Medium" panose="020B0603030202020304" pitchFamily="34" charset="0"/>
              </a:rPr>
              <a:t> Isaiah 28:16</a:t>
            </a:r>
          </a:p>
          <a:p>
            <a:r>
              <a:rPr lang="en-US" sz="3200" b="1" dirty="0">
                <a:latin typeface="Clear Sans" panose="020B0503030202020304" pitchFamily="34" charset="0"/>
                <a:cs typeface="Clear Sans" panose="020B0503030202020304" pitchFamily="34" charset="0"/>
              </a:rPr>
              <a:t> New Testament – Christ</a:t>
            </a:r>
          </a:p>
          <a:p>
            <a:pPr lvl="1"/>
            <a:r>
              <a:rPr lang="en-US" sz="3000" dirty="0">
                <a:solidFill>
                  <a:srgbClr val="FFC000"/>
                </a:solidFill>
                <a:latin typeface="Clear Sans Medium" panose="020B0603030202020304" pitchFamily="34" charset="0"/>
                <a:cs typeface="Clear Sans Medium" panose="020B0603030202020304" pitchFamily="34" charset="0"/>
              </a:rPr>
              <a:t> Matthew 16:13-18</a:t>
            </a:r>
          </a:p>
          <a:p>
            <a:pPr lvl="1"/>
            <a:r>
              <a:rPr lang="en-US" sz="3000" dirty="0">
                <a:solidFill>
                  <a:srgbClr val="FFC000"/>
                </a:solidFill>
                <a:latin typeface="Clear Sans Medium" panose="020B0603030202020304" pitchFamily="34" charset="0"/>
                <a:cs typeface="Clear Sans Medium" panose="020B0603030202020304" pitchFamily="34" charset="0"/>
              </a:rPr>
              <a:t> 2 Timothy 2:19</a:t>
            </a:r>
          </a:p>
          <a:p>
            <a:pPr lvl="1"/>
            <a:r>
              <a:rPr lang="en-US" sz="3000" dirty="0">
                <a:solidFill>
                  <a:srgbClr val="FFC000"/>
                </a:solidFill>
                <a:latin typeface="Clear Sans Medium" panose="020B0603030202020304" pitchFamily="34" charset="0"/>
                <a:cs typeface="Clear Sans Medium" panose="020B0603030202020304" pitchFamily="34" charset="0"/>
              </a:rPr>
              <a:t> Ephesians 2:20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F7E7D33-0C64-4477-9B66-C641D2F4692C}"/>
              </a:ext>
            </a:extLst>
          </p:cNvPr>
          <p:cNvSpPr txBox="1"/>
          <p:nvPr/>
        </p:nvSpPr>
        <p:spPr>
          <a:xfrm>
            <a:off x="0" y="6550085"/>
            <a:ext cx="12192000" cy="307777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lear Sans" panose="020B0503030202020304" pitchFamily="34" charset="0"/>
                <a:cs typeface="Clear Sans" panose="020B0503030202020304" pitchFamily="34" charset="0"/>
              </a:rPr>
              <a:t>Richie Thetford																			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1468973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72F0E-1F23-4605-A360-8DD777B965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>
            <a:normAutofit/>
          </a:bodyPr>
          <a:lstStyle/>
          <a:p>
            <a:r>
              <a:rPr lang="en-US" sz="4400" dirty="0">
                <a:latin typeface="Clear Sans" panose="020B0503030202020304" pitchFamily="34" charset="0"/>
                <a:cs typeface="Clear Sans" panose="020B0503030202020304" pitchFamily="34" charset="0"/>
              </a:rPr>
              <a:t>The Foolish Builder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CC4000-6619-499A-840A-59A73E17D5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596" y="2099388"/>
            <a:ext cx="11130690" cy="4450697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Clear Sans" panose="020B0503030202020304" pitchFamily="34" charset="0"/>
                <a:cs typeface="Clear Sans" panose="020B0503030202020304" pitchFamily="34" charset="0"/>
              </a:rPr>
              <a:t> Heard the truth but didn’t put it into practice</a:t>
            </a:r>
          </a:p>
          <a:p>
            <a:pPr lvl="1"/>
            <a:r>
              <a:rPr lang="en-US" sz="3000" dirty="0">
                <a:solidFill>
                  <a:srgbClr val="FFC000"/>
                </a:solidFill>
                <a:latin typeface="Clear Sans Medium" panose="020B0603030202020304" pitchFamily="34" charset="0"/>
                <a:cs typeface="Clear Sans Medium" panose="020B0603030202020304" pitchFamily="34" charset="0"/>
              </a:rPr>
              <a:t> Luke 8:12</a:t>
            </a:r>
          </a:p>
          <a:p>
            <a:pPr lvl="1"/>
            <a:r>
              <a:rPr lang="en-US" sz="3000" dirty="0">
                <a:solidFill>
                  <a:srgbClr val="FFC000"/>
                </a:solidFill>
                <a:latin typeface="Clear Sans Medium" panose="020B0603030202020304" pitchFamily="34" charset="0"/>
                <a:cs typeface="Clear Sans Medium" panose="020B0603030202020304" pitchFamily="34" charset="0"/>
              </a:rPr>
              <a:t> 1 Corinthians 15:2</a:t>
            </a:r>
          </a:p>
          <a:p>
            <a:pPr lvl="1"/>
            <a:r>
              <a:rPr lang="en-US" sz="3000" dirty="0">
                <a:solidFill>
                  <a:srgbClr val="FFC000"/>
                </a:solidFill>
                <a:latin typeface="Clear Sans Medium" panose="020B0603030202020304" pitchFamily="34" charset="0"/>
                <a:cs typeface="Clear Sans Medium" panose="020B0603030202020304" pitchFamily="34" charset="0"/>
              </a:rPr>
              <a:t> James 1:22</a:t>
            </a:r>
          </a:p>
          <a:p>
            <a:r>
              <a:rPr lang="en-US" sz="3200" b="1" dirty="0">
                <a:latin typeface="Clear Sans" panose="020B0503030202020304" pitchFamily="34" charset="0"/>
                <a:cs typeface="Clear Sans" panose="020B0503030202020304" pitchFamily="34" charset="0"/>
              </a:rPr>
              <a:t> Looks for an easy way out</a:t>
            </a:r>
          </a:p>
          <a:p>
            <a:pPr lvl="1"/>
            <a:r>
              <a:rPr lang="en-US" sz="3000" dirty="0">
                <a:solidFill>
                  <a:srgbClr val="FFC000"/>
                </a:solidFill>
                <a:latin typeface="Clear Sans Medium" panose="020B0603030202020304" pitchFamily="34" charset="0"/>
                <a:cs typeface="Clear Sans Medium" panose="020B0603030202020304" pitchFamily="34" charset="0"/>
              </a:rPr>
              <a:t> Amos 6:1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F7E7D33-0C64-4477-9B66-C641D2F4692C}"/>
              </a:ext>
            </a:extLst>
          </p:cNvPr>
          <p:cNvSpPr txBox="1"/>
          <p:nvPr/>
        </p:nvSpPr>
        <p:spPr>
          <a:xfrm>
            <a:off x="0" y="6550085"/>
            <a:ext cx="12192000" cy="307777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lear Sans" panose="020B0503030202020304" pitchFamily="34" charset="0"/>
                <a:cs typeface="Clear Sans" panose="020B0503030202020304" pitchFamily="34" charset="0"/>
              </a:rPr>
              <a:t>Richie Thetford																			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619681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12839A1C-34CB-4C3C-8531-CA67525FDE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4" name="Freeform: Shape 23">
            <a:extLst>
              <a:ext uri="{FF2B5EF4-FFF2-40B4-BE49-F238E27FC236}">
                <a16:creationId xmlns:a16="http://schemas.microsoft.com/office/drawing/2014/main" id="{FAC94EAF-F7F7-4727-AE69-A7036B4A51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-650724" y="650724"/>
            <a:ext cx="6858000" cy="5556552"/>
          </a:xfrm>
          <a:custGeom>
            <a:avLst/>
            <a:gdLst>
              <a:gd name="connsiteX0" fmla="*/ 6858000 w 6858000"/>
              <a:gd name="connsiteY0" fmla="*/ 3445704 h 5556552"/>
              <a:gd name="connsiteX1" fmla="*/ 3829242 w 6858000"/>
              <a:gd name="connsiteY1" fmla="*/ 5433322 h 5556552"/>
              <a:gd name="connsiteX2" fmla="*/ 3827369 w 6858000"/>
              <a:gd name="connsiteY2" fmla="*/ 5434867 h 5556552"/>
              <a:gd name="connsiteX3" fmla="*/ 3824583 w 6858000"/>
              <a:gd name="connsiteY3" fmla="*/ 5436378 h 5556552"/>
              <a:gd name="connsiteX4" fmla="*/ 3798693 w 6858000"/>
              <a:gd name="connsiteY4" fmla="*/ 5453370 h 5556552"/>
              <a:gd name="connsiteX5" fmla="*/ 3785011 w 6858000"/>
              <a:gd name="connsiteY5" fmla="*/ 5457858 h 5556552"/>
              <a:gd name="connsiteX6" fmla="*/ 3706339 w 6858000"/>
              <a:gd name="connsiteY6" fmla="*/ 5500559 h 5556552"/>
              <a:gd name="connsiteX7" fmla="*/ 3428998 w 6858000"/>
              <a:gd name="connsiteY7" fmla="*/ 5556552 h 5556552"/>
              <a:gd name="connsiteX8" fmla="*/ 3151658 w 6858000"/>
              <a:gd name="connsiteY8" fmla="*/ 5500559 h 5556552"/>
              <a:gd name="connsiteX9" fmla="*/ 3072996 w 6858000"/>
              <a:gd name="connsiteY9" fmla="*/ 5457863 h 5556552"/>
              <a:gd name="connsiteX10" fmla="*/ 3059298 w 6858000"/>
              <a:gd name="connsiteY10" fmla="*/ 5453370 h 5556552"/>
              <a:gd name="connsiteX11" fmla="*/ 3033383 w 6858000"/>
              <a:gd name="connsiteY11" fmla="*/ 5436362 h 5556552"/>
              <a:gd name="connsiteX12" fmla="*/ 3030627 w 6858000"/>
              <a:gd name="connsiteY12" fmla="*/ 5434867 h 5556552"/>
              <a:gd name="connsiteX13" fmla="*/ 3028775 w 6858000"/>
              <a:gd name="connsiteY13" fmla="*/ 5433338 h 5556552"/>
              <a:gd name="connsiteX14" fmla="*/ 0 w 6858000"/>
              <a:gd name="connsiteY14" fmla="*/ 3445704 h 5556552"/>
              <a:gd name="connsiteX15" fmla="*/ 6858000 w 6858000"/>
              <a:gd name="connsiteY15" fmla="*/ 0 h 5556552"/>
              <a:gd name="connsiteX16" fmla="*/ 6858000 w 6858000"/>
              <a:gd name="connsiteY16" fmla="*/ 349336 h 5556552"/>
              <a:gd name="connsiteX17" fmla="*/ 6858000 w 6858000"/>
              <a:gd name="connsiteY17" fmla="*/ 3445703 h 5556552"/>
              <a:gd name="connsiteX18" fmla="*/ 0 w 6858000"/>
              <a:gd name="connsiteY18" fmla="*/ 3445703 h 5556552"/>
              <a:gd name="connsiteX19" fmla="*/ 0 w 6858000"/>
              <a:gd name="connsiteY19" fmla="*/ 0 h 5556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858000" h="5556552">
                <a:moveTo>
                  <a:pt x="6858000" y="3445704"/>
                </a:moveTo>
                <a:lnTo>
                  <a:pt x="3829242" y="5433322"/>
                </a:lnTo>
                <a:lnTo>
                  <a:pt x="3827369" y="5434867"/>
                </a:lnTo>
                <a:lnTo>
                  <a:pt x="3824583" y="5436378"/>
                </a:lnTo>
                <a:lnTo>
                  <a:pt x="3798693" y="5453370"/>
                </a:lnTo>
                <a:lnTo>
                  <a:pt x="3785011" y="5457858"/>
                </a:lnTo>
                <a:lnTo>
                  <a:pt x="3706339" y="5500559"/>
                </a:lnTo>
                <a:cubicBezTo>
                  <a:pt x="3621096" y="5536614"/>
                  <a:pt x="3527375" y="5556552"/>
                  <a:pt x="3428998" y="5556552"/>
                </a:cubicBezTo>
                <a:cubicBezTo>
                  <a:pt x="3330621" y="5556552"/>
                  <a:pt x="3236901" y="5536614"/>
                  <a:pt x="3151658" y="5500559"/>
                </a:cubicBezTo>
                <a:lnTo>
                  <a:pt x="3072996" y="5457863"/>
                </a:lnTo>
                <a:lnTo>
                  <a:pt x="3059298" y="5453370"/>
                </a:lnTo>
                <a:lnTo>
                  <a:pt x="3033383" y="5436362"/>
                </a:lnTo>
                <a:lnTo>
                  <a:pt x="3030627" y="5434867"/>
                </a:lnTo>
                <a:lnTo>
                  <a:pt x="3028775" y="5433338"/>
                </a:lnTo>
                <a:lnTo>
                  <a:pt x="0" y="3445704"/>
                </a:lnTo>
                <a:close/>
                <a:moveTo>
                  <a:pt x="6858000" y="0"/>
                </a:moveTo>
                <a:lnTo>
                  <a:pt x="6858000" y="349336"/>
                </a:lnTo>
                <a:lnTo>
                  <a:pt x="6858000" y="3445703"/>
                </a:lnTo>
                <a:lnTo>
                  <a:pt x="0" y="344570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6="http://schemas.microsoft.com/office/drawing/2014/main" xmlns:p14="http://schemas.microsoft.com/office/powerpoint/2010/main"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FC7E44-4828-47E6-A083-C1E389988E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3466" y="2281574"/>
            <a:ext cx="3994015" cy="2294852"/>
          </a:xfrm>
          <a:effectLst/>
        </p:spPr>
        <p:txBody>
          <a:bodyPr anchor="ctr">
            <a:normAutofit/>
          </a:bodyPr>
          <a:lstStyle/>
          <a:p>
            <a:pPr algn="ctr"/>
            <a:r>
              <a:rPr lang="en-US" sz="3600" dirty="0">
                <a:latin typeface="Clear Sans Medium" panose="020B0603030202020304" pitchFamily="34" charset="0"/>
                <a:cs typeface="Clear Sans Medium" panose="020B0603030202020304" pitchFamily="34" charset="0"/>
              </a:rPr>
              <a:t>Matthew 7:24-29</a:t>
            </a:r>
          </a:p>
        </p:txBody>
      </p:sp>
      <p:pic>
        <p:nvPicPr>
          <p:cNvPr id="5" name="Picture 4" descr="A picture containing building, photo, sitting, old&#10;&#10;Description automatically generated">
            <a:extLst>
              <a:ext uri="{FF2B5EF4-FFF2-40B4-BE49-F238E27FC236}">
                <a16:creationId xmlns:a16="http://schemas.microsoft.com/office/drawing/2014/main" id="{D4911836-3686-4CCF-9280-F43DF7B505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5690" y="1018324"/>
            <a:ext cx="6470609" cy="485295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68617FD-A3DD-4B1B-A618-8B7F44A2D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5999" y="1032918"/>
            <a:ext cx="5669903" cy="4792165"/>
          </a:xfrm>
          <a:effectLst/>
        </p:spPr>
        <p:txBody>
          <a:bodyPr anchor="ctr">
            <a:normAutofit/>
          </a:bodyPr>
          <a:lstStyle/>
          <a:p>
            <a:r>
              <a:rPr lang="en-US" sz="7200" dirty="0">
                <a:latin typeface="Clear Sans" panose="020B0503030202020304" pitchFamily="34" charset="0"/>
                <a:cs typeface="Clear Sans" panose="020B0503030202020304" pitchFamily="34" charset="0"/>
              </a:rPr>
              <a:t>Two Builders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9D05BAA-A3E1-4D6F-AF0D-4452E70AD05E}"/>
              </a:ext>
            </a:extLst>
          </p:cNvPr>
          <p:cNvSpPr txBox="1"/>
          <p:nvPr/>
        </p:nvSpPr>
        <p:spPr>
          <a:xfrm>
            <a:off x="0" y="6550085"/>
            <a:ext cx="12192000" cy="307777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lear Sans" panose="020B0503030202020304" pitchFamily="34" charset="0"/>
                <a:cs typeface="Clear Sans" panose="020B0503030202020304" pitchFamily="34" charset="0"/>
              </a:rPr>
              <a:t>Richie Thetford																			       www.thetfordcountry.com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DCBD933-6C22-469C-95D9-931558D2EAC5}"/>
              </a:ext>
            </a:extLst>
          </p:cNvPr>
          <p:cNvSpPr txBox="1"/>
          <p:nvPr/>
        </p:nvSpPr>
        <p:spPr>
          <a:xfrm>
            <a:off x="5626359" y="429205"/>
            <a:ext cx="647060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" panose="020B0503030202020304" pitchFamily="34" charset="0"/>
                <a:cs typeface="Clear Sans" panose="020B0503030202020304" pitchFamily="34" charset="0"/>
              </a:rPr>
              <a:t>We are all going to build on a foundation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41A25B8-772D-4135-B80F-A4B882B72EAA}"/>
              </a:ext>
            </a:extLst>
          </p:cNvPr>
          <p:cNvSpPr txBox="1"/>
          <p:nvPr/>
        </p:nvSpPr>
        <p:spPr>
          <a:xfrm>
            <a:off x="5629473" y="5918718"/>
            <a:ext cx="647060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" panose="020B0503030202020304" pitchFamily="34" charset="0"/>
                <a:cs typeface="Clear Sans" panose="020B0503030202020304" pitchFamily="34" charset="0"/>
              </a:rPr>
              <a:t>FIRM</a:t>
            </a:r>
            <a:r>
              <a:rPr 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lear Sans" panose="020B0503030202020304" pitchFamily="34" charset="0"/>
                <a:cs typeface="Clear Sans" panose="020B0503030202020304" pitchFamily="34" charset="0"/>
              </a:rPr>
              <a:t> or Weak?</a:t>
            </a:r>
          </a:p>
        </p:txBody>
      </p:sp>
    </p:spTree>
    <p:extLst>
      <p:ext uri="{BB962C8B-B14F-4D97-AF65-F5344CB8AC3E}">
        <p14:creationId xmlns:p14="http://schemas.microsoft.com/office/powerpoint/2010/main" val="787890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doors dir="vert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A2F4A21B-80B9-40F1-8308-E0B7F0FE0B0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F051B7F-F45F-4FBB-974B-85B568B21B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3E96646-423E-4354-94C2-1A28227BF075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Quotable design</Template>
  <TotalTime>0</TotalTime>
  <Words>330</Words>
  <Application>Microsoft Office PowerPoint</Application>
  <PresentationFormat>Widescreen</PresentationFormat>
  <Paragraphs>41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Calibri</vt:lpstr>
      <vt:lpstr>Century Gothic</vt:lpstr>
      <vt:lpstr>Clear Sans</vt:lpstr>
      <vt:lpstr>Clear Sans Medium</vt:lpstr>
      <vt:lpstr>Wingdings 2</vt:lpstr>
      <vt:lpstr>Quotable</vt:lpstr>
      <vt:lpstr>Two Builders</vt:lpstr>
      <vt:lpstr>Everyone Is A Builder</vt:lpstr>
      <vt:lpstr>The Wise Builder</vt:lpstr>
      <vt:lpstr>Build On A Rock</vt:lpstr>
      <vt:lpstr>The Foolish Builder</vt:lpstr>
      <vt:lpstr>Two Builders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2020-04-14T21:35:40Z</dcterms:created>
  <dcterms:modified xsi:type="dcterms:W3CDTF">2020-04-26T20:46:40Z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