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 varScale="1">
        <p:scale>
          <a:sx n="88" d="100"/>
          <a:sy n="88" d="100"/>
        </p:scale>
        <p:origin x="86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10901-D713-4E76-BCA1-870DA2813B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10/13/2024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9E0A8-39D0-4FCC-BD5C-E928A3CCC7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913311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10901-D713-4E76-BCA1-870DA2813B1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10/13/2024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9E0A8-39D0-4FCC-BD5C-E928A3CCC7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00866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eelOff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9D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</a:defRPr>
            </a:lvl1pPr>
          </a:lstStyle>
          <a:p>
            <a:fld id="{00B10901-D713-4E76-BCA1-870DA2813B1E}" type="datetimeFigureOut">
              <a:rPr lang="en-US" smtClean="0"/>
              <a:pPr/>
              <a:t>10/13/2024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</a:defRPr>
            </a:lvl1pPr>
          </a:lstStyle>
          <a:p>
            <a:fld id="{8BF9E0A8-39D0-4FCC-BD5C-E928A3CCC72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9341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eelOff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Segoe UI" panose="020B0502040204020203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Segoe UI" panose="020B0502040204020203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Segoe UI" panose="020B0502040204020203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Segoe UI" panose="020B0502040204020203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Segoe UI" panose="020B0502040204020203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ros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53772" y="277584"/>
            <a:ext cx="8084457" cy="606334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739776"/>
            <a:ext cx="8686800" cy="1470025"/>
          </a:xfrm>
        </p:spPr>
        <p:txBody>
          <a:bodyPr>
            <a:normAutofit/>
          </a:bodyPr>
          <a:lstStyle/>
          <a:p>
            <a:r>
              <a:rPr lang="en-US" sz="54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Thief on the Cross</a:t>
            </a:r>
          </a:p>
        </p:txBody>
      </p:sp>
      <p:sp>
        <p:nvSpPr>
          <p:cNvPr id="5" name="Rectangle 4"/>
          <p:cNvSpPr/>
          <p:nvPr/>
        </p:nvSpPr>
        <p:spPr>
          <a:xfrm>
            <a:off x="4" y="0"/>
            <a:ext cx="1752595" cy="6858000"/>
          </a:xfrm>
          <a:prstGeom prst="rect">
            <a:avLst/>
          </a:prstGeom>
          <a:solidFill>
            <a:srgbClr val="A20615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Segoe UI" panose="020B0502040204020203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439397" y="0"/>
            <a:ext cx="1752595" cy="6858000"/>
          </a:xfrm>
          <a:prstGeom prst="rect">
            <a:avLst/>
          </a:prstGeom>
          <a:solidFill>
            <a:srgbClr val="A20615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Segoe UI" panose="020B0502040204020203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43059" y="3835399"/>
            <a:ext cx="2895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n>
                  <a:solidFill>
                    <a:prstClr val="black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Mark 16:16</a:t>
            </a:r>
          </a:p>
          <a:p>
            <a:pPr algn="ctr"/>
            <a:r>
              <a:rPr lang="en-US" sz="3600" dirty="0">
                <a:ln>
                  <a:solidFill>
                    <a:prstClr val="black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Acts 2:38</a:t>
            </a:r>
          </a:p>
          <a:p>
            <a:pPr algn="ctr"/>
            <a:r>
              <a:rPr lang="en-US" sz="3600" dirty="0">
                <a:ln>
                  <a:solidFill>
                    <a:prstClr val="black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Acts 22:16</a:t>
            </a:r>
          </a:p>
          <a:p>
            <a:pPr algn="ctr"/>
            <a:r>
              <a:rPr lang="en-US" sz="3600" dirty="0">
                <a:ln>
                  <a:solidFill>
                    <a:prstClr val="black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1 Peter 3:21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33A4B31-B75E-4467-9B9E-BD994B25CB03}"/>
              </a:ext>
            </a:extLst>
          </p:cNvPr>
          <p:cNvSpPr txBox="1"/>
          <p:nvPr/>
        </p:nvSpPr>
        <p:spPr>
          <a:xfrm>
            <a:off x="0" y="6560458"/>
            <a:ext cx="12191995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Richie Thetford									                 www.thetfordcountry.com</a:t>
            </a:r>
          </a:p>
        </p:txBody>
      </p:sp>
    </p:spTree>
    <p:extLst>
      <p:ext uri="{BB962C8B-B14F-4D97-AF65-F5344CB8AC3E}">
        <p14:creationId xmlns:p14="http://schemas.microsoft.com/office/powerpoint/2010/main" val="36998835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113" y="-1129"/>
            <a:ext cx="11916229" cy="1143000"/>
          </a:xfrm>
          <a:solidFill>
            <a:srgbClr val="A20615"/>
          </a:solidFill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 Calvary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1085" y="1230087"/>
            <a:ext cx="11629564" cy="5083625"/>
          </a:xfrm>
        </p:spPr>
        <p:txBody>
          <a:bodyPr>
            <a:normAutofit/>
          </a:bodyPr>
          <a:lstStyle/>
          <a:p>
            <a:r>
              <a:rPr lang="en-US" b="1" dirty="0"/>
              <a:t>Two thieves were crucified with Christ</a:t>
            </a:r>
          </a:p>
          <a:p>
            <a:pPr lvl="1"/>
            <a:r>
              <a:rPr lang="en-US" sz="3000" dirty="0"/>
              <a:t>One asked Jesus to remember him in His kingdom</a:t>
            </a:r>
          </a:p>
          <a:p>
            <a:pPr lvl="2"/>
            <a:r>
              <a:rPr lang="en-US" sz="2800" dirty="0">
                <a:solidFill>
                  <a:srgbClr val="9900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Acts 1:6</a:t>
            </a:r>
          </a:p>
          <a:p>
            <a:pPr lvl="1"/>
            <a:r>
              <a:rPr lang="en-US" sz="3000" dirty="0"/>
              <a:t>Jesus said: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b="1" dirty="0"/>
              <a:t>What did Jesus mean?</a:t>
            </a:r>
          </a:p>
          <a:p>
            <a:pPr lvl="1"/>
            <a:r>
              <a:rPr lang="en-US" sz="3000" dirty="0"/>
              <a:t>Both Jesus and the thief would be in paradise – departed spirits</a:t>
            </a:r>
          </a:p>
          <a:p>
            <a:pPr lvl="1"/>
            <a:r>
              <a:rPr lang="en-US" sz="3000" dirty="0">
                <a:solidFill>
                  <a:srgbClr val="9900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John 20:17</a:t>
            </a:r>
          </a:p>
        </p:txBody>
      </p:sp>
      <p:sp>
        <p:nvSpPr>
          <p:cNvPr id="4" name="Rectangle 3"/>
          <p:cNvSpPr/>
          <p:nvPr/>
        </p:nvSpPr>
        <p:spPr>
          <a:xfrm>
            <a:off x="6" y="0"/>
            <a:ext cx="228600" cy="6858000"/>
          </a:xfrm>
          <a:prstGeom prst="rect">
            <a:avLst/>
          </a:prstGeom>
          <a:solidFill>
            <a:srgbClr val="A20615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Segoe UI" panose="020B0502040204020203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970650" y="0"/>
            <a:ext cx="228600" cy="6858000"/>
          </a:xfrm>
          <a:prstGeom prst="rect">
            <a:avLst/>
          </a:prstGeom>
          <a:solidFill>
            <a:srgbClr val="A20615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Segoe UI" panose="020B0502040204020203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7" y="6313714"/>
            <a:ext cx="11803736" cy="246743"/>
          </a:xfrm>
          <a:prstGeom prst="rect">
            <a:avLst/>
          </a:prstGeom>
          <a:solidFill>
            <a:srgbClr val="A206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Segoe UI" panose="020B0502040204020203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41085" y="3472545"/>
            <a:ext cx="11509830" cy="89255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A20615"/>
                </a:solidFill>
                <a:latin typeface="Segoe UI" panose="020B0502040204020203" pitchFamily="34" charset="0"/>
              </a:rPr>
              <a:t>“….Assuredly, I say to you, today you will be with Me in Paradise.” </a:t>
            </a:r>
            <a:r>
              <a:rPr lang="en-US" sz="2400" dirty="0">
                <a:solidFill>
                  <a:prstClr val="black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Luke 23:43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F6A6ECE-DC67-431B-A109-B712D6A7D51A}"/>
              </a:ext>
            </a:extLst>
          </p:cNvPr>
          <p:cNvSpPr txBox="1"/>
          <p:nvPr/>
        </p:nvSpPr>
        <p:spPr>
          <a:xfrm>
            <a:off x="0" y="6560458"/>
            <a:ext cx="12191995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Richie Thetford									                 www.thetfordcountry.com</a:t>
            </a:r>
          </a:p>
        </p:txBody>
      </p:sp>
    </p:spTree>
    <p:extLst>
      <p:ext uri="{BB962C8B-B14F-4D97-AF65-F5344CB8AC3E}">
        <p14:creationId xmlns:p14="http://schemas.microsoft.com/office/powerpoint/2010/main" val="15089247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2857" y="1251862"/>
            <a:ext cx="11448141" cy="4876800"/>
          </a:xfrm>
        </p:spPr>
        <p:txBody>
          <a:bodyPr>
            <a:normAutofit/>
          </a:bodyPr>
          <a:lstStyle/>
          <a:p>
            <a:r>
              <a:rPr lang="en-US" b="1" dirty="0"/>
              <a:t>“Paradise” suggests approval</a:t>
            </a:r>
          </a:p>
          <a:p>
            <a:r>
              <a:rPr lang="en-US" b="1" dirty="0"/>
              <a:t>Jesus’ story of the rich man and Lazarus</a:t>
            </a:r>
          </a:p>
          <a:p>
            <a:pPr lvl="1"/>
            <a:r>
              <a:rPr lang="en-US" sz="3000" dirty="0">
                <a:solidFill>
                  <a:srgbClr val="9900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Luke 16:19-31</a:t>
            </a:r>
          </a:p>
          <a:p>
            <a:r>
              <a:rPr lang="en-US" b="1" dirty="0"/>
              <a:t>Could be assumed that the thief</a:t>
            </a:r>
            <a:br>
              <a:rPr lang="en-US" b="1" dirty="0"/>
            </a:br>
            <a:r>
              <a:rPr lang="en-US" b="1" dirty="0"/>
              <a:t>was saved</a:t>
            </a:r>
          </a:p>
          <a:p>
            <a:r>
              <a:rPr lang="en-US" b="1" dirty="0"/>
              <a:t>We should base our hope for eternity</a:t>
            </a:r>
            <a:br>
              <a:rPr lang="en-US" b="1" dirty="0"/>
            </a:br>
            <a:r>
              <a:rPr lang="en-US" b="1" dirty="0"/>
              <a:t>upon the Bible and the will of Christ</a:t>
            </a:r>
          </a:p>
        </p:txBody>
      </p:sp>
      <p:pic>
        <p:nvPicPr>
          <p:cNvPr id="9" name="Picture 8" descr="dp178660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592457" y="1288752"/>
            <a:ext cx="3218541" cy="48768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593E1919-06C1-48B8-B5CB-011D2A82D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113" y="-1129"/>
            <a:ext cx="11916229" cy="1143000"/>
          </a:xfrm>
          <a:solidFill>
            <a:srgbClr val="A20615"/>
          </a:solidFill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 the Thief Saved?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4B1FDD5-5032-4486-A3E3-32781E7351EB}"/>
              </a:ext>
            </a:extLst>
          </p:cNvPr>
          <p:cNvSpPr/>
          <p:nvPr/>
        </p:nvSpPr>
        <p:spPr>
          <a:xfrm>
            <a:off x="6" y="0"/>
            <a:ext cx="228600" cy="6858000"/>
          </a:xfrm>
          <a:prstGeom prst="rect">
            <a:avLst/>
          </a:prstGeom>
          <a:solidFill>
            <a:srgbClr val="A20615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Segoe UI" panose="020B0502040204020203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53E8D9D-B0AD-492D-B2C3-8728D14EF8C9}"/>
              </a:ext>
            </a:extLst>
          </p:cNvPr>
          <p:cNvSpPr/>
          <p:nvPr/>
        </p:nvSpPr>
        <p:spPr>
          <a:xfrm>
            <a:off x="11970650" y="0"/>
            <a:ext cx="228600" cy="6858000"/>
          </a:xfrm>
          <a:prstGeom prst="rect">
            <a:avLst/>
          </a:prstGeom>
          <a:solidFill>
            <a:srgbClr val="A20615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Segoe UI" panose="020B0502040204020203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CB2307-AC7C-41F4-B509-C16D7FC2C528}"/>
              </a:ext>
            </a:extLst>
          </p:cNvPr>
          <p:cNvSpPr/>
          <p:nvPr/>
        </p:nvSpPr>
        <p:spPr>
          <a:xfrm>
            <a:off x="228607" y="6313714"/>
            <a:ext cx="11803736" cy="246743"/>
          </a:xfrm>
          <a:prstGeom prst="rect">
            <a:avLst/>
          </a:prstGeom>
          <a:solidFill>
            <a:srgbClr val="A206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Segoe UI" panose="020B0502040204020203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66EB556-BAF1-4418-B93A-D14C922AEB76}"/>
              </a:ext>
            </a:extLst>
          </p:cNvPr>
          <p:cNvSpPr txBox="1"/>
          <p:nvPr/>
        </p:nvSpPr>
        <p:spPr>
          <a:xfrm>
            <a:off x="0" y="6560458"/>
            <a:ext cx="12191995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Richie Thetford									                 www.thetfordcountry.com</a:t>
            </a:r>
          </a:p>
        </p:txBody>
      </p:sp>
    </p:spTree>
    <p:extLst>
      <p:ext uri="{BB962C8B-B14F-4D97-AF65-F5344CB8AC3E}">
        <p14:creationId xmlns:p14="http://schemas.microsoft.com/office/powerpoint/2010/main" val="34333257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343" y="1244601"/>
            <a:ext cx="11480800" cy="4985656"/>
          </a:xfrm>
        </p:spPr>
        <p:txBody>
          <a:bodyPr>
            <a:normAutofit/>
          </a:bodyPr>
          <a:lstStyle/>
          <a:p>
            <a:r>
              <a:rPr lang="en-US" b="1" dirty="0"/>
              <a:t>Assuming that the thief was saved</a:t>
            </a:r>
            <a:br>
              <a:rPr lang="en-US" b="1" dirty="0"/>
            </a:br>
            <a:r>
              <a:rPr lang="en-US" b="1" dirty="0"/>
              <a:t>– we cannot be saved the same way today</a:t>
            </a:r>
          </a:p>
          <a:p>
            <a:r>
              <a:rPr lang="en-US" b="1" dirty="0"/>
              <a:t>Christ personally forgave sins</a:t>
            </a:r>
          </a:p>
          <a:p>
            <a:pPr lvl="1"/>
            <a:r>
              <a:rPr lang="en-US" sz="3000" dirty="0">
                <a:solidFill>
                  <a:srgbClr val="9900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Luke 5:17-20</a:t>
            </a:r>
          </a:p>
          <a:p>
            <a:pPr lvl="1"/>
            <a:r>
              <a:rPr lang="en-US" sz="3000" dirty="0">
                <a:solidFill>
                  <a:srgbClr val="9900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Luke 7:36-50</a:t>
            </a:r>
          </a:p>
          <a:p>
            <a:pPr lvl="1"/>
            <a:r>
              <a:rPr lang="en-US" sz="30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Jesus personally forgave their sins</a:t>
            </a:r>
          </a:p>
        </p:txBody>
      </p:sp>
      <p:pic>
        <p:nvPicPr>
          <p:cNvPr id="8" name="Picture 7" descr="dp178651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31943" y="1272265"/>
            <a:ext cx="2997200" cy="489993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BDC8F518-C379-430E-BB20-5FBF5466A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113" y="-1129"/>
            <a:ext cx="11916229" cy="1143000"/>
          </a:xfrm>
          <a:solidFill>
            <a:srgbClr val="A20615"/>
          </a:solidFill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Salvation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4A4CDAD-41B2-436D-B136-44BB4D28003F}"/>
              </a:ext>
            </a:extLst>
          </p:cNvPr>
          <p:cNvSpPr/>
          <p:nvPr/>
        </p:nvSpPr>
        <p:spPr>
          <a:xfrm>
            <a:off x="6" y="0"/>
            <a:ext cx="228600" cy="6858000"/>
          </a:xfrm>
          <a:prstGeom prst="rect">
            <a:avLst/>
          </a:prstGeom>
          <a:solidFill>
            <a:srgbClr val="A20615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Segoe UI" panose="020B0502040204020203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436A6BF-60C7-48CE-81A6-F6B2530D8287}"/>
              </a:ext>
            </a:extLst>
          </p:cNvPr>
          <p:cNvSpPr/>
          <p:nvPr/>
        </p:nvSpPr>
        <p:spPr>
          <a:xfrm>
            <a:off x="11970650" y="0"/>
            <a:ext cx="228600" cy="6858000"/>
          </a:xfrm>
          <a:prstGeom prst="rect">
            <a:avLst/>
          </a:prstGeom>
          <a:solidFill>
            <a:srgbClr val="A20615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Segoe UI" panose="020B0502040204020203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A0D4A19-D062-45B7-9588-C6CEFFDB0C1F}"/>
              </a:ext>
            </a:extLst>
          </p:cNvPr>
          <p:cNvSpPr/>
          <p:nvPr/>
        </p:nvSpPr>
        <p:spPr>
          <a:xfrm>
            <a:off x="228607" y="6313714"/>
            <a:ext cx="11803736" cy="246743"/>
          </a:xfrm>
          <a:prstGeom prst="rect">
            <a:avLst/>
          </a:prstGeom>
          <a:solidFill>
            <a:srgbClr val="A206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Segoe UI" panose="020B0502040204020203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CF6117E-27B3-4289-9604-9DBADE10D9F3}"/>
              </a:ext>
            </a:extLst>
          </p:cNvPr>
          <p:cNvSpPr txBox="1"/>
          <p:nvPr/>
        </p:nvSpPr>
        <p:spPr>
          <a:xfrm>
            <a:off x="0" y="6560458"/>
            <a:ext cx="12191995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Richie Thetford									                 www.thetfordcountry.com</a:t>
            </a:r>
          </a:p>
        </p:txBody>
      </p:sp>
    </p:spTree>
    <p:extLst>
      <p:ext uri="{BB962C8B-B14F-4D97-AF65-F5344CB8AC3E}">
        <p14:creationId xmlns:p14="http://schemas.microsoft.com/office/powerpoint/2010/main" val="35492274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7371" y="1244604"/>
            <a:ext cx="11433627" cy="4985654"/>
          </a:xfrm>
        </p:spPr>
        <p:txBody>
          <a:bodyPr>
            <a:normAutofit/>
          </a:bodyPr>
          <a:lstStyle/>
          <a:p>
            <a:r>
              <a:rPr lang="en-US" b="1" dirty="0"/>
              <a:t>We live under a different covenant today</a:t>
            </a:r>
          </a:p>
          <a:p>
            <a:pPr lvl="1"/>
            <a:r>
              <a:rPr lang="en-US" sz="3000" dirty="0">
                <a:solidFill>
                  <a:srgbClr val="9900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Hebrews 9:15-17</a:t>
            </a:r>
          </a:p>
          <a:p>
            <a:pPr lvl="1"/>
            <a:r>
              <a:rPr lang="en-US" sz="30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We live after the death of the Testator</a:t>
            </a:r>
          </a:p>
          <a:p>
            <a:r>
              <a:rPr lang="en-US" b="1" dirty="0"/>
              <a:t>One now needs to be baptized</a:t>
            </a:r>
          </a:p>
          <a:p>
            <a:pPr lvl="1"/>
            <a:r>
              <a:rPr lang="en-US" sz="3000" dirty="0">
                <a:solidFill>
                  <a:srgbClr val="9900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Matthew 10:32</a:t>
            </a:r>
          </a:p>
          <a:p>
            <a:pPr lvl="1"/>
            <a:r>
              <a:rPr lang="en-US" sz="3000" dirty="0">
                <a:solidFill>
                  <a:srgbClr val="9900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Mark 16:16</a:t>
            </a:r>
          </a:p>
          <a:p>
            <a:pPr lvl="1"/>
            <a:r>
              <a:rPr lang="en-US" sz="3000" dirty="0">
                <a:solidFill>
                  <a:srgbClr val="9900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1 Peter 3:21</a:t>
            </a:r>
          </a:p>
        </p:txBody>
      </p:sp>
      <p:pic>
        <p:nvPicPr>
          <p:cNvPr id="9" name="Picture 8" descr="pd18472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95771" y="3592290"/>
            <a:ext cx="4013195" cy="2667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Picture 9" descr="hands_holding_bible_banne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95771" y="1901371"/>
            <a:ext cx="4002311" cy="169091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98862D69-ABED-4451-AF95-07FBAB397C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113" y="-1129"/>
            <a:ext cx="11916229" cy="1143000"/>
          </a:xfrm>
          <a:solidFill>
            <a:srgbClr val="A20615"/>
          </a:solidFill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Side of the Cross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3DF818A-F1A4-4655-80FB-5123EC08DC38}"/>
              </a:ext>
            </a:extLst>
          </p:cNvPr>
          <p:cNvSpPr/>
          <p:nvPr/>
        </p:nvSpPr>
        <p:spPr>
          <a:xfrm>
            <a:off x="6" y="0"/>
            <a:ext cx="228600" cy="6858000"/>
          </a:xfrm>
          <a:prstGeom prst="rect">
            <a:avLst/>
          </a:prstGeom>
          <a:solidFill>
            <a:srgbClr val="A20615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Segoe UI" panose="020B0502040204020203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A910913-4674-4F4C-B2F0-9BD42C1CAD14}"/>
              </a:ext>
            </a:extLst>
          </p:cNvPr>
          <p:cNvSpPr/>
          <p:nvPr/>
        </p:nvSpPr>
        <p:spPr>
          <a:xfrm>
            <a:off x="11970650" y="0"/>
            <a:ext cx="228600" cy="6858000"/>
          </a:xfrm>
          <a:prstGeom prst="rect">
            <a:avLst/>
          </a:prstGeom>
          <a:solidFill>
            <a:srgbClr val="A20615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Segoe UI" panose="020B0502040204020203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E0CD461-BB70-48AC-ABB4-40EA4ED5BB98}"/>
              </a:ext>
            </a:extLst>
          </p:cNvPr>
          <p:cNvSpPr/>
          <p:nvPr/>
        </p:nvSpPr>
        <p:spPr>
          <a:xfrm>
            <a:off x="228607" y="6313714"/>
            <a:ext cx="11803736" cy="246743"/>
          </a:xfrm>
          <a:prstGeom prst="rect">
            <a:avLst/>
          </a:prstGeom>
          <a:solidFill>
            <a:srgbClr val="A206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Segoe UI" panose="020B0502040204020203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160B18D-D8A1-45CA-9E98-3F8D518CA13A}"/>
              </a:ext>
            </a:extLst>
          </p:cNvPr>
          <p:cNvSpPr txBox="1"/>
          <p:nvPr/>
        </p:nvSpPr>
        <p:spPr>
          <a:xfrm>
            <a:off x="0" y="6560458"/>
            <a:ext cx="12191995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Richie Thetford									                 www.thetfordcountry.com</a:t>
            </a:r>
          </a:p>
        </p:txBody>
      </p:sp>
    </p:spTree>
    <p:extLst>
      <p:ext uri="{BB962C8B-B14F-4D97-AF65-F5344CB8AC3E}">
        <p14:creationId xmlns:p14="http://schemas.microsoft.com/office/powerpoint/2010/main" val="40400315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7371" y="1288141"/>
            <a:ext cx="10261601" cy="4960259"/>
          </a:xfrm>
        </p:spPr>
        <p:txBody>
          <a:bodyPr>
            <a:normAutofit/>
          </a:bodyPr>
          <a:lstStyle/>
          <a:p>
            <a:r>
              <a:rPr lang="en-US" b="1" dirty="0"/>
              <a:t>We are baptized into the body of Christ</a:t>
            </a:r>
          </a:p>
          <a:p>
            <a:pPr lvl="1"/>
            <a:r>
              <a:rPr lang="en-US" sz="3000" dirty="0">
                <a:solidFill>
                  <a:srgbClr val="9900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1 Corinthians 12:13</a:t>
            </a:r>
          </a:p>
          <a:p>
            <a:r>
              <a:rPr lang="en-US" b="1" dirty="0"/>
              <a:t>Christ is the savior of the body</a:t>
            </a:r>
          </a:p>
          <a:p>
            <a:pPr lvl="1"/>
            <a:r>
              <a:rPr lang="en-US" sz="3000" dirty="0">
                <a:solidFill>
                  <a:srgbClr val="9900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Ephesians 5:23</a:t>
            </a:r>
          </a:p>
          <a:p>
            <a:r>
              <a:rPr lang="en-US" b="1" dirty="0"/>
              <a:t>No promise of salvation for those outside the body of Christ</a:t>
            </a:r>
          </a:p>
          <a:p>
            <a:r>
              <a:rPr lang="en-US" b="1" dirty="0"/>
              <a:t>Baptism required in all cases in the New Testament</a:t>
            </a:r>
          </a:p>
          <a:p>
            <a:pPr lvl="1"/>
            <a:r>
              <a:rPr lang="en-US" sz="3000" dirty="0">
                <a:solidFill>
                  <a:srgbClr val="9900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Acts 2:38; 8:12-18; 10:47-48; 16:15; 16:33;</a:t>
            </a:r>
            <a:br>
              <a:rPr lang="en-US" sz="3000" dirty="0">
                <a:solidFill>
                  <a:srgbClr val="9900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</a:br>
            <a:r>
              <a:rPr lang="en-US" sz="3000" dirty="0">
                <a:solidFill>
                  <a:srgbClr val="9900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18:8; 19:3-5; 22:16</a:t>
            </a:r>
          </a:p>
        </p:txBody>
      </p:sp>
      <p:pic>
        <p:nvPicPr>
          <p:cNvPr id="11" name="Picture 10" descr="RichardBibleSpin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638972" y="1288141"/>
            <a:ext cx="1175658" cy="4873173"/>
          </a:xfrm>
          <a:prstGeom prst="rect">
            <a:avLst/>
          </a:prstGeom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B0DAA157-86FC-4E8A-A9BC-9A887FE51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113" y="-1129"/>
            <a:ext cx="11916229" cy="1143000"/>
          </a:xfrm>
          <a:solidFill>
            <a:srgbClr val="A20615"/>
          </a:solidFill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Salvation in Christ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374DF5C-9A0C-4F56-A354-B329DD9B07BE}"/>
              </a:ext>
            </a:extLst>
          </p:cNvPr>
          <p:cNvSpPr/>
          <p:nvPr/>
        </p:nvSpPr>
        <p:spPr>
          <a:xfrm>
            <a:off x="6" y="0"/>
            <a:ext cx="228600" cy="6858000"/>
          </a:xfrm>
          <a:prstGeom prst="rect">
            <a:avLst/>
          </a:prstGeom>
          <a:solidFill>
            <a:srgbClr val="A20615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Segoe UI" panose="020B0502040204020203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576B2B7-A613-4015-BF06-E08E25369085}"/>
              </a:ext>
            </a:extLst>
          </p:cNvPr>
          <p:cNvSpPr/>
          <p:nvPr/>
        </p:nvSpPr>
        <p:spPr>
          <a:xfrm>
            <a:off x="11970650" y="0"/>
            <a:ext cx="228600" cy="6858000"/>
          </a:xfrm>
          <a:prstGeom prst="rect">
            <a:avLst/>
          </a:prstGeom>
          <a:solidFill>
            <a:srgbClr val="A20615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Segoe UI" panose="020B0502040204020203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E797E1D-238B-4A8A-9E4F-1B39AD400D33}"/>
              </a:ext>
            </a:extLst>
          </p:cNvPr>
          <p:cNvSpPr/>
          <p:nvPr/>
        </p:nvSpPr>
        <p:spPr>
          <a:xfrm>
            <a:off x="228607" y="6313714"/>
            <a:ext cx="11803736" cy="246743"/>
          </a:xfrm>
          <a:prstGeom prst="rect">
            <a:avLst/>
          </a:prstGeom>
          <a:solidFill>
            <a:srgbClr val="A206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Segoe UI" panose="020B0502040204020203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36ECE38-155F-4BB2-BF84-BF12B8510717}"/>
              </a:ext>
            </a:extLst>
          </p:cNvPr>
          <p:cNvSpPr txBox="1"/>
          <p:nvPr/>
        </p:nvSpPr>
        <p:spPr>
          <a:xfrm>
            <a:off x="0" y="6560458"/>
            <a:ext cx="12191995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Richie Thetford									                 www.thetfordcountry.com</a:t>
            </a:r>
          </a:p>
        </p:txBody>
      </p:sp>
    </p:spTree>
    <p:extLst>
      <p:ext uri="{BB962C8B-B14F-4D97-AF65-F5344CB8AC3E}">
        <p14:creationId xmlns:p14="http://schemas.microsoft.com/office/powerpoint/2010/main" val="33030263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ros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57400" y="261257"/>
            <a:ext cx="8077200" cy="60579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4600" y="275772"/>
            <a:ext cx="7162800" cy="3733800"/>
          </a:xfrm>
        </p:spPr>
        <p:txBody>
          <a:bodyPr>
            <a:noAutofit/>
          </a:bodyPr>
          <a:lstStyle/>
          <a:p>
            <a:r>
              <a:rPr lang="en-US" sz="3800" b="1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Heaven is too wonderful </a:t>
            </a:r>
            <a:r>
              <a:rPr lang="en-US" sz="38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Hell too terrible for us to risk being misled by erroneous beliefs concerning the</a:t>
            </a:r>
            <a:br>
              <a:rPr lang="en-US" sz="38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8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thief on the cross</a:t>
            </a:r>
          </a:p>
        </p:txBody>
      </p:sp>
      <p:sp>
        <p:nvSpPr>
          <p:cNvPr id="5" name="Rectangle 4"/>
          <p:cNvSpPr/>
          <p:nvPr/>
        </p:nvSpPr>
        <p:spPr>
          <a:xfrm>
            <a:off x="6" y="0"/>
            <a:ext cx="1777994" cy="6858000"/>
          </a:xfrm>
          <a:prstGeom prst="rect">
            <a:avLst/>
          </a:prstGeom>
          <a:solidFill>
            <a:srgbClr val="A20615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Segoe UI" panose="020B0502040204020203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363200" y="0"/>
            <a:ext cx="1828795" cy="6858000"/>
          </a:xfrm>
          <a:prstGeom prst="rect">
            <a:avLst/>
          </a:prstGeom>
          <a:solidFill>
            <a:srgbClr val="A20615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Segoe UI" panose="020B0502040204020203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ADE8FF1-8547-43FF-9E61-AB055860813D}"/>
              </a:ext>
            </a:extLst>
          </p:cNvPr>
          <p:cNvSpPr txBox="1"/>
          <p:nvPr/>
        </p:nvSpPr>
        <p:spPr>
          <a:xfrm>
            <a:off x="0" y="6560458"/>
            <a:ext cx="12191995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Richie Thetford									                 www.thetfordcountry.com</a:t>
            </a:r>
          </a:p>
        </p:txBody>
      </p:sp>
    </p:spTree>
    <p:extLst>
      <p:ext uri="{BB962C8B-B14F-4D97-AF65-F5344CB8AC3E}">
        <p14:creationId xmlns:p14="http://schemas.microsoft.com/office/powerpoint/2010/main" val="9153766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388</Words>
  <Application>Microsoft Office PowerPoint</Application>
  <PresentationFormat>Widescreen</PresentationFormat>
  <Paragraphs>52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Segoe UI</vt:lpstr>
      <vt:lpstr>Segoe UI Semibold</vt:lpstr>
      <vt:lpstr>1_Office Theme</vt:lpstr>
      <vt:lpstr>The Thief on the Cross</vt:lpstr>
      <vt:lpstr>At Calvary</vt:lpstr>
      <vt:lpstr>Was the Thief Saved?</vt:lpstr>
      <vt:lpstr>Salvation</vt:lpstr>
      <vt:lpstr>This Side of the Cross</vt:lpstr>
      <vt:lpstr>Salvation in Christ</vt:lpstr>
      <vt:lpstr>Heaven is too wonderful and Hell too terrible for us to risk being misled by erroneous beliefs concerning the thief on the cross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Thief on the Cross</dc:title>
  <dc:creator>Richard Thetford</dc:creator>
  <cp:lastModifiedBy>Richard Thetford</cp:lastModifiedBy>
  <cp:revision>5</cp:revision>
  <dcterms:created xsi:type="dcterms:W3CDTF">2024-09-05T20:13:47Z</dcterms:created>
  <dcterms:modified xsi:type="dcterms:W3CDTF">2024-10-13T20:41:09Z</dcterms:modified>
</cp:coreProperties>
</file>