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75" r:id="rId3"/>
    <p:sldId id="258" r:id="rId4"/>
    <p:sldId id="269" r:id="rId5"/>
    <p:sldId id="268" r:id="rId6"/>
    <p:sldId id="259" r:id="rId7"/>
    <p:sldId id="260" r:id="rId8"/>
    <p:sldId id="267" r:id="rId9"/>
    <p:sldId id="264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91" d="100"/>
          <a:sy n="91" d="100"/>
        </p:scale>
        <p:origin x="7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0030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3014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1"/>
            <a:ext cx="12192000" cy="6856413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6600CC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339" name="Freeform 3"/>
          <p:cNvSpPr>
            <a:spLocks/>
          </p:cNvSpPr>
          <p:nvPr/>
        </p:nvSpPr>
        <p:spPr bwMode="auto">
          <a:xfrm>
            <a:off x="2406651" y="1735138"/>
            <a:ext cx="7380816" cy="87312"/>
          </a:xfrm>
          <a:custGeom>
            <a:avLst/>
            <a:gdLst/>
            <a:ahLst/>
            <a:cxnLst>
              <a:cxn ang="0">
                <a:pos x="3922" y="0"/>
              </a:cxn>
              <a:cxn ang="0">
                <a:pos x="0" y="0"/>
              </a:cxn>
              <a:cxn ang="0">
                <a:pos x="0" y="54"/>
              </a:cxn>
              <a:cxn ang="0">
                <a:pos x="3922" y="54"/>
              </a:cxn>
              <a:cxn ang="0">
                <a:pos x="3922" y="0"/>
              </a:cxn>
            </a:cxnLst>
            <a:rect l="0" t="0" r="r" b="b"/>
            <a:pathLst>
              <a:path w="3923" h="55">
                <a:moveTo>
                  <a:pt x="3922" y="0"/>
                </a:moveTo>
                <a:lnTo>
                  <a:pt x="0" y="0"/>
                </a:lnTo>
                <a:lnTo>
                  <a:pt x="0" y="54"/>
                </a:lnTo>
                <a:lnTo>
                  <a:pt x="3922" y="54"/>
                </a:lnTo>
                <a:lnTo>
                  <a:pt x="3922" y="0"/>
                </a:lnTo>
              </a:path>
            </a:pathLst>
          </a:custGeom>
          <a:solidFill>
            <a:srgbClr val="C0C0C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>
            <a:off x="0" y="0"/>
            <a:ext cx="11590867" cy="6604000"/>
          </a:xfrm>
          <a:custGeom>
            <a:avLst/>
            <a:gdLst/>
            <a:ahLst/>
            <a:cxnLst>
              <a:cxn ang="0">
                <a:pos x="6159" y="0"/>
              </a:cxn>
              <a:cxn ang="0">
                <a:pos x="4479" y="0"/>
              </a:cxn>
              <a:cxn ang="0">
                <a:pos x="0" y="0"/>
              </a:cxn>
              <a:cxn ang="0">
                <a:pos x="0" y="4159"/>
              </a:cxn>
              <a:cxn ang="0">
                <a:pos x="1920" y="4159"/>
              </a:cxn>
              <a:cxn ang="0">
                <a:pos x="1920" y="3999"/>
              </a:cxn>
              <a:cxn ang="0">
                <a:pos x="4399" y="3999"/>
              </a:cxn>
              <a:cxn ang="0">
                <a:pos x="4399" y="3839"/>
              </a:cxn>
              <a:cxn ang="0">
                <a:pos x="320" y="3839"/>
              </a:cxn>
              <a:cxn ang="0">
                <a:pos x="320" y="320"/>
              </a:cxn>
              <a:cxn ang="0">
                <a:pos x="6159" y="320"/>
              </a:cxn>
              <a:cxn ang="0">
                <a:pos x="6159" y="0"/>
              </a:cxn>
            </a:cxnLst>
            <a:rect l="0" t="0" r="r" b="b"/>
            <a:pathLst>
              <a:path w="6160" h="4160">
                <a:moveTo>
                  <a:pt x="6159" y="0"/>
                </a:moveTo>
                <a:lnTo>
                  <a:pt x="4479" y="0"/>
                </a:lnTo>
                <a:lnTo>
                  <a:pt x="0" y="0"/>
                </a:lnTo>
                <a:lnTo>
                  <a:pt x="0" y="4159"/>
                </a:lnTo>
                <a:lnTo>
                  <a:pt x="1920" y="4159"/>
                </a:lnTo>
                <a:lnTo>
                  <a:pt x="1920" y="3999"/>
                </a:lnTo>
                <a:lnTo>
                  <a:pt x="4399" y="3999"/>
                </a:lnTo>
                <a:lnTo>
                  <a:pt x="4399" y="3839"/>
                </a:lnTo>
                <a:lnTo>
                  <a:pt x="320" y="3839"/>
                </a:lnTo>
                <a:lnTo>
                  <a:pt x="320" y="320"/>
                </a:lnTo>
                <a:lnTo>
                  <a:pt x="6159" y="320"/>
                </a:lnTo>
                <a:lnTo>
                  <a:pt x="6159" y="0"/>
                </a:lnTo>
              </a:path>
            </a:pathLst>
          </a:custGeom>
          <a:solidFill>
            <a:srgbClr val="4000D5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611034" y="6348413"/>
            <a:ext cx="4669367" cy="254000"/>
          </a:xfrm>
          <a:prstGeom prst="rect">
            <a:avLst/>
          </a:prstGeom>
          <a:solidFill>
            <a:srgbClr val="7719BC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342" name="Freeform 6"/>
          <p:cNvSpPr>
            <a:spLocks/>
          </p:cNvSpPr>
          <p:nvPr/>
        </p:nvSpPr>
        <p:spPr bwMode="auto">
          <a:xfrm>
            <a:off x="3611034" y="509588"/>
            <a:ext cx="8583084" cy="6348412"/>
          </a:xfrm>
          <a:custGeom>
            <a:avLst/>
            <a:gdLst/>
            <a:ahLst/>
            <a:cxnLst>
              <a:cxn ang="0">
                <a:pos x="4561" y="0"/>
              </a:cxn>
              <a:cxn ang="0">
                <a:pos x="4240" y="0"/>
              </a:cxn>
              <a:cxn ang="0">
                <a:pos x="4240" y="3678"/>
              </a:cxn>
              <a:cxn ang="0">
                <a:pos x="2480" y="3678"/>
              </a:cxn>
              <a:cxn ang="0">
                <a:pos x="2480" y="3838"/>
              </a:cxn>
              <a:cxn ang="0">
                <a:pos x="0" y="3838"/>
              </a:cxn>
              <a:cxn ang="0">
                <a:pos x="0" y="3998"/>
              </a:cxn>
              <a:cxn ang="0">
                <a:pos x="4561" y="3998"/>
              </a:cxn>
              <a:cxn ang="0">
                <a:pos x="4561" y="0"/>
              </a:cxn>
            </a:cxnLst>
            <a:rect l="0" t="0" r="r" b="b"/>
            <a:pathLst>
              <a:path w="4562" h="3999">
                <a:moveTo>
                  <a:pt x="4561" y="0"/>
                </a:moveTo>
                <a:lnTo>
                  <a:pt x="4240" y="0"/>
                </a:lnTo>
                <a:lnTo>
                  <a:pt x="4240" y="3678"/>
                </a:lnTo>
                <a:lnTo>
                  <a:pt x="2480" y="3678"/>
                </a:lnTo>
                <a:lnTo>
                  <a:pt x="2480" y="3838"/>
                </a:lnTo>
                <a:lnTo>
                  <a:pt x="0" y="3838"/>
                </a:lnTo>
                <a:lnTo>
                  <a:pt x="0" y="3998"/>
                </a:lnTo>
                <a:lnTo>
                  <a:pt x="4561" y="3998"/>
                </a:lnTo>
                <a:lnTo>
                  <a:pt x="4561" y="0"/>
                </a:lnTo>
              </a:path>
            </a:pathLst>
          </a:custGeom>
          <a:solidFill>
            <a:srgbClr val="C900D5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1588752" y="0"/>
            <a:ext cx="603249" cy="509588"/>
          </a:xfrm>
          <a:prstGeom prst="rect">
            <a:avLst/>
          </a:prstGeom>
          <a:solidFill>
            <a:srgbClr val="7719BC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8013"/>
            <a:ext cx="10363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61913" tIns="31750" rIns="61913" bIns="317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61913" tIns="31750" rIns="61913" bIns="31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15478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407988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407988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charset="0"/>
          <a:cs typeface="Arial" charset="0"/>
        </a:defRPr>
      </a:lvl2pPr>
      <a:lvl3pPr algn="ctr" defTabSz="407988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charset="0"/>
          <a:cs typeface="Arial" charset="0"/>
        </a:defRPr>
      </a:lvl3pPr>
      <a:lvl4pPr algn="ctr" defTabSz="407988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charset="0"/>
          <a:cs typeface="Arial" charset="0"/>
        </a:defRPr>
      </a:lvl4pPr>
      <a:lvl5pPr algn="ctr" defTabSz="407988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charset="0"/>
          <a:cs typeface="Arial" charset="0"/>
        </a:defRPr>
      </a:lvl5pPr>
      <a:lvl6pPr marL="457200" algn="ctr" defTabSz="407988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charset="0"/>
          <a:cs typeface="Arial" charset="0"/>
        </a:defRPr>
      </a:lvl6pPr>
      <a:lvl7pPr marL="914400" algn="ctr" defTabSz="407988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charset="0"/>
          <a:cs typeface="Arial" charset="0"/>
        </a:defRPr>
      </a:lvl7pPr>
      <a:lvl8pPr marL="1371600" algn="ctr" defTabSz="407988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charset="0"/>
          <a:cs typeface="Arial" charset="0"/>
        </a:defRPr>
      </a:lvl8pPr>
      <a:lvl9pPr marL="1828800" algn="ctr" defTabSz="407988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28600" indent="-228600" algn="l" defTabSz="40798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38100" algn="l" defTabSz="407988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cs typeface="+mn-cs"/>
        </a:defRPr>
      </a:lvl2pPr>
      <a:lvl3pPr marL="762000" indent="-152400" algn="l" defTabSz="40798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700">
          <a:solidFill>
            <a:schemeClr val="tx1"/>
          </a:solidFill>
          <a:latin typeface="+mn-lt"/>
          <a:cs typeface="+mn-cs"/>
        </a:defRPr>
      </a:lvl3pPr>
      <a:lvl4pPr marL="1066800" indent="-152400" algn="l" defTabSz="407988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1371600" indent="-152400" algn="l" defTabSz="40798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cs typeface="+mn-cs"/>
        </a:defRPr>
      </a:lvl5pPr>
      <a:lvl6pPr marL="1828800" indent="-152400" algn="l" defTabSz="40798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cs typeface="+mn-cs"/>
        </a:defRPr>
      </a:lvl6pPr>
      <a:lvl7pPr marL="2286000" indent="-152400" algn="l" defTabSz="40798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cs typeface="+mn-cs"/>
        </a:defRPr>
      </a:lvl7pPr>
      <a:lvl8pPr marL="2743200" indent="-152400" algn="l" defTabSz="40798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cs typeface="+mn-cs"/>
        </a:defRPr>
      </a:lvl8pPr>
      <a:lvl9pPr marL="3200400" indent="-152400" algn="l" defTabSz="40798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6" y="437254"/>
            <a:ext cx="11429980" cy="990600"/>
          </a:xfrm>
          <a:effectLst>
            <a:outerShdw dist="35921" dir="2700000" algn="ctr" rotWithShape="0">
              <a:srgbClr val="000099"/>
            </a:outerShdw>
          </a:effectLst>
        </p:spPr>
        <p:txBody>
          <a:bodyPr/>
          <a:lstStyle/>
          <a:p>
            <a:r>
              <a:rPr lang="en-US" sz="5400" dirty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“…that He might preserve us alive”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95943" y="0"/>
            <a:ext cx="11749314" cy="381000"/>
          </a:xfrm>
          <a:prstGeom prst="rect">
            <a:avLst/>
          </a:prstGeom>
          <a:solidFill>
            <a:srgbClr val="0000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810993" y="0"/>
            <a:ext cx="381000" cy="6858000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97543" y="6179453"/>
            <a:ext cx="11749314" cy="3810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" y="0"/>
            <a:ext cx="381000" cy="6858000"/>
          </a:xfrm>
          <a:prstGeom prst="rect">
            <a:avLst/>
          </a:prstGeom>
          <a:solidFill>
            <a:srgbClr val="00009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56B088-6936-B1D4-56D8-9E825B806CC5}"/>
              </a:ext>
            </a:extLst>
          </p:cNvPr>
          <p:cNvSpPr txBox="1"/>
          <p:nvPr/>
        </p:nvSpPr>
        <p:spPr>
          <a:xfrm>
            <a:off x="0" y="6560456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pic>
        <p:nvPicPr>
          <p:cNvPr id="16" name="Picture 15" descr="A group of people sitting together&#10;&#10;Description automatically generated with low confidence">
            <a:extLst>
              <a:ext uri="{FF2B5EF4-FFF2-40B4-BE49-F238E27FC236}">
                <a16:creationId xmlns:a16="http://schemas.microsoft.com/office/drawing/2014/main" id="{A36188D0-7219-5A64-8810-C8DD159F3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629" y="1484885"/>
            <a:ext cx="6850742" cy="456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82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543" y="2209800"/>
            <a:ext cx="10882086" cy="40386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Roboto" panose="02000000000000000000" pitchFamily="2" charset="0"/>
              </a:rPr>
              <a:t>None of the statutes of God in any</a:t>
            </a:r>
            <a:br>
              <a:rPr lang="en-US" sz="3600" dirty="0">
                <a:solidFill>
                  <a:schemeClr val="bg1"/>
                </a:solidFill>
                <a:latin typeface="Roboto" panose="02000000000000000000" pitchFamily="2" charset="0"/>
              </a:rPr>
            </a:br>
            <a:r>
              <a:rPr lang="en-US" sz="3600" dirty="0">
                <a:solidFill>
                  <a:schemeClr val="bg1"/>
                </a:solidFill>
                <a:latin typeface="Roboto" panose="02000000000000000000" pitchFamily="2" charset="0"/>
              </a:rPr>
              <a:t>dispensation are harmful in any way!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Proverbs 9:10-12; Romans 6:16-23</a:t>
            </a:r>
          </a:p>
          <a:p>
            <a:r>
              <a:rPr lang="en-US" sz="3600" dirty="0">
                <a:solidFill>
                  <a:schemeClr val="bg1"/>
                </a:solidFill>
                <a:latin typeface="Roboto" panose="02000000000000000000" pitchFamily="2" charset="0"/>
              </a:rPr>
              <a:t>God shows us the way to be pure,</a:t>
            </a:r>
            <a:br>
              <a:rPr lang="en-US" sz="3600" dirty="0">
                <a:solidFill>
                  <a:schemeClr val="bg1"/>
                </a:solidFill>
                <a:latin typeface="Roboto" panose="02000000000000000000" pitchFamily="2" charset="0"/>
              </a:rPr>
            </a:br>
            <a:r>
              <a:rPr lang="en-US" sz="3600" dirty="0">
                <a:solidFill>
                  <a:schemeClr val="bg1"/>
                </a:solidFill>
                <a:latin typeface="Roboto" panose="02000000000000000000" pitchFamily="2" charset="0"/>
              </a:rPr>
              <a:t>moral, upright, fair and kind</a:t>
            </a:r>
          </a:p>
          <a:p>
            <a:pPr lvl="1"/>
            <a:endParaRPr lang="en-US" sz="2700" i="1" dirty="0">
              <a:solidFill>
                <a:srgbClr val="FF99FF"/>
              </a:solidFill>
              <a:latin typeface="Seagull Md BT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B8BD03-FFBF-A8D3-0677-83A9A455FEC0}"/>
              </a:ext>
            </a:extLst>
          </p:cNvPr>
          <p:cNvSpPr/>
          <p:nvPr/>
        </p:nvSpPr>
        <p:spPr bwMode="auto">
          <a:xfrm>
            <a:off x="195943" y="0"/>
            <a:ext cx="11749314" cy="381000"/>
          </a:xfrm>
          <a:prstGeom prst="rect">
            <a:avLst/>
          </a:prstGeom>
          <a:solidFill>
            <a:srgbClr val="0000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8205AD-7AF0-AE5A-6B2D-9419528FC1D8}"/>
              </a:ext>
            </a:extLst>
          </p:cNvPr>
          <p:cNvSpPr/>
          <p:nvPr/>
        </p:nvSpPr>
        <p:spPr bwMode="auto">
          <a:xfrm>
            <a:off x="11810993" y="0"/>
            <a:ext cx="381000" cy="6858000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AD9B3C-76E2-10B6-60E0-DD9D71A65F2F}"/>
              </a:ext>
            </a:extLst>
          </p:cNvPr>
          <p:cNvSpPr/>
          <p:nvPr/>
        </p:nvSpPr>
        <p:spPr bwMode="auto">
          <a:xfrm>
            <a:off x="297543" y="6179453"/>
            <a:ext cx="11749314" cy="3810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EEB5EA-8D00-8FB3-DBAC-D7D9E98B3116}"/>
              </a:ext>
            </a:extLst>
          </p:cNvPr>
          <p:cNvSpPr/>
          <p:nvPr/>
        </p:nvSpPr>
        <p:spPr bwMode="auto">
          <a:xfrm>
            <a:off x="6" y="0"/>
            <a:ext cx="381000" cy="6858000"/>
          </a:xfrm>
          <a:prstGeom prst="rect">
            <a:avLst/>
          </a:prstGeom>
          <a:solidFill>
            <a:srgbClr val="00009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F3CAB5-5DF9-0811-98D8-EA6012200470}"/>
              </a:ext>
            </a:extLst>
          </p:cNvPr>
          <p:cNvSpPr txBox="1"/>
          <p:nvPr/>
        </p:nvSpPr>
        <p:spPr>
          <a:xfrm>
            <a:off x="0" y="6560456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2AE1C16-CD11-218A-442F-9DE8EBF1F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121" y="609600"/>
            <a:ext cx="8519865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 vert="horz" wrap="square" lIns="61913" tIns="31750" rIns="61913" bIns="31750" numCol="1" anchor="ctr" anchorCtr="0" compatLnSpc="1">
            <a:prstTxWarp prst="textNoShape">
              <a:avLst/>
            </a:prstTxWarp>
          </a:bodyPr>
          <a:lstStyle/>
          <a:p>
            <a:pPr algn="ctr" defTabSz="407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0" dirty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/>
              </a:rPr>
              <a:t>For Our Good Always</a:t>
            </a:r>
          </a:p>
        </p:txBody>
      </p:sp>
      <p:pic>
        <p:nvPicPr>
          <p:cNvPr id="19" name="Picture 18" descr="Thompson 1.jpg">
            <a:extLst>
              <a:ext uri="{FF2B5EF4-FFF2-40B4-BE49-F238E27FC236}">
                <a16:creationId xmlns:a16="http://schemas.microsoft.com/office/drawing/2014/main" id="{98D73CB8-F2DA-04ED-AC32-423B6304B7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721" y="457200"/>
            <a:ext cx="3011708" cy="170934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32CA6CA-876D-D4B4-40EC-077DF82E54CB}"/>
              </a:ext>
            </a:extLst>
          </p:cNvPr>
          <p:cNvCxnSpPr/>
          <p:nvPr/>
        </p:nvCxnSpPr>
        <p:spPr bwMode="auto">
          <a:xfrm>
            <a:off x="3886195" y="2133600"/>
            <a:ext cx="7147560" cy="0"/>
          </a:xfrm>
          <a:prstGeom prst="line">
            <a:avLst/>
          </a:prstGeom>
          <a:ln w="5715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C00000"/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" name="Picture 21" descr="A picture containing person, outdoor, sitting, young&#10;&#10;Description automatically generated">
            <a:extLst>
              <a:ext uri="{FF2B5EF4-FFF2-40B4-BE49-F238E27FC236}">
                <a16:creationId xmlns:a16="http://schemas.microsoft.com/office/drawing/2014/main" id="{3237845B-2956-07EA-199B-855B555A5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771" y="2309506"/>
            <a:ext cx="2541811" cy="379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50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829" y="2395148"/>
            <a:ext cx="10994571" cy="3751357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Roboto" panose="02000000000000000000" pitchFamily="2" charset="0"/>
              </a:rPr>
              <a:t>Referred to the physical in the Old Testament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Deuteronomy 4:1-4</a:t>
            </a:r>
          </a:p>
          <a:p>
            <a:r>
              <a:rPr lang="en-US" sz="3600" dirty="0">
                <a:solidFill>
                  <a:schemeClr val="bg1"/>
                </a:solidFill>
                <a:latin typeface="Roboto" panose="02000000000000000000" pitchFamily="2" charset="0"/>
              </a:rPr>
              <a:t>Spiritual life culminating in eternal</a:t>
            </a:r>
            <a:br>
              <a:rPr lang="en-US" sz="3600" dirty="0">
                <a:solidFill>
                  <a:schemeClr val="bg1"/>
                </a:solidFill>
                <a:latin typeface="Roboto" panose="02000000000000000000" pitchFamily="2" charset="0"/>
              </a:rPr>
            </a:br>
            <a:r>
              <a:rPr lang="en-US" sz="3600" dirty="0">
                <a:solidFill>
                  <a:schemeClr val="bg1"/>
                </a:solidFill>
                <a:latin typeface="Roboto" panose="02000000000000000000" pitchFamily="2" charset="0"/>
              </a:rPr>
              <a:t>life in the New Testament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John 10:10; 2 Peter 1:11;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Galatians 6:8</a:t>
            </a:r>
          </a:p>
        </p:txBody>
      </p:sp>
      <p:pic>
        <p:nvPicPr>
          <p:cNvPr id="17" name="Picture 16" descr="200215871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7056" y="3005528"/>
            <a:ext cx="3399641" cy="30759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80D57F-6076-051C-FD9F-CA4D425B73F9}"/>
              </a:ext>
            </a:extLst>
          </p:cNvPr>
          <p:cNvSpPr/>
          <p:nvPr/>
        </p:nvSpPr>
        <p:spPr bwMode="auto">
          <a:xfrm>
            <a:off x="195943" y="0"/>
            <a:ext cx="11749314" cy="381000"/>
          </a:xfrm>
          <a:prstGeom prst="rect">
            <a:avLst/>
          </a:prstGeom>
          <a:solidFill>
            <a:srgbClr val="0000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F0B767-CCA8-2CDD-3B61-B7B8251A8908}"/>
              </a:ext>
            </a:extLst>
          </p:cNvPr>
          <p:cNvSpPr/>
          <p:nvPr/>
        </p:nvSpPr>
        <p:spPr bwMode="auto">
          <a:xfrm>
            <a:off x="11810993" y="0"/>
            <a:ext cx="381000" cy="6858000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83D62C-F128-9D18-F123-33CC775EED6D}"/>
              </a:ext>
            </a:extLst>
          </p:cNvPr>
          <p:cNvSpPr/>
          <p:nvPr/>
        </p:nvSpPr>
        <p:spPr bwMode="auto">
          <a:xfrm>
            <a:off x="297543" y="6179453"/>
            <a:ext cx="11749314" cy="3810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52FEA4-7C28-1B9A-8A58-9C74663B273A}"/>
              </a:ext>
            </a:extLst>
          </p:cNvPr>
          <p:cNvSpPr/>
          <p:nvPr/>
        </p:nvSpPr>
        <p:spPr bwMode="auto">
          <a:xfrm>
            <a:off x="6" y="0"/>
            <a:ext cx="381000" cy="6858000"/>
          </a:xfrm>
          <a:prstGeom prst="rect">
            <a:avLst/>
          </a:prstGeom>
          <a:solidFill>
            <a:srgbClr val="00009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EF0CE7-D789-D41D-5867-9E8F5892310E}"/>
              </a:ext>
            </a:extLst>
          </p:cNvPr>
          <p:cNvSpPr txBox="1"/>
          <p:nvPr/>
        </p:nvSpPr>
        <p:spPr>
          <a:xfrm>
            <a:off x="0" y="6560456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CD27081C-BF75-9A7D-4411-94D14C083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121" y="609600"/>
            <a:ext cx="8519865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 vert="horz" wrap="square" lIns="61913" tIns="31750" rIns="61913" bIns="31750" numCol="1" anchor="ctr" anchorCtr="0" compatLnSpc="1">
            <a:prstTxWarp prst="textNoShape">
              <a:avLst/>
            </a:prstTxWarp>
          </a:bodyPr>
          <a:lstStyle/>
          <a:p>
            <a:pPr algn="ctr" defTabSz="407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0" dirty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/>
              </a:rPr>
              <a:t>That He Might</a:t>
            </a:r>
            <a:br>
              <a:rPr lang="en-US" sz="4800" b="1" kern="0" dirty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/>
              </a:rPr>
            </a:br>
            <a:r>
              <a:rPr lang="en-US" sz="4800" b="1" kern="0" dirty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/>
              </a:rPr>
              <a:t>Preserve Us Alive</a:t>
            </a:r>
          </a:p>
        </p:txBody>
      </p:sp>
      <p:pic>
        <p:nvPicPr>
          <p:cNvPr id="20" name="Picture 19" descr="Thompson 1.jpg">
            <a:extLst>
              <a:ext uri="{FF2B5EF4-FFF2-40B4-BE49-F238E27FC236}">
                <a16:creationId xmlns:a16="http://schemas.microsoft.com/office/drawing/2014/main" id="{46DAD183-D9DF-6C1E-00C7-8FD4EAA045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721" y="457200"/>
            <a:ext cx="3011708" cy="170934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3C04DA9-0F1C-247D-E1EF-E5D031951195}"/>
              </a:ext>
            </a:extLst>
          </p:cNvPr>
          <p:cNvCxnSpPr/>
          <p:nvPr/>
        </p:nvCxnSpPr>
        <p:spPr bwMode="auto">
          <a:xfrm>
            <a:off x="3886195" y="2133600"/>
            <a:ext cx="7147560" cy="0"/>
          </a:xfrm>
          <a:prstGeom prst="line">
            <a:avLst/>
          </a:prstGeom>
          <a:ln w="5715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C00000"/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418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2286000" y="1545771"/>
            <a:ext cx="7620000" cy="2783118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457201"/>
            <a:ext cx="8229600" cy="1143000"/>
          </a:xfrm>
          <a:ln>
            <a:noFill/>
          </a:ln>
          <a:effectLst>
            <a:outerShdw blurRad="50800" dist="38100" algn="l" rotWithShape="0">
              <a:srgbClr val="C00000"/>
            </a:outerShdw>
          </a:effectLst>
        </p:spPr>
        <p:txBody>
          <a:bodyPr/>
          <a:lstStyle/>
          <a:p>
            <a:r>
              <a:rPr lang="en-US" sz="5400" dirty="0">
                <a:solidFill>
                  <a:srgbClr val="000099"/>
                </a:solidFill>
                <a:effectLst>
                  <a:outerShdw blurRad="50800" dist="38100" dir="18900000" algn="bl" rotWithShape="0">
                    <a:srgbClr val="C00000">
                      <a:alpha val="40000"/>
                    </a:srgbClr>
                  </a:outerShdw>
                </a:effectLst>
                <a:latin typeface="Roboto" panose="02000000000000000000" pitchFamily="2" charset="0"/>
              </a:rPr>
              <a:t>CONCLUSION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7657" y="4412343"/>
            <a:ext cx="10892972" cy="1683656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Roboto" panose="02000000000000000000" pitchFamily="2" charset="0"/>
              </a:rPr>
              <a:t>“The </a:t>
            </a:r>
            <a:r>
              <a:rPr lang="en-US" sz="3600" b="1" dirty="0">
                <a:solidFill>
                  <a:srgbClr val="C00000"/>
                </a:solidFill>
                <a:latin typeface="Roboto" panose="02000000000000000000" pitchFamily="2" charset="0"/>
              </a:rPr>
              <a:t>fear</a:t>
            </a:r>
            <a:r>
              <a:rPr lang="en-US" sz="3600" dirty="0">
                <a:solidFill>
                  <a:schemeClr val="bg1"/>
                </a:solidFill>
                <a:latin typeface="Roboto" panose="02000000000000000000" pitchFamily="2" charset="0"/>
              </a:rPr>
              <a:t> of the LORD </a:t>
            </a:r>
            <a:r>
              <a:rPr lang="en-US" sz="3600" dirty="0">
                <a:solidFill>
                  <a:srgbClr val="000099"/>
                </a:solidFill>
                <a:latin typeface="Roboto" panose="02000000000000000000" pitchFamily="2" charset="0"/>
              </a:rPr>
              <a:t>is the beginning of knowledge</a:t>
            </a:r>
            <a:r>
              <a:rPr lang="en-US" sz="3600" dirty="0">
                <a:solidFill>
                  <a:schemeClr val="bg1"/>
                </a:solidFill>
                <a:latin typeface="Roboto" panose="02000000000000000000" pitchFamily="2" charset="0"/>
              </a:rPr>
              <a:t>, But fools despise wisdom and instruction.”</a:t>
            </a:r>
            <a:br>
              <a:rPr lang="en-US" sz="3600" dirty="0">
                <a:solidFill>
                  <a:schemeClr val="bg1"/>
                </a:solidFill>
                <a:latin typeface="Roboto" panose="02000000000000000000" pitchFamily="2" charset="0"/>
              </a:rPr>
            </a:br>
            <a:r>
              <a:rPr lang="en-US" sz="3600" b="1" dirty="0">
                <a:solidFill>
                  <a:srgbClr val="C00000"/>
                </a:solidFill>
                <a:latin typeface="Roboto" panose="02000000000000000000" pitchFamily="2" charset="0"/>
              </a:rPr>
              <a:t>Proverbs 1:7</a:t>
            </a:r>
          </a:p>
          <a:p>
            <a:endParaRPr lang="en-US" sz="3600" dirty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285992" y="2189386"/>
            <a:ext cx="7620007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 wrap="square">
            <a:spAutoFit/>
          </a:bodyPr>
          <a:lstStyle/>
          <a:p>
            <a:pPr marL="685800" indent="-6858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4800" b="1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Obey His statutes</a:t>
            </a:r>
          </a:p>
          <a:p>
            <a:pPr marL="685800" indent="-6858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4800" b="1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Fear Him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1FC328-1837-0DC2-A800-D0792857E1E7}"/>
              </a:ext>
            </a:extLst>
          </p:cNvPr>
          <p:cNvSpPr/>
          <p:nvPr/>
        </p:nvSpPr>
        <p:spPr bwMode="auto">
          <a:xfrm>
            <a:off x="195943" y="0"/>
            <a:ext cx="11749314" cy="381000"/>
          </a:xfrm>
          <a:prstGeom prst="rect">
            <a:avLst/>
          </a:prstGeom>
          <a:solidFill>
            <a:srgbClr val="0000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59CD0-0E6F-1867-AD67-63672CAEAEA0}"/>
              </a:ext>
            </a:extLst>
          </p:cNvPr>
          <p:cNvSpPr/>
          <p:nvPr/>
        </p:nvSpPr>
        <p:spPr bwMode="auto">
          <a:xfrm>
            <a:off x="11810993" y="0"/>
            <a:ext cx="381000" cy="6858000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CCC5ED-A8AB-D4B9-0144-CAE85D75C351}"/>
              </a:ext>
            </a:extLst>
          </p:cNvPr>
          <p:cNvSpPr/>
          <p:nvPr/>
        </p:nvSpPr>
        <p:spPr bwMode="auto">
          <a:xfrm>
            <a:off x="297543" y="6179453"/>
            <a:ext cx="11749314" cy="3810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C97675-6E31-D29B-DD00-ED80994BEE14}"/>
              </a:ext>
            </a:extLst>
          </p:cNvPr>
          <p:cNvSpPr/>
          <p:nvPr/>
        </p:nvSpPr>
        <p:spPr bwMode="auto">
          <a:xfrm>
            <a:off x="6" y="0"/>
            <a:ext cx="381000" cy="6858000"/>
          </a:xfrm>
          <a:prstGeom prst="rect">
            <a:avLst/>
          </a:prstGeom>
          <a:solidFill>
            <a:srgbClr val="00009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9408F3-76B3-37CE-FFC2-409E3C67CB70}"/>
              </a:ext>
            </a:extLst>
          </p:cNvPr>
          <p:cNvSpPr txBox="1"/>
          <p:nvPr/>
        </p:nvSpPr>
        <p:spPr>
          <a:xfrm>
            <a:off x="0" y="6560456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967898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26" grpId="0"/>
      <p:bldP spid="26627" grpId="0" build="p"/>
      <p:bldP spid="266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6" y="435430"/>
            <a:ext cx="11429980" cy="990600"/>
          </a:xfrm>
          <a:effectLst>
            <a:outerShdw dist="35921" dir="2700000" algn="ctr" rotWithShape="0">
              <a:srgbClr val="000099"/>
            </a:outerShdw>
          </a:effectLst>
        </p:spPr>
        <p:txBody>
          <a:bodyPr/>
          <a:lstStyle/>
          <a:p>
            <a:r>
              <a:rPr lang="en-US" sz="4800" dirty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“…that He might preserve us alive”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2710542"/>
            <a:ext cx="8229600" cy="3352800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</a:rPr>
              <a:t>“And the LORD </a:t>
            </a:r>
            <a:r>
              <a:rPr lang="en-US" sz="4000" dirty="0">
                <a:solidFill>
                  <a:srgbClr val="C00000"/>
                </a:solidFill>
                <a:latin typeface="Roboto" panose="02000000000000000000" pitchFamily="2" charset="0"/>
              </a:rPr>
              <a:t>commanded us</a:t>
            </a:r>
            <a:br>
              <a:rPr lang="en-US" sz="4000" dirty="0">
                <a:solidFill>
                  <a:srgbClr val="C00000"/>
                </a:solidFill>
                <a:latin typeface="Roboto" panose="02000000000000000000" pitchFamily="2" charset="0"/>
              </a:rPr>
            </a:br>
            <a:r>
              <a:rPr lang="en-US" sz="4000" dirty="0">
                <a:solidFill>
                  <a:srgbClr val="C00000"/>
                </a:solidFill>
                <a:latin typeface="Roboto" panose="02000000000000000000" pitchFamily="2" charset="0"/>
              </a:rPr>
              <a:t>to observe all these statutes,</a:t>
            </a:r>
            <a:br>
              <a:rPr lang="en-US" sz="4000" dirty="0">
                <a:solidFill>
                  <a:srgbClr val="C00000"/>
                </a:solidFill>
                <a:latin typeface="Roboto" panose="02000000000000000000" pitchFamily="2" charset="0"/>
              </a:rPr>
            </a:br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</a:rPr>
              <a:t>to </a:t>
            </a:r>
            <a:r>
              <a:rPr lang="en-US" sz="4000" dirty="0">
                <a:solidFill>
                  <a:srgbClr val="C00000"/>
                </a:solidFill>
                <a:latin typeface="Roboto" panose="02000000000000000000" pitchFamily="2" charset="0"/>
              </a:rPr>
              <a:t>fear the LORD our God,</a:t>
            </a:r>
            <a:br>
              <a:rPr lang="en-US" sz="4000" dirty="0">
                <a:solidFill>
                  <a:srgbClr val="C00000"/>
                </a:solidFill>
                <a:latin typeface="Roboto" panose="02000000000000000000" pitchFamily="2" charset="0"/>
              </a:rPr>
            </a:br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</a:rPr>
              <a:t>for </a:t>
            </a:r>
            <a:r>
              <a:rPr lang="en-US" sz="4000" dirty="0">
                <a:solidFill>
                  <a:srgbClr val="C00000"/>
                </a:solidFill>
                <a:latin typeface="Roboto" panose="02000000000000000000" pitchFamily="2" charset="0"/>
              </a:rPr>
              <a:t>our good always, that He might preserve us alive, </a:t>
            </a:r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</a:rPr>
              <a:t>as it is this day.”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352800" y="1828800"/>
            <a:ext cx="54864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99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charset="0"/>
              </a:rPr>
              <a:t>Deuteronomy 6:20-25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95943" y="0"/>
            <a:ext cx="11749314" cy="381000"/>
          </a:xfrm>
          <a:prstGeom prst="rect">
            <a:avLst/>
          </a:prstGeom>
          <a:solidFill>
            <a:srgbClr val="0000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810993" y="0"/>
            <a:ext cx="381000" cy="6858000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97543" y="6179453"/>
            <a:ext cx="11749314" cy="3810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" y="0"/>
            <a:ext cx="381000" cy="6858000"/>
          </a:xfrm>
          <a:prstGeom prst="rect">
            <a:avLst/>
          </a:prstGeom>
          <a:solidFill>
            <a:srgbClr val="00009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514600" y="1524000"/>
            <a:ext cx="7147560" cy="0"/>
          </a:xfrm>
          <a:prstGeom prst="line">
            <a:avLst/>
          </a:prstGeom>
          <a:ln w="5715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C00000"/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A56B088-6936-B1D4-56D8-9E825B806CC5}"/>
              </a:ext>
            </a:extLst>
          </p:cNvPr>
          <p:cNvSpPr txBox="1"/>
          <p:nvPr/>
        </p:nvSpPr>
        <p:spPr>
          <a:xfrm>
            <a:off x="0" y="6560456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729405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10987314" cy="33528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Roboto" panose="02000000000000000000" pitchFamily="2" charset="0"/>
              </a:rPr>
              <a:t>Was well understood by Israel</a:t>
            </a:r>
            <a:br>
              <a:rPr lang="en-US" sz="3600" dirty="0">
                <a:solidFill>
                  <a:schemeClr val="bg1"/>
                </a:solidFill>
                <a:latin typeface="Roboto" panose="02000000000000000000" pitchFamily="2" charset="0"/>
              </a:rPr>
            </a:br>
            <a:r>
              <a:rPr lang="en-US" sz="3600" dirty="0">
                <a:solidFill>
                  <a:schemeClr val="bg1"/>
                </a:solidFill>
                <a:latin typeface="Roboto" panose="02000000000000000000" pitchFamily="2" charset="0"/>
              </a:rPr>
              <a:t>that this was required of them</a:t>
            </a:r>
          </a:p>
          <a:p>
            <a:pPr lvl="1"/>
            <a:r>
              <a:rPr lang="en-US" sz="3400" dirty="0">
                <a:solidFill>
                  <a:srgbClr val="000099"/>
                </a:solidFill>
                <a:latin typeface="Roboto" panose="02000000000000000000" pitchFamily="2" charset="0"/>
              </a:rPr>
              <a:t>Old Testament</a:t>
            </a:r>
          </a:p>
          <a:p>
            <a:pPr lvl="2"/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Exodus 19:1-8; 24:3</a:t>
            </a:r>
          </a:p>
          <a:p>
            <a:pPr lvl="2"/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Psalms 119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291121" y="609600"/>
            <a:ext cx="8519865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 vert="horz" wrap="square" lIns="61913" tIns="31750" rIns="61913" bIns="31750" numCol="1" anchor="ctr" anchorCtr="0" compatLnSpc="1">
            <a:prstTxWarp prst="textNoShape">
              <a:avLst/>
            </a:prstTxWarp>
          </a:bodyPr>
          <a:lstStyle/>
          <a:p>
            <a:pPr algn="ctr" defTabSz="407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0" dirty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/>
              </a:rPr>
              <a:t>Commanded Us to Do</a:t>
            </a:r>
            <a:br>
              <a:rPr lang="en-US" sz="4800" b="1" kern="0" dirty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/>
              </a:rPr>
            </a:br>
            <a:r>
              <a:rPr lang="en-US" sz="4800" b="1" kern="0" dirty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/>
              </a:rPr>
              <a:t>All These Statutes</a:t>
            </a:r>
          </a:p>
        </p:txBody>
      </p:sp>
      <p:pic>
        <p:nvPicPr>
          <p:cNvPr id="15" name="Picture 14" descr="Thompson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721" y="457200"/>
            <a:ext cx="3011708" cy="170934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>
            <a:off x="3886195" y="2133600"/>
            <a:ext cx="7147560" cy="0"/>
          </a:xfrm>
          <a:prstGeom prst="line">
            <a:avLst/>
          </a:prstGeom>
          <a:ln w="5715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C00000"/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13" descr="scrol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3266" y="2271487"/>
            <a:ext cx="4530688" cy="38750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A9C2BE-89D7-F8EB-37E7-E7B208404A51}"/>
              </a:ext>
            </a:extLst>
          </p:cNvPr>
          <p:cNvSpPr/>
          <p:nvPr/>
        </p:nvSpPr>
        <p:spPr bwMode="auto">
          <a:xfrm>
            <a:off x="195943" y="0"/>
            <a:ext cx="11749314" cy="381000"/>
          </a:xfrm>
          <a:prstGeom prst="rect">
            <a:avLst/>
          </a:prstGeom>
          <a:solidFill>
            <a:srgbClr val="0000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89199A-9784-A5FF-0508-43A02FD358E3}"/>
              </a:ext>
            </a:extLst>
          </p:cNvPr>
          <p:cNvSpPr/>
          <p:nvPr/>
        </p:nvSpPr>
        <p:spPr bwMode="auto">
          <a:xfrm>
            <a:off x="11810993" y="0"/>
            <a:ext cx="381000" cy="6858000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0202F9-762D-E93A-761C-15839EAC7A06}"/>
              </a:ext>
            </a:extLst>
          </p:cNvPr>
          <p:cNvSpPr/>
          <p:nvPr/>
        </p:nvSpPr>
        <p:spPr bwMode="auto">
          <a:xfrm>
            <a:off x="297543" y="6179453"/>
            <a:ext cx="11749314" cy="3810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FC829F-8C8E-4835-3642-CC8FE33DCF73}"/>
              </a:ext>
            </a:extLst>
          </p:cNvPr>
          <p:cNvSpPr/>
          <p:nvPr/>
        </p:nvSpPr>
        <p:spPr bwMode="auto">
          <a:xfrm>
            <a:off x="6" y="0"/>
            <a:ext cx="381000" cy="6858000"/>
          </a:xfrm>
          <a:prstGeom prst="rect">
            <a:avLst/>
          </a:prstGeom>
          <a:solidFill>
            <a:srgbClr val="00009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425807-A98E-D799-5462-921AD14B7116}"/>
              </a:ext>
            </a:extLst>
          </p:cNvPr>
          <p:cNvSpPr txBox="1"/>
          <p:nvPr/>
        </p:nvSpPr>
        <p:spPr>
          <a:xfrm>
            <a:off x="0" y="6560456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370410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599" y="2438400"/>
            <a:ext cx="10965543" cy="34290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Roboto" panose="02000000000000000000" pitchFamily="2" charset="0"/>
              </a:rPr>
              <a:t>We must understand the statutes</a:t>
            </a:r>
            <a:br>
              <a:rPr lang="en-US" sz="3600" dirty="0">
                <a:solidFill>
                  <a:schemeClr val="bg1"/>
                </a:solidFill>
                <a:latin typeface="Roboto" panose="02000000000000000000" pitchFamily="2" charset="0"/>
              </a:rPr>
            </a:br>
            <a:r>
              <a:rPr lang="en-US" sz="3600" dirty="0">
                <a:solidFill>
                  <a:schemeClr val="bg1"/>
                </a:solidFill>
                <a:latin typeface="Roboto" panose="02000000000000000000" pitchFamily="2" charset="0"/>
              </a:rPr>
              <a:t>required of us today</a:t>
            </a:r>
          </a:p>
          <a:p>
            <a:pPr lvl="1"/>
            <a:r>
              <a:rPr lang="en-US" sz="3400" dirty="0">
                <a:solidFill>
                  <a:srgbClr val="000099"/>
                </a:solidFill>
                <a:latin typeface="Roboto" panose="02000000000000000000" pitchFamily="2" charset="0"/>
              </a:rPr>
              <a:t>New Testament</a:t>
            </a:r>
          </a:p>
          <a:p>
            <a:pPr lvl="2"/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Matthew 7:24; 28:20; </a:t>
            </a:r>
          </a:p>
          <a:p>
            <a:pPr lvl="2"/>
            <a:r>
              <a:rPr lang="en-US" sz="32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 Corinthians 14:37</a:t>
            </a:r>
          </a:p>
        </p:txBody>
      </p:sp>
      <p:pic>
        <p:nvPicPr>
          <p:cNvPr id="17" name="Picture 16" descr="BibleO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508" y="2166548"/>
            <a:ext cx="4000387" cy="39775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66B8298-8996-3E68-0679-1CF77266AFA4}"/>
              </a:ext>
            </a:extLst>
          </p:cNvPr>
          <p:cNvSpPr/>
          <p:nvPr/>
        </p:nvSpPr>
        <p:spPr bwMode="auto">
          <a:xfrm>
            <a:off x="195943" y="0"/>
            <a:ext cx="11749314" cy="381000"/>
          </a:xfrm>
          <a:prstGeom prst="rect">
            <a:avLst/>
          </a:prstGeom>
          <a:solidFill>
            <a:srgbClr val="0000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BAFD3E-BE8E-E0A2-4598-D04667C796EB}"/>
              </a:ext>
            </a:extLst>
          </p:cNvPr>
          <p:cNvSpPr/>
          <p:nvPr/>
        </p:nvSpPr>
        <p:spPr bwMode="auto">
          <a:xfrm>
            <a:off x="11810993" y="0"/>
            <a:ext cx="381000" cy="6858000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E612D-EC10-F9B4-3B78-D6EFCEDD7425}"/>
              </a:ext>
            </a:extLst>
          </p:cNvPr>
          <p:cNvSpPr/>
          <p:nvPr/>
        </p:nvSpPr>
        <p:spPr bwMode="auto">
          <a:xfrm>
            <a:off x="297543" y="6179453"/>
            <a:ext cx="11749314" cy="3810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CF7B3A-A6F3-DE8F-60B8-34A46A27BFCF}"/>
              </a:ext>
            </a:extLst>
          </p:cNvPr>
          <p:cNvSpPr/>
          <p:nvPr/>
        </p:nvSpPr>
        <p:spPr bwMode="auto">
          <a:xfrm>
            <a:off x="6" y="0"/>
            <a:ext cx="381000" cy="6858000"/>
          </a:xfrm>
          <a:prstGeom prst="rect">
            <a:avLst/>
          </a:prstGeom>
          <a:solidFill>
            <a:srgbClr val="00009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F1C284-500C-0E96-D499-9993E2AC482E}"/>
              </a:ext>
            </a:extLst>
          </p:cNvPr>
          <p:cNvSpPr txBox="1"/>
          <p:nvPr/>
        </p:nvSpPr>
        <p:spPr>
          <a:xfrm>
            <a:off x="0" y="6560456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94F66E21-170D-72E5-A24F-BE92B5B31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121" y="609600"/>
            <a:ext cx="8519865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 vert="horz" wrap="square" lIns="61913" tIns="31750" rIns="61913" bIns="31750" numCol="1" anchor="ctr" anchorCtr="0" compatLnSpc="1">
            <a:prstTxWarp prst="textNoShape">
              <a:avLst/>
            </a:prstTxWarp>
          </a:bodyPr>
          <a:lstStyle/>
          <a:p>
            <a:pPr algn="ctr" defTabSz="407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0" dirty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/>
              </a:rPr>
              <a:t>Commanded Us to Do</a:t>
            </a:r>
            <a:br>
              <a:rPr lang="en-US" sz="4800" b="1" kern="0" dirty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/>
              </a:rPr>
            </a:br>
            <a:r>
              <a:rPr lang="en-US" sz="4800" b="1" kern="0" dirty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/>
              </a:rPr>
              <a:t>All These Statutes</a:t>
            </a:r>
          </a:p>
        </p:txBody>
      </p:sp>
      <p:pic>
        <p:nvPicPr>
          <p:cNvPr id="20" name="Picture 19" descr="Thompson 1.jpg">
            <a:extLst>
              <a:ext uri="{FF2B5EF4-FFF2-40B4-BE49-F238E27FC236}">
                <a16:creationId xmlns:a16="http://schemas.microsoft.com/office/drawing/2014/main" id="{A9B706B8-AFC0-41A7-8894-93E75021D44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721" y="457200"/>
            <a:ext cx="3011708" cy="170934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487C25-716C-C356-B215-440A9E5086FA}"/>
              </a:ext>
            </a:extLst>
          </p:cNvPr>
          <p:cNvCxnSpPr/>
          <p:nvPr/>
        </p:nvCxnSpPr>
        <p:spPr bwMode="auto">
          <a:xfrm>
            <a:off x="3886195" y="2133600"/>
            <a:ext cx="7147560" cy="0"/>
          </a:xfrm>
          <a:prstGeom prst="line">
            <a:avLst/>
          </a:prstGeom>
          <a:ln w="5715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C00000"/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885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085" y="2438400"/>
            <a:ext cx="11030857" cy="32766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Roboto" panose="02000000000000000000" pitchFamily="2" charset="0"/>
              </a:rPr>
              <a:t>God has never given a law that</a:t>
            </a:r>
            <a:br>
              <a:rPr lang="en-US" sz="3600" dirty="0">
                <a:solidFill>
                  <a:schemeClr val="bg1"/>
                </a:solidFill>
                <a:latin typeface="Roboto" panose="02000000000000000000" pitchFamily="2" charset="0"/>
              </a:rPr>
            </a:br>
            <a:r>
              <a:rPr lang="en-US" sz="3600" dirty="0">
                <a:solidFill>
                  <a:schemeClr val="bg1"/>
                </a:solidFill>
                <a:latin typeface="Roboto" panose="02000000000000000000" pitchFamily="2" charset="0"/>
              </a:rPr>
              <a:t>cannot be followed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Romans 10:5 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Ezekiel 20:11-13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 John 5:2-3</a:t>
            </a:r>
          </a:p>
        </p:txBody>
      </p:sp>
      <p:pic>
        <p:nvPicPr>
          <p:cNvPr id="17" name="Picture 16" descr="p_christ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171" y="2344060"/>
            <a:ext cx="3670297" cy="37337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4471F2-B5FF-DBBB-E78D-84B6E55726DA}"/>
              </a:ext>
            </a:extLst>
          </p:cNvPr>
          <p:cNvSpPr/>
          <p:nvPr/>
        </p:nvSpPr>
        <p:spPr bwMode="auto">
          <a:xfrm>
            <a:off x="195943" y="0"/>
            <a:ext cx="11749314" cy="381000"/>
          </a:xfrm>
          <a:prstGeom prst="rect">
            <a:avLst/>
          </a:prstGeom>
          <a:solidFill>
            <a:srgbClr val="0000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4EA0A2-CD8D-F491-D6E8-1596984492F5}"/>
              </a:ext>
            </a:extLst>
          </p:cNvPr>
          <p:cNvSpPr/>
          <p:nvPr/>
        </p:nvSpPr>
        <p:spPr bwMode="auto">
          <a:xfrm>
            <a:off x="11810993" y="0"/>
            <a:ext cx="381000" cy="6858000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80AB0-81FF-B83B-4CC1-37F1E7FD8171}"/>
              </a:ext>
            </a:extLst>
          </p:cNvPr>
          <p:cNvSpPr/>
          <p:nvPr/>
        </p:nvSpPr>
        <p:spPr bwMode="auto">
          <a:xfrm>
            <a:off x="297543" y="6179453"/>
            <a:ext cx="11749314" cy="3810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6350EE-65C7-3BE6-F076-1D0B34DB9500}"/>
              </a:ext>
            </a:extLst>
          </p:cNvPr>
          <p:cNvSpPr/>
          <p:nvPr/>
        </p:nvSpPr>
        <p:spPr bwMode="auto">
          <a:xfrm>
            <a:off x="6" y="0"/>
            <a:ext cx="381000" cy="6858000"/>
          </a:xfrm>
          <a:prstGeom prst="rect">
            <a:avLst/>
          </a:prstGeom>
          <a:solidFill>
            <a:srgbClr val="00009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30081A-CAF7-454B-E2D3-FBBE2C6E632B}"/>
              </a:ext>
            </a:extLst>
          </p:cNvPr>
          <p:cNvSpPr txBox="1"/>
          <p:nvPr/>
        </p:nvSpPr>
        <p:spPr>
          <a:xfrm>
            <a:off x="0" y="6560456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5C3941FA-7EF8-DF1B-FE1D-707CCB6F1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121" y="609600"/>
            <a:ext cx="8519865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 vert="horz" wrap="square" lIns="61913" tIns="31750" rIns="61913" bIns="31750" numCol="1" anchor="ctr" anchorCtr="0" compatLnSpc="1">
            <a:prstTxWarp prst="textNoShape">
              <a:avLst/>
            </a:prstTxWarp>
          </a:bodyPr>
          <a:lstStyle/>
          <a:p>
            <a:pPr algn="ctr" defTabSz="407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0" dirty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/>
              </a:rPr>
              <a:t>Commanded Us to Do</a:t>
            </a:r>
            <a:br>
              <a:rPr lang="en-US" sz="4800" b="1" kern="0" dirty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/>
              </a:rPr>
            </a:br>
            <a:r>
              <a:rPr lang="en-US" sz="4800" b="1" kern="0" dirty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/>
              </a:rPr>
              <a:t>All These Statutes</a:t>
            </a:r>
          </a:p>
        </p:txBody>
      </p:sp>
      <p:pic>
        <p:nvPicPr>
          <p:cNvPr id="20" name="Picture 19" descr="Thompson 1.jpg">
            <a:extLst>
              <a:ext uri="{FF2B5EF4-FFF2-40B4-BE49-F238E27FC236}">
                <a16:creationId xmlns:a16="http://schemas.microsoft.com/office/drawing/2014/main" id="{6B0760CF-1514-889D-BFB5-D2B7ACD6312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721" y="457200"/>
            <a:ext cx="3011708" cy="170934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792673F-700F-6714-FB3C-14245518DCE3}"/>
              </a:ext>
            </a:extLst>
          </p:cNvPr>
          <p:cNvCxnSpPr/>
          <p:nvPr/>
        </p:nvCxnSpPr>
        <p:spPr bwMode="auto">
          <a:xfrm>
            <a:off x="3886195" y="2133600"/>
            <a:ext cx="7147560" cy="0"/>
          </a:xfrm>
          <a:prstGeom prst="line">
            <a:avLst/>
          </a:prstGeom>
          <a:ln w="5715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C00000"/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448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81006" y="2362197"/>
            <a:ext cx="4038594" cy="677106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419600" y="2362200"/>
            <a:ext cx="7391386" cy="677108"/>
          </a:xfrm>
          <a:prstGeom prst="rect">
            <a:avLst/>
          </a:prstGeom>
          <a:solidFill>
            <a:srgbClr val="000099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800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“Respect, Awe, Reverence”</a:t>
            </a:r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2057400" y="2438400"/>
            <a:ext cx="2286000" cy="457200"/>
          </a:xfrm>
          <a:prstGeom prst="rect">
            <a:avLst/>
          </a:prstGeom>
          <a:effectLst>
            <a:outerShdw blurRad="50800" dist="38100" algn="l" rotWithShape="0">
              <a:srgbClr val="000099">
                <a:alpha val="40000"/>
              </a:srgb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srgbClr val="000099"/>
                  </a:outerShdw>
                </a:effectLst>
                <a:latin typeface="Roboto" panose="02000000000000000000" pitchFamily="2" charset="0"/>
                <a:cs typeface="Arial" charset="0"/>
              </a:rPr>
              <a:t>FEAR: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354581-B075-7610-E531-6D9F85400113}"/>
              </a:ext>
            </a:extLst>
          </p:cNvPr>
          <p:cNvSpPr/>
          <p:nvPr/>
        </p:nvSpPr>
        <p:spPr bwMode="auto">
          <a:xfrm>
            <a:off x="195943" y="0"/>
            <a:ext cx="11749314" cy="381000"/>
          </a:xfrm>
          <a:prstGeom prst="rect">
            <a:avLst/>
          </a:prstGeom>
          <a:solidFill>
            <a:srgbClr val="0000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F91ADA-743A-DD38-3FA5-ECF6F381AAE3}"/>
              </a:ext>
            </a:extLst>
          </p:cNvPr>
          <p:cNvSpPr/>
          <p:nvPr/>
        </p:nvSpPr>
        <p:spPr bwMode="auto">
          <a:xfrm>
            <a:off x="11810993" y="0"/>
            <a:ext cx="381000" cy="6858000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2580E6-6ACE-3E21-B096-73CCAE2E685A}"/>
              </a:ext>
            </a:extLst>
          </p:cNvPr>
          <p:cNvSpPr/>
          <p:nvPr/>
        </p:nvSpPr>
        <p:spPr bwMode="auto">
          <a:xfrm>
            <a:off x="297543" y="6179453"/>
            <a:ext cx="11749314" cy="3810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6D3F1F-AEE6-33BE-C8BD-61A253856C84}"/>
              </a:ext>
            </a:extLst>
          </p:cNvPr>
          <p:cNvSpPr/>
          <p:nvPr/>
        </p:nvSpPr>
        <p:spPr bwMode="auto">
          <a:xfrm>
            <a:off x="6" y="0"/>
            <a:ext cx="381000" cy="6858000"/>
          </a:xfrm>
          <a:prstGeom prst="rect">
            <a:avLst/>
          </a:prstGeom>
          <a:solidFill>
            <a:srgbClr val="00009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4E3092-120B-91AF-D208-04EE51718F26}"/>
              </a:ext>
            </a:extLst>
          </p:cNvPr>
          <p:cNvSpPr txBox="1"/>
          <p:nvPr/>
        </p:nvSpPr>
        <p:spPr>
          <a:xfrm>
            <a:off x="0" y="6560456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4632715-AB19-C80D-26DD-CA908637A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121" y="609600"/>
            <a:ext cx="8519865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 vert="horz" wrap="square" lIns="61913" tIns="31750" rIns="61913" bIns="31750" numCol="1" anchor="ctr" anchorCtr="0" compatLnSpc="1">
            <a:prstTxWarp prst="textNoShape">
              <a:avLst/>
            </a:prstTxWarp>
          </a:bodyPr>
          <a:lstStyle/>
          <a:p>
            <a:pPr algn="ctr" defTabSz="407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0" dirty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/>
              </a:rPr>
              <a:t>To Fear the Lord Our God</a:t>
            </a:r>
          </a:p>
        </p:txBody>
      </p:sp>
      <p:pic>
        <p:nvPicPr>
          <p:cNvPr id="8" name="Picture 7" descr="Thompson 1.jpg">
            <a:extLst>
              <a:ext uri="{FF2B5EF4-FFF2-40B4-BE49-F238E27FC236}">
                <a16:creationId xmlns:a16="http://schemas.microsoft.com/office/drawing/2014/main" id="{3E655E5C-A1E6-0AA9-003F-F6C7A5811F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721" y="457200"/>
            <a:ext cx="3011708" cy="170934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88B70F1-8005-501B-6126-4B29D930DF0B}"/>
              </a:ext>
            </a:extLst>
          </p:cNvPr>
          <p:cNvCxnSpPr/>
          <p:nvPr/>
        </p:nvCxnSpPr>
        <p:spPr bwMode="auto">
          <a:xfrm>
            <a:off x="3886195" y="2133600"/>
            <a:ext cx="7147560" cy="0"/>
          </a:xfrm>
          <a:prstGeom prst="line">
            <a:avLst/>
          </a:prstGeom>
          <a:ln w="5715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C00000"/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812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1" grpId="0" animBg="1"/>
      <p:bldP spid="215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2343" y="482601"/>
            <a:ext cx="10994571" cy="5620656"/>
          </a:xfrm>
        </p:spPr>
        <p:txBody>
          <a:bodyPr/>
          <a:lstStyle/>
          <a:p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Psalm 34:9 </a:t>
            </a:r>
            <a:r>
              <a:rPr lang="en-US" sz="3000" dirty="0">
                <a:solidFill>
                  <a:schemeClr val="bg1"/>
                </a:solidFill>
                <a:latin typeface="Roboto" panose="02000000000000000000" pitchFamily="2" charset="0"/>
              </a:rPr>
              <a:t>Oh, fear the LORD, you His saints! There is no want to those who</a:t>
            </a:r>
            <a:r>
              <a:rPr lang="en-US" sz="3000" dirty="0">
                <a:solidFill>
                  <a:srgbClr val="000099"/>
                </a:solidFill>
                <a:latin typeface="Roboto" panose="02000000000000000000" pitchFamily="2" charset="0"/>
              </a:rPr>
              <a:t> </a:t>
            </a:r>
            <a:r>
              <a:rPr lang="en-US" sz="3000" b="1" dirty="0">
                <a:solidFill>
                  <a:srgbClr val="000099"/>
                </a:solidFill>
                <a:latin typeface="Roboto" panose="02000000000000000000" pitchFamily="2" charset="0"/>
              </a:rPr>
              <a:t>fear</a:t>
            </a:r>
            <a:r>
              <a:rPr lang="en-US" sz="3000" dirty="0">
                <a:solidFill>
                  <a:srgbClr val="000099"/>
                </a:solidFill>
                <a:latin typeface="Roboto" panose="02000000000000000000" pitchFamily="2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" panose="02000000000000000000" pitchFamily="2" charset="0"/>
              </a:rPr>
              <a:t>Him. </a:t>
            </a:r>
          </a:p>
          <a:p>
            <a:endParaRPr lang="en-US" sz="3000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Psalm 86:11 </a:t>
            </a:r>
            <a:r>
              <a:rPr lang="en-US" sz="3000" dirty="0">
                <a:solidFill>
                  <a:schemeClr val="bg1"/>
                </a:solidFill>
                <a:latin typeface="Roboto" panose="02000000000000000000" pitchFamily="2" charset="0"/>
              </a:rPr>
              <a:t>Teach me Your way, O LORD; I will walk in Your truth; Unite my heart to</a:t>
            </a:r>
            <a:r>
              <a:rPr lang="en-US" sz="3000" b="1" dirty="0">
                <a:solidFill>
                  <a:srgbClr val="000099"/>
                </a:solidFill>
                <a:latin typeface="Roboto" panose="02000000000000000000" pitchFamily="2" charset="0"/>
              </a:rPr>
              <a:t> fear</a:t>
            </a:r>
            <a:r>
              <a:rPr lang="en-US" sz="3000" dirty="0">
                <a:solidFill>
                  <a:srgbClr val="000099"/>
                </a:solidFill>
                <a:latin typeface="Roboto" panose="02000000000000000000" pitchFamily="2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" panose="02000000000000000000" pitchFamily="2" charset="0"/>
              </a:rPr>
              <a:t>Your name. </a:t>
            </a:r>
          </a:p>
          <a:p>
            <a:endParaRPr lang="en-US" sz="3000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Psalm 96:4 </a:t>
            </a:r>
            <a:r>
              <a:rPr lang="en-US" sz="3000" dirty="0">
                <a:solidFill>
                  <a:schemeClr val="bg1"/>
                </a:solidFill>
                <a:latin typeface="Roboto" panose="02000000000000000000" pitchFamily="2" charset="0"/>
              </a:rPr>
              <a:t>For the LORD is great and greatly to be praised; He is to be </a:t>
            </a:r>
            <a:r>
              <a:rPr lang="en-US" sz="3000" b="1" dirty="0">
                <a:solidFill>
                  <a:srgbClr val="000099"/>
                </a:solidFill>
                <a:latin typeface="Roboto" panose="02000000000000000000" pitchFamily="2" charset="0"/>
              </a:rPr>
              <a:t>feared</a:t>
            </a:r>
            <a:r>
              <a:rPr lang="en-US" sz="3000" dirty="0">
                <a:solidFill>
                  <a:srgbClr val="000099"/>
                </a:solidFill>
                <a:latin typeface="Roboto" panose="02000000000000000000" pitchFamily="2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" panose="02000000000000000000" pitchFamily="2" charset="0"/>
              </a:rPr>
              <a:t>above all gods. </a:t>
            </a:r>
          </a:p>
          <a:p>
            <a:endParaRPr lang="en-US" sz="3000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Psalm 112:1 </a:t>
            </a:r>
            <a:r>
              <a:rPr lang="en-US" sz="3000" dirty="0">
                <a:solidFill>
                  <a:schemeClr val="bg1"/>
                </a:solidFill>
                <a:latin typeface="Roboto" panose="02000000000000000000" pitchFamily="2" charset="0"/>
              </a:rPr>
              <a:t>Praise the LORD! Blessed is the man who</a:t>
            </a:r>
            <a:r>
              <a:rPr lang="en-US" sz="3000" dirty="0">
                <a:solidFill>
                  <a:srgbClr val="000099"/>
                </a:solidFill>
                <a:latin typeface="Roboto" panose="02000000000000000000" pitchFamily="2" charset="0"/>
              </a:rPr>
              <a:t> </a:t>
            </a:r>
            <a:r>
              <a:rPr lang="en-US" sz="3000" b="1" dirty="0">
                <a:solidFill>
                  <a:srgbClr val="000099"/>
                </a:solidFill>
                <a:latin typeface="Roboto" panose="02000000000000000000" pitchFamily="2" charset="0"/>
              </a:rPr>
              <a:t>fears</a:t>
            </a:r>
            <a:r>
              <a:rPr lang="en-US" sz="3000" dirty="0">
                <a:solidFill>
                  <a:srgbClr val="000099"/>
                </a:solidFill>
                <a:latin typeface="Roboto" panose="02000000000000000000" pitchFamily="2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" panose="02000000000000000000" pitchFamily="2" charset="0"/>
              </a:rPr>
              <a:t>the LORD, Who delights greatly in His commandments.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25093B-FEC7-A14D-2C5D-DC9F200DEF73}"/>
              </a:ext>
            </a:extLst>
          </p:cNvPr>
          <p:cNvSpPr/>
          <p:nvPr/>
        </p:nvSpPr>
        <p:spPr bwMode="auto">
          <a:xfrm>
            <a:off x="195943" y="0"/>
            <a:ext cx="11749314" cy="381000"/>
          </a:xfrm>
          <a:prstGeom prst="rect">
            <a:avLst/>
          </a:prstGeom>
          <a:solidFill>
            <a:srgbClr val="0000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B544D0-BD2B-D623-92EC-2EA0BAADC641}"/>
              </a:ext>
            </a:extLst>
          </p:cNvPr>
          <p:cNvSpPr/>
          <p:nvPr/>
        </p:nvSpPr>
        <p:spPr bwMode="auto">
          <a:xfrm>
            <a:off x="11810993" y="0"/>
            <a:ext cx="381000" cy="6858000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A72B74-C755-014D-5B11-3B146E180EE9}"/>
              </a:ext>
            </a:extLst>
          </p:cNvPr>
          <p:cNvSpPr/>
          <p:nvPr/>
        </p:nvSpPr>
        <p:spPr bwMode="auto">
          <a:xfrm>
            <a:off x="297543" y="6179453"/>
            <a:ext cx="11749314" cy="3810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3F6D63-DCFE-7B4D-2C4D-7D74A89A530A}"/>
              </a:ext>
            </a:extLst>
          </p:cNvPr>
          <p:cNvSpPr/>
          <p:nvPr/>
        </p:nvSpPr>
        <p:spPr bwMode="auto">
          <a:xfrm>
            <a:off x="6" y="0"/>
            <a:ext cx="381000" cy="6858000"/>
          </a:xfrm>
          <a:prstGeom prst="rect">
            <a:avLst/>
          </a:prstGeom>
          <a:solidFill>
            <a:srgbClr val="00009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85F606-F4ED-EBF4-7912-7DA3BBE9A529}"/>
              </a:ext>
            </a:extLst>
          </p:cNvPr>
          <p:cNvSpPr txBox="1"/>
          <p:nvPr/>
        </p:nvSpPr>
        <p:spPr>
          <a:xfrm>
            <a:off x="0" y="6560456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464792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5086" y="605970"/>
            <a:ext cx="11068749" cy="5381171"/>
          </a:xfrm>
        </p:spPr>
        <p:txBody>
          <a:bodyPr/>
          <a:lstStyle/>
          <a:p>
            <a:r>
              <a:rPr lang="en-US" sz="29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Matthew 10:28 </a:t>
            </a:r>
            <a:r>
              <a:rPr lang="en-US" sz="2900" dirty="0">
                <a:solidFill>
                  <a:schemeClr val="bg1"/>
                </a:solidFill>
                <a:latin typeface="Roboto" panose="02000000000000000000" pitchFamily="2" charset="0"/>
              </a:rPr>
              <a:t>And do not fear those who kill the body but cannot kill the soul. But rather</a:t>
            </a:r>
            <a:r>
              <a:rPr lang="en-US" sz="2900" b="1" dirty="0">
                <a:solidFill>
                  <a:srgbClr val="000099"/>
                </a:solidFill>
                <a:latin typeface="Roboto" panose="02000000000000000000" pitchFamily="2" charset="0"/>
              </a:rPr>
              <a:t> fear</a:t>
            </a:r>
            <a:r>
              <a:rPr lang="en-US" sz="2900" dirty="0">
                <a:solidFill>
                  <a:srgbClr val="000099"/>
                </a:solidFill>
                <a:latin typeface="Roboto" panose="02000000000000000000" pitchFamily="2" charset="0"/>
              </a:rPr>
              <a:t> </a:t>
            </a:r>
            <a:r>
              <a:rPr lang="en-US" sz="2900" dirty="0">
                <a:solidFill>
                  <a:schemeClr val="bg1"/>
                </a:solidFill>
                <a:latin typeface="Roboto" panose="02000000000000000000" pitchFamily="2" charset="0"/>
              </a:rPr>
              <a:t>Him who is able to destroy both soul and body in hell. </a:t>
            </a:r>
          </a:p>
          <a:p>
            <a:endParaRPr lang="en-US" sz="2900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r>
              <a:rPr lang="en-US" sz="29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Acts 10:2 </a:t>
            </a:r>
            <a:r>
              <a:rPr lang="en-US" sz="2900" dirty="0">
                <a:solidFill>
                  <a:schemeClr val="bg1"/>
                </a:solidFill>
                <a:latin typeface="Roboto" panose="02000000000000000000" pitchFamily="2" charset="0"/>
              </a:rPr>
              <a:t>a devout man and one who</a:t>
            </a:r>
            <a:r>
              <a:rPr lang="en-US" sz="2900" dirty="0">
                <a:solidFill>
                  <a:srgbClr val="000099"/>
                </a:solidFill>
                <a:latin typeface="Roboto" panose="02000000000000000000" pitchFamily="2" charset="0"/>
              </a:rPr>
              <a:t> </a:t>
            </a:r>
            <a:r>
              <a:rPr lang="en-US" sz="2900" b="1" dirty="0">
                <a:solidFill>
                  <a:srgbClr val="000099"/>
                </a:solidFill>
                <a:latin typeface="Roboto" panose="02000000000000000000" pitchFamily="2" charset="0"/>
              </a:rPr>
              <a:t>feared</a:t>
            </a:r>
            <a:r>
              <a:rPr lang="en-US" sz="2900" dirty="0">
                <a:solidFill>
                  <a:srgbClr val="000099"/>
                </a:solidFill>
                <a:latin typeface="Roboto" panose="02000000000000000000" pitchFamily="2" charset="0"/>
              </a:rPr>
              <a:t> </a:t>
            </a:r>
            <a:r>
              <a:rPr lang="en-US" sz="2900" dirty="0">
                <a:solidFill>
                  <a:schemeClr val="bg1"/>
                </a:solidFill>
                <a:latin typeface="Roboto" panose="02000000000000000000" pitchFamily="2" charset="0"/>
              </a:rPr>
              <a:t>God with all his household, who gave alms generously to the people, and prayed to God always. </a:t>
            </a:r>
          </a:p>
          <a:p>
            <a:endParaRPr lang="en-US" sz="2900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r>
              <a:rPr lang="en-US" sz="29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Acts 10:34-35 </a:t>
            </a:r>
            <a:r>
              <a:rPr lang="en-US" sz="2900" dirty="0">
                <a:solidFill>
                  <a:schemeClr val="bg1"/>
                </a:solidFill>
                <a:latin typeface="Roboto" panose="02000000000000000000" pitchFamily="2" charset="0"/>
              </a:rPr>
              <a:t>Then Peter opened his mouth and said: “In truth I perceive that God shows no partiality. But in every nation whoever</a:t>
            </a:r>
            <a:r>
              <a:rPr lang="en-US" sz="2900" b="1" dirty="0">
                <a:solidFill>
                  <a:schemeClr val="bg1"/>
                </a:solidFill>
                <a:latin typeface="Roboto" panose="02000000000000000000" pitchFamily="2" charset="0"/>
              </a:rPr>
              <a:t> </a:t>
            </a:r>
            <a:r>
              <a:rPr lang="en-US" sz="2900" b="1" dirty="0">
                <a:solidFill>
                  <a:srgbClr val="000099"/>
                </a:solidFill>
                <a:latin typeface="Roboto" panose="02000000000000000000" pitchFamily="2" charset="0"/>
              </a:rPr>
              <a:t>fears</a:t>
            </a:r>
            <a:r>
              <a:rPr lang="en-US" sz="2900" dirty="0">
                <a:solidFill>
                  <a:schemeClr val="bg1"/>
                </a:solidFill>
                <a:latin typeface="Roboto" panose="02000000000000000000" pitchFamily="2" charset="0"/>
              </a:rPr>
              <a:t> Him and works righteousness is accepted by Him.”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BD06E7-BAE6-E665-9574-26382A9E94DA}"/>
              </a:ext>
            </a:extLst>
          </p:cNvPr>
          <p:cNvSpPr/>
          <p:nvPr/>
        </p:nvSpPr>
        <p:spPr bwMode="auto">
          <a:xfrm>
            <a:off x="195943" y="0"/>
            <a:ext cx="11749314" cy="381000"/>
          </a:xfrm>
          <a:prstGeom prst="rect">
            <a:avLst/>
          </a:prstGeom>
          <a:solidFill>
            <a:srgbClr val="0000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9A0DC-8ED1-A89C-D379-A688D29F86E6}"/>
              </a:ext>
            </a:extLst>
          </p:cNvPr>
          <p:cNvSpPr/>
          <p:nvPr/>
        </p:nvSpPr>
        <p:spPr bwMode="auto">
          <a:xfrm>
            <a:off x="11810993" y="0"/>
            <a:ext cx="381000" cy="6858000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555AAE-AA00-9091-4FC5-BF95272D0298}"/>
              </a:ext>
            </a:extLst>
          </p:cNvPr>
          <p:cNvSpPr/>
          <p:nvPr/>
        </p:nvSpPr>
        <p:spPr bwMode="auto">
          <a:xfrm>
            <a:off x="297543" y="6179453"/>
            <a:ext cx="11749314" cy="3810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7569CA-54A0-2777-5514-6B2F074FF684}"/>
              </a:ext>
            </a:extLst>
          </p:cNvPr>
          <p:cNvSpPr/>
          <p:nvPr/>
        </p:nvSpPr>
        <p:spPr bwMode="auto">
          <a:xfrm>
            <a:off x="6" y="0"/>
            <a:ext cx="381000" cy="6858000"/>
          </a:xfrm>
          <a:prstGeom prst="rect">
            <a:avLst/>
          </a:prstGeom>
          <a:solidFill>
            <a:srgbClr val="00009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9ED6B4-7379-EA85-902A-3C9585F18A06}"/>
              </a:ext>
            </a:extLst>
          </p:cNvPr>
          <p:cNvSpPr txBox="1"/>
          <p:nvPr/>
        </p:nvSpPr>
        <p:spPr>
          <a:xfrm>
            <a:off x="0" y="6560456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953273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2343" y="3124200"/>
            <a:ext cx="11016343" cy="27432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Roboto" panose="02000000000000000000" pitchFamily="2" charset="0"/>
              </a:rPr>
              <a:t>God is to be revered as the God</a:t>
            </a:r>
            <a:br>
              <a:rPr lang="en-US" sz="3600" dirty="0">
                <a:solidFill>
                  <a:schemeClr val="bg1"/>
                </a:solidFill>
                <a:latin typeface="Roboto" panose="02000000000000000000" pitchFamily="2" charset="0"/>
              </a:rPr>
            </a:br>
            <a:r>
              <a:rPr lang="en-US" sz="3600" dirty="0">
                <a:solidFill>
                  <a:schemeClr val="bg1"/>
                </a:solidFill>
                <a:latin typeface="Roboto" panose="02000000000000000000" pitchFamily="2" charset="0"/>
              </a:rPr>
              <a:t>of heaven and earth</a:t>
            </a:r>
          </a:p>
          <a:p>
            <a:pPr lvl="1"/>
            <a:r>
              <a:rPr lang="en-US" sz="3400" dirty="0">
                <a:solidFill>
                  <a:srgbClr val="000099"/>
                </a:solidFill>
                <a:latin typeface="Roboto" panose="02000000000000000000" pitchFamily="2" charset="0"/>
              </a:rPr>
              <a:t>Don’t lower God from</a:t>
            </a:r>
            <a:br>
              <a:rPr lang="en-US" sz="3400" dirty="0">
                <a:solidFill>
                  <a:srgbClr val="000099"/>
                </a:solidFill>
                <a:latin typeface="Roboto" panose="02000000000000000000" pitchFamily="2" charset="0"/>
              </a:rPr>
            </a:br>
            <a:r>
              <a:rPr lang="en-US" sz="3400" dirty="0">
                <a:solidFill>
                  <a:srgbClr val="000099"/>
                </a:solidFill>
                <a:latin typeface="Roboto" panose="02000000000000000000" pitchFamily="2" charset="0"/>
              </a:rPr>
              <a:t>  His exalted position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381006" y="2362200"/>
            <a:ext cx="4038594" cy="677105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419600" y="2362200"/>
            <a:ext cx="7391386" cy="677108"/>
          </a:xfrm>
          <a:prstGeom prst="rect">
            <a:avLst/>
          </a:prstGeom>
          <a:solidFill>
            <a:srgbClr val="000099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800" dirty="0">
                <a:solidFill>
                  <a:srgbClr val="FFFFFF"/>
                </a:solidFill>
                <a:latin typeface="Roboto" panose="02000000000000000000" pitchFamily="2" charset="0"/>
                <a:cs typeface="Arial" charset="0"/>
              </a:rPr>
              <a:t>“Respect, Awe, Reverence”</a:t>
            </a:r>
          </a:p>
        </p:txBody>
      </p:sp>
      <p:sp>
        <p:nvSpPr>
          <p:cNvPr id="23" name="WordArt 8"/>
          <p:cNvSpPr>
            <a:spLocks noChangeArrowheads="1" noChangeShapeType="1" noTextEdit="1"/>
          </p:cNvSpPr>
          <p:nvPr/>
        </p:nvSpPr>
        <p:spPr bwMode="auto">
          <a:xfrm>
            <a:off x="2057400" y="2438400"/>
            <a:ext cx="2286000" cy="457200"/>
          </a:xfrm>
          <a:prstGeom prst="rect">
            <a:avLst/>
          </a:prstGeom>
          <a:effectLst>
            <a:outerShdw blurRad="50800" dist="38100" algn="l" rotWithShape="0">
              <a:srgbClr val="000099">
                <a:alpha val="40000"/>
              </a:srgb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srgbClr val="000099"/>
                  </a:outerShdw>
                </a:effectLst>
                <a:latin typeface="Roboto" panose="02000000000000000000" pitchFamily="2" charset="0"/>
                <a:cs typeface="Arial" charset="0"/>
              </a:rPr>
              <a:t>FEAR:</a:t>
            </a:r>
          </a:p>
        </p:txBody>
      </p:sp>
      <p:pic>
        <p:nvPicPr>
          <p:cNvPr id="24" name="Picture 23" descr="300_131690 - 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7371" y="3124693"/>
            <a:ext cx="3717469" cy="29872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E1B890-1F19-E175-9BFC-9CAF9AD5397B}"/>
              </a:ext>
            </a:extLst>
          </p:cNvPr>
          <p:cNvSpPr/>
          <p:nvPr/>
        </p:nvSpPr>
        <p:spPr bwMode="auto">
          <a:xfrm>
            <a:off x="195943" y="0"/>
            <a:ext cx="11749314" cy="381000"/>
          </a:xfrm>
          <a:prstGeom prst="rect">
            <a:avLst/>
          </a:prstGeom>
          <a:solidFill>
            <a:srgbClr val="0000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3B2916-9392-2CAF-7EAD-FC0622FB93DE}"/>
              </a:ext>
            </a:extLst>
          </p:cNvPr>
          <p:cNvSpPr/>
          <p:nvPr/>
        </p:nvSpPr>
        <p:spPr bwMode="auto">
          <a:xfrm>
            <a:off x="11810993" y="0"/>
            <a:ext cx="381000" cy="6858000"/>
          </a:xfrm>
          <a:prstGeom prst="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08CEEA-384A-9C2F-8C97-17220E30FFE4}"/>
              </a:ext>
            </a:extLst>
          </p:cNvPr>
          <p:cNvSpPr/>
          <p:nvPr/>
        </p:nvSpPr>
        <p:spPr bwMode="auto">
          <a:xfrm>
            <a:off x="297543" y="6179453"/>
            <a:ext cx="11749314" cy="3810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D029BA-987A-7760-6741-C913320D4A46}"/>
              </a:ext>
            </a:extLst>
          </p:cNvPr>
          <p:cNvSpPr/>
          <p:nvPr/>
        </p:nvSpPr>
        <p:spPr bwMode="auto">
          <a:xfrm>
            <a:off x="6" y="0"/>
            <a:ext cx="381000" cy="6858000"/>
          </a:xfrm>
          <a:prstGeom prst="rect">
            <a:avLst/>
          </a:prstGeom>
          <a:solidFill>
            <a:srgbClr val="00009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Seagull Lt BT" pitchFamily="18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B5079B-F31B-1D82-B2CB-676F931D1AD3}"/>
              </a:ext>
            </a:extLst>
          </p:cNvPr>
          <p:cNvSpPr txBox="1"/>
          <p:nvPr/>
        </p:nvSpPr>
        <p:spPr>
          <a:xfrm>
            <a:off x="0" y="6560456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Richie Thetford									                 www.thetfordcountry.com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F3ABF88-6332-3E7F-9EEB-5800108D8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121" y="609600"/>
            <a:ext cx="8519865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 vert="horz" wrap="square" lIns="61913" tIns="31750" rIns="61913" bIns="31750" numCol="1" anchor="ctr" anchorCtr="0" compatLnSpc="1">
            <a:prstTxWarp prst="textNoShape">
              <a:avLst/>
            </a:prstTxWarp>
          </a:bodyPr>
          <a:lstStyle/>
          <a:p>
            <a:pPr algn="ctr" defTabSz="407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0" dirty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cs typeface="Arial"/>
              </a:rPr>
              <a:t>To Fear the Lord Our God</a:t>
            </a:r>
          </a:p>
        </p:txBody>
      </p:sp>
      <p:pic>
        <p:nvPicPr>
          <p:cNvPr id="8" name="Picture 7" descr="Thompson 1.jpg">
            <a:extLst>
              <a:ext uri="{FF2B5EF4-FFF2-40B4-BE49-F238E27FC236}">
                <a16:creationId xmlns:a16="http://schemas.microsoft.com/office/drawing/2014/main" id="{35968945-3816-F464-F5AB-11EB33D517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721" y="457200"/>
            <a:ext cx="3011708" cy="170934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86B392-BC59-8F04-DFCA-DC64302EBCFC}"/>
              </a:ext>
            </a:extLst>
          </p:cNvPr>
          <p:cNvCxnSpPr/>
          <p:nvPr/>
        </p:nvCxnSpPr>
        <p:spPr bwMode="auto">
          <a:xfrm>
            <a:off x="3886195" y="2133600"/>
            <a:ext cx="7147560" cy="0"/>
          </a:xfrm>
          <a:prstGeom prst="line">
            <a:avLst/>
          </a:prstGeom>
          <a:ln w="5715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C00000"/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895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QUARES">
  <a:themeElements>
    <a:clrScheme name="">
      <a:dk1>
        <a:srgbClr val="969696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QUAR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agull Lt BT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agull Lt BT" pitchFamily="18" charset="0"/>
            <a:cs typeface="Arial" charset="0"/>
          </a:defRPr>
        </a:defPPr>
      </a:lstStyle>
    </a:lnDef>
  </a:objectDefaults>
  <a:extraClrSchemeLst>
    <a:extraClrScheme>
      <a:clrScheme name="SQUA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692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Roboto</vt:lpstr>
      <vt:lpstr>Roboto Medium</vt:lpstr>
      <vt:lpstr>Seagull Lt BT</vt:lpstr>
      <vt:lpstr>Seagull Md BT</vt:lpstr>
      <vt:lpstr>Wingdings</vt:lpstr>
      <vt:lpstr>SQUARES</vt:lpstr>
      <vt:lpstr>“…that He might preserve us alive”</vt:lpstr>
      <vt:lpstr>“…that He might preserve us alive”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5</cp:revision>
  <dcterms:created xsi:type="dcterms:W3CDTF">2022-08-16T15:33:59Z</dcterms:created>
  <dcterms:modified xsi:type="dcterms:W3CDTF">2023-04-09T19:26:27Z</dcterms:modified>
</cp:coreProperties>
</file>