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60" r:id="rId5"/>
    <p:sldId id="261" r:id="rId6"/>
    <p:sldId id="262" r:id="rId7"/>
    <p:sldId id="263" r:id="rId8"/>
    <p:sldId id="264" r:id="rId9"/>
    <p:sldId id="259"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144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BC8C63F-D45E-45C7-93E5-9FE9B64AB9E6}" type="datetimeFigureOut">
              <a:rPr lang="en-US" smtClean="0"/>
              <a:t>11/15/2014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7F62A2D8-F8D1-47E4-AFAB-1DCCC6A449C1}" type="slidenum">
              <a:rPr lang="en-US" smtClean="0"/>
              <a:t>‹#›</a:t>
            </a:fld>
            <a:endParaRPr lang="en-US"/>
          </a:p>
        </p:txBody>
      </p:sp>
    </p:spTree>
    <p:extLst>
      <p:ext uri="{BB962C8B-B14F-4D97-AF65-F5344CB8AC3E}">
        <p14:creationId xmlns:p14="http://schemas.microsoft.com/office/powerpoint/2010/main" val="3637542305"/>
      </p:ext>
    </p:extLst>
  </p:cSld>
  <p:clrMapOvr>
    <a:masterClrMapping/>
  </p:clrMapOvr>
  <mc:AlternateContent xmlns:mc="http://schemas.openxmlformats.org/markup-compatibility/2006" xmlns:p14="http://schemas.microsoft.com/office/powerpoint/2010/main">
    <mc:Choice Requires="p14">
      <p:transition spd="slow" p14:dur="1500">
        <p:pull/>
      </p:transition>
    </mc:Choice>
    <mc:Fallback xmlns="">
      <p:transition spd="slow">
        <p:pull/>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C8C63F-D45E-45C7-93E5-9FE9B64AB9E6}" type="datetimeFigureOut">
              <a:rPr lang="en-US" smtClean="0"/>
              <a:t>11/15/2014</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F62A2D8-F8D1-47E4-AFAB-1DCCC6A449C1}" type="slidenum">
              <a:rPr lang="en-US" smtClean="0"/>
              <a:t>‹#›</a:t>
            </a:fld>
            <a:endParaRPr lang="en-US"/>
          </a:p>
        </p:txBody>
      </p:sp>
    </p:spTree>
    <p:extLst>
      <p:ext uri="{BB962C8B-B14F-4D97-AF65-F5344CB8AC3E}">
        <p14:creationId xmlns:p14="http://schemas.microsoft.com/office/powerpoint/2010/main" val="3608757881"/>
      </p:ext>
    </p:extLst>
  </p:cSld>
  <p:clrMapOvr>
    <a:masterClrMapping/>
  </p:clrMapOvr>
  <mc:AlternateContent xmlns:mc="http://schemas.openxmlformats.org/markup-compatibility/2006" xmlns:p14="http://schemas.microsoft.com/office/powerpoint/2010/main">
    <mc:Choice Requires="p14">
      <p:transition spd="slow" p14:dur="1500">
        <p:pull/>
      </p:transition>
    </mc:Choice>
    <mc:Fallback xmlns="">
      <p:transition spd="slow">
        <p:pull/>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C8C63F-D45E-45C7-93E5-9FE9B64AB9E6}" type="datetimeFigureOut">
              <a:rPr lang="en-US" smtClean="0"/>
              <a:t>11/15/2014</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F62A2D8-F8D1-47E4-AFAB-1DCCC6A449C1}" type="slidenum">
              <a:rPr lang="en-US" smtClean="0"/>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52333231"/>
      </p:ext>
    </p:extLst>
  </p:cSld>
  <p:clrMapOvr>
    <a:masterClrMapping/>
  </p:clrMapOvr>
  <mc:AlternateContent xmlns:mc="http://schemas.openxmlformats.org/markup-compatibility/2006" xmlns:p14="http://schemas.microsoft.com/office/powerpoint/2010/main">
    <mc:Choice Requires="p14">
      <p:transition spd="slow" p14:dur="1500">
        <p:pull/>
      </p:transition>
    </mc:Choice>
    <mc:Fallback xmlns="">
      <p:transition spd="slow">
        <p:pull/>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CBC8C63F-D45E-45C7-93E5-9FE9B64AB9E6}" type="datetimeFigureOut">
              <a:rPr lang="en-US" smtClean="0"/>
              <a:t>11/15/2014</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F62A2D8-F8D1-47E4-AFAB-1DCCC6A449C1}" type="slidenum">
              <a:rPr lang="en-US" smtClean="0"/>
              <a:t>‹#›</a:t>
            </a:fld>
            <a:endParaRPr lang="en-US"/>
          </a:p>
        </p:txBody>
      </p:sp>
    </p:spTree>
    <p:extLst>
      <p:ext uri="{BB962C8B-B14F-4D97-AF65-F5344CB8AC3E}">
        <p14:creationId xmlns:p14="http://schemas.microsoft.com/office/powerpoint/2010/main" val="852471234"/>
      </p:ext>
    </p:extLst>
  </p:cSld>
  <p:clrMapOvr>
    <a:masterClrMapping/>
  </p:clrMapOvr>
  <mc:AlternateContent xmlns:mc="http://schemas.openxmlformats.org/markup-compatibility/2006" xmlns:p14="http://schemas.microsoft.com/office/powerpoint/2010/main">
    <mc:Choice Requires="p14">
      <p:transition spd="slow" p14:dur="1500">
        <p:pull/>
      </p:transition>
    </mc:Choice>
    <mc:Fallback xmlns="">
      <p:transition spd="slow">
        <p:pull/>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CBC8C63F-D45E-45C7-93E5-9FE9B64AB9E6}" type="datetimeFigureOut">
              <a:rPr lang="en-US" smtClean="0"/>
              <a:t>11/15/2014</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F62A2D8-F8D1-47E4-AFAB-1DCCC6A449C1}" type="slidenum">
              <a:rPr lang="en-US" smtClean="0"/>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70678479"/>
      </p:ext>
    </p:extLst>
  </p:cSld>
  <p:clrMapOvr>
    <a:masterClrMapping/>
  </p:clrMapOvr>
  <mc:AlternateContent xmlns:mc="http://schemas.openxmlformats.org/markup-compatibility/2006" xmlns:p14="http://schemas.microsoft.com/office/powerpoint/2010/main">
    <mc:Choice Requires="p14">
      <p:transition spd="slow" p14:dur="1500">
        <p:pull/>
      </p:transition>
    </mc:Choice>
    <mc:Fallback xmlns="">
      <p:transition spd="slow">
        <p:pull/>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CBC8C63F-D45E-45C7-93E5-9FE9B64AB9E6}" type="datetimeFigureOut">
              <a:rPr lang="en-US" smtClean="0"/>
              <a:t>11/15/2014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F62A2D8-F8D1-47E4-AFAB-1DCCC6A449C1}" type="slidenum">
              <a:rPr lang="en-US" smtClean="0"/>
              <a:t>‹#›</a:t>
            </a:fld>
            <a:endParaRPr lang="en-US"/>
          </a:p>
        </p:txBody>
      </p:sp>
    </p:spTree>
    <p:extLst>
      <p:ext uri="{BB962C8B-B14F-4D97-AF65-F5344CB8AC3E}">
        <p14:creationId xmlns:p14="http://schemas.microsoft.com/office/powerpoint/2010/main" val="1873971123"/>
      </p:ext>
    </p:extLst>
  </p:cSld>
  <p:clrMapOvr>
    <a:masterClrMapping/>
  </p:clrMapOvr>
  <mc:AlternateContent xmlns:mc="http://schemas.openxmlformats.org/markup-compatibility/2006" xmlns:p14="http://schemas.microsoft.com/office/powerpoint/2010/main">
    <mc:Choice Requires="p14">
      <p:transition spd="slow" p14:dur="1500">
        <p:pull/>
      </p:transition>
    </mc:Choice>
    <mc:Fallback xmlns="">
      <p:transition spd="slow">
        <p:pull/>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BC8C63F-D45E-45C7-93E5-9FE9B64AB9E6}" type="datetimeFigureOut">
              <a:rPr lang="en-US" smtClean="0"/>
              <a:t>11/15/2014</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F62A2D8-F8D1-47E4-AFAB-1DCCC6A449C1}" type="slidenum">
              <a:rPr lang="en-US" smtClean="0"/>
              <a:t>‹#›</a:t>
            </a:fld>
            <a:endParaRPr lang="en-US"/>
          </a:p>
        </p:txBody>
      </p:sp>
    </p:spTree>
    <p:extLst>
      <p:ext uri="{BB962C8B-B14F-4D97-AF65-F5344CB8AC3E}">
        <p14:creationId xmlns:p14="http://schemas.microsoft.com/office/powerpoint/2010/main" val="3645279555"/>
      </p:ext>
    </p:extLst>
  </p:cSld>
  <p:clrMapOvr>
    <a:masterClrMapping/>
  </p:clrMapOvr>
  <mc:AlternateContent xmlns:mc="http://schemas.openxmlformats.org/markup-compatibility/2006" xmlns:p14="http://schemas.microsoft.com/office/powerpoint/2010/main">
    <mc:Choice Requires="p14">
      <p:transition spd="slow" p14:dur="1500">
        <p:pull/>
      </p:transition>
    </mc:Choice>
    <mc:Fallback xmlns="">
      <p:transition spd="slow">
        <p:pull/>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BC8C63F-D45E-45C7-93E5-9FE9B64AB9E6}" type="datetimeFigureOut">
              <a:rPr lang="en-US" smtClean="0"/>
              <a:t>11/15/2014</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F62A2D8-F8D1-47E4-AFAB-1DCCC6A449C1}" type="slidenum">
              <a:rPr lang="en-US" smtClean="0"/>
              <a:t>‹#›</a:t>
            </a:fld>
            <a:endParaRPr lang="en-US"/>
          </a:p>
        </p:txBody>
      </p:sp>
    </p:spTree>
    <p:extLst>
      <p:ext uri="{BB962C8B-B14F-4D97-AF65-F5344CB8AC3E}">
        <p14:creationId xmlns:p14="http://schemas.microsoft.com/office/powerpoint/2010/main" val="1999103472"/>
      </p:ext>
    </p:extLst>
  </p:cSld>
  <p:clrMapOvr>
    <a:masterClrMapping/>
  </p:clrMapOvr>
  <mc:AlternateContent xmlns:mc="http://schemas.openxmlformats.org/markup-compatibility/2006" xmlns:p14="http://schemas.microsoft.com/office/powerpoint/2010/main">
    <mc:Choice Requires="p14">
      <p:transition spd="slow" p14:dur="1500">
        <p:pull/>
      </p:transition>
    </mc:Choice>
    <mc:Fallback xmlns="">
      <p:transition spd="slow">
        <p:pull/>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BC8C63F-D45E-45C7-93E5-9FE9B64AB9E6}" type="datetimeFigureOut">
              <a:rPr lang="en-US" smtClean="0"/>
              <a:t>11/15/2014</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F62A2D8-F8D1-47E4-AFAB-1DCCC6A449C1}" type="slidenum">
              <a:rPr lang="en-US" smtClean="0"/>
              <a:t>‹#›</a:t>
            </a:fld>
            <a:endParaRPr lang="en-US"/>
          </a:p>
        </p:txBody>
      </p:sp>
    </p:spTree>
    <p:extLst>
      <p:ext uri="{BB962C8B-B14F-4D97-AF65-F5344CB8AC3E}">
        <p14:creationId xmlns:p14="http://schemas.microsoft.com/office/powerpoint/2010/main" val="2157139725"/>
      </p:ext>
    </p:extLst>
  </p:cSld>
  <p:clrMapOvr>
    <a:masterClrMapping/>
  </p:clrMapOvr>
  <mc:AlternateContent xmlns:mc="http://schemas.openxmlformats.org/markup-compatibility/2006" xmlns:p14="http://schemas.microsoft.com/office/powerpoint/2010/main">
    <mc:Choice Requires="p14">
      <p:transition spd="slow" p14:dur="1500">
        <p:pull/>
      </p:transition>
    </mc:Choice>
    <mc:Fallback xmlns="">
      <p:transition spd="slow">
        <p:pull/>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C8C63F-D45E-45C7-93E5-9FE9B64AB9E6}" type="datetimeFigureOut">
              <a:rPr lang="en-US" smtClean="0"/>
              <a:t>11/15/2014</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F62A2D8-F8D1-47E4-AFAB-1DCCC6A449C1}" type="slidenum">
              <a:rPr lang="en-US" smtClean="0"/>
              <a:t>‹#›</a:t>
            </a:fld>
            <a:endParaRPr lang="en-US"/>
          </a:p>
        </p:txBody>
      </p:sp>
    </p:spTree>
    <p:extLst>
      <p:ext uri="{BB962C8B-B14F-4D97-AF65-F5344CB8AC3E}">
        <p14:creationId xmlns:p14="http://schemas.microsoft.com/office/powerpoint/2010/main" val="2274528570"/>
      </p:ext>
    </p:extLst>
  </p:cSld>
  <p:clrMapOvr>
    <a:masterClrMapping/>
  </p:clrMapOvr>
  <mc:AlternateContent xmlns:mc="http://schemas.openxmlformats.org/markup-compatibility/2006" xmlns:p14="http://schemas.microsoft.com/office/powerpoint/2010/main">
    <mc:Choice Requires="p14">
      <p:transition spd="slow" p14:dur="1500">
        <p:pull/>
      </p:transition>
    </mc:Choice>
    <mc:Fallback xmlns="">
      <p:transition spd="slow">
        <p:pull/>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BC8C63F-D45E-45C7-93E5-9FE9B64AB9E6}" type="datetimeFigureOut">
              <a:rPr lang="en-US" smtClean="0"/>
              <a:t>11/15/2014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7F62A2D8-F8D1-47E4-AFAB-1DCCC6A449C1}" type="slidenum">
              <a:rPr lang="en-US" smtClean="0"/>
              <a:t>‹#›</a:t>
            </a:fld>
            <a:endParaRPr lang="en-US"/>
          </a:p>
        </p:txBody>
      </p:sp>
    </p:spTree>
    <p:extLst>
      <p:ext uri="{BB962C8B-B14F-4D97-AF65-F5344CB8AC3E}">
        <p14:creationId xmlns:p14="http://schemas.microsoft.com/office/powerpoint/2010/main" val="4263711391"/>
      </p:ext>
    </p:extLst>
  </p:cSld>
  <p:clrMapOvr>
    <a:masterClrMapping/>
  </p:clrMapOvr>
  <mc:AlternateContent xmlns:mc="http://schemas.openxmlformats.org/markup-compatibility/2006" xmlns:p14="http://schemas.microsoft.com/office/powerpoint/2010/main">
    <mc:Choice Requires="p14">
      <p:transition spd="slow" p14:dur="1500">
        <p:pull/>
      </p:transition>
    </mc:Choice>
    <mc:Fallback xmlns="">
      <p:transition spd="slow">
        <p:pull/>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BC8C63F-D45E-45C7-93E5-9FE9B64AB9E6}" type="datetimeFigureOut">
              <a:rPr lang="en-US" smtClean="0"/>
              <a:t>11/15/2014</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7F62A2D8-F8D1-47E4-AFAB-1DCCC6A449C1}" type="slidenum">
              <a:rPr lang="en-US" smtClean="0"/>
              <a:t>‹#›</a:t>
            </a:fld>
            <a:endParaRPr lang="en-US"/>
          </a:p>
        </p:txBody>
      </p:sp>
    </p:spTree>
    <p:extLst>
      <p:ext uri="{BB962C8B-B14F-4D97-AF65-F5344CB8AC3E}">
        <p14:creationId xmlns:p14="http://schemas.microsoft.com/office/powerpoint/2010/main" val="2476431198"/>
      </p:ext>
    </p:extLst>
  </p:cSld>
  <p:clrMapOvr>
    <a:masterClrMapping/>
  </p:clrMapOvr>
  <mc:AlternateContent xmlns:mc="http://schemas.openxmlformats.org/markup-compatibility/2006" xmlns:p14="http://schemas.microsoft.com/office/powerpoint/2010/main">
    <mc:Choice Requires="p14">
      <p:transition spd="slow" p14:dur="1500">
        <p:pull/>
      </p:transition>
    </mc:Choice>
    <mc:Fallback xmlns="">
      <p:transition spd="slow">
        <p:pull/>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BC8C63F-D45E-45C7-93E5-9FE9B64AB9E6}" type="datetimeFigureOut">
              <a:rPr lang="en-US" smtClean="0"/>
              <a:t>11/15/2014</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F62A2D8-F8D1-47E4-AFAB-1DCCC6A449C1}" type="slidenum">
              <a:rPr lang="en-US" smtClean="0"/>
              <a:t>‹#›</a:t>
            </a:fld>
            <a:endParaRPr lang="en-US"/>
          </a:p>
        </p:txBody>
      </p:sp>
    </p:spTree>
    <p:extLst>
      <p:ext uri="{BB962C8B-B14F-4D97-AF65-F5344CB8AC3E}">
        <p14:creationId xmlns:p14="http://schemas.microsoft.com/office/powerpoint/2010/main" val="1950358277"/>
      </p:ext>
    </p:extLst>
  </p:cSld>
  <p:clrMapOvr>
    <a:masterClrMapping/>
  </p:clrMapOvr>
  <mc:AlternateContent xmlns:mc="http://schemas.openxmlformats.org/markup-compatibility/2006" xmlns:p14="http://schemas.microsoft.com/office/powerpoint/2010/main">
    <mc:Choice Requires="p14">
      <p:transition spd="slow" p14:dur="1500">
        <p:pull/>
      </p:transition>
    </mc:Choice>
    <mc:Fallback xmlns="">
      <p:transition spd="slow">
        <p:pull/>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C8C63F-D45E-45C7-93E5-9FE9B64AB9E6}" type="datetimeFigureOut">
              <a:rPr lang="en-US" smtClean="0"/>
              <a:t>11/15/2014</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F62A2D8-F8D1-47E4-AFAB-1DCCC6A449C1}" type="slidenum">
              <a:rPr lang="en-US" smtClean="0"/>
              <a:t>‹#›</a:t>
            </a:fld>
            <a:endParaRPr lang="en-US"/>
          </a:p>
        </p:txBody>
      </p:sp>
    </p:spTree>
    <p:extLst>
      <p:ext uri="{BB962C8B-B14F-4D97-AF65-F5344CB8AC3E}">
        <p14:creationId xmlns:p14="http://schemas.microsoft.com/office/powerpoint/2010/main" val="2329999996"/>
      </p:ext>
    </p:extLst>
  </p:cSld>
  <p:clrMapOvr>
    <a:masterClrMapping/>
  </p:clrMapOvr>
  <mc:AlternateContent xmlns:mc="http://schemas.openxmlformats.org/markup-compatibility/2006" xmlns:p14="http://schemas.microsoft.com/office/powerpoint/2010/main">
    <mc:Choice Requires="p14">
      <p:transition spd="slow" p14:dur="1500">
        <p:pull/>
      </p:transition>
    </mc:Choice>
    <mc:Fallback xmlns="">
      <p:transition spd="slow">
        <p:pull/>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C8C63F-D45E-45C7-93E5-9FE9B64AB9E6}" type="datetimeFigureOut">
              <a:rPr lang="en-US" smtClean="0"/>
              <a:t>11/15/2014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F62A2D8-F8D1-47E4-AFAB-1DCCC6A449C1}" type="slidenum">
              <a:rPr lang="en-US" smtClean="0"/>
              <a:t>‹#›</a:t>
            </a:fld>
            <a:endParaRPr lang="en-US"/>
          </a:p>
        </p:txBody>
      </p:sp>
    </p:spTree>
    <p:extLst>
      <p:ext uri="{BB962C8B-B14F-4D97-AF65-F5344CB8AC3E}">
        <p14:creationId xmlns:p14="http://schemas.microsoft.com/office/powerpoint/2010/main" val="3918297885"/>
      </p:ext>
    </p:extLst>
  </p:cSld>
  <p:clrMapOvr>
    <a:masterClrMapping/>
  </p:clrMapOvr>
  <mc:AlternateContent xmlns:mc="http://schemas.openxmlformats.org/markup-compatibility/2006" xmlns:p14="http://schemas.microsoft.com/office/powerpoint/2010/main">
    <mc:Choice Requires="p14">
      <p:transition spd="slow" p14:dur="1500">
        <p:pull/>
      </p:transition>
    </mc:Choice>
    <mc:Fallback xmlns="">
      <p:transition spd="slow">
        <p:pull/>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C8C63F-D45E-45C7-93E5-9FE9B64AB9E6}" type="datetimeFigureOut">
              <a:rPr lang="en-US" smtClean="0"/>
              <a:t>11/15/2014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F62A2D8-F8D1-47E4-AFAB-1DCCC6A449C1}" type="slidenum">
              <a:rPr lang="en-US" smtClean="0"/>
              <a:t>‹#›</a:t>
            </a:fld>
            <a:endParaRPr lang="en-US"/>
          </a:p>
        </p:txBody>
      </p:sp>
    </p:spTree>
    <p:extLst>
      <p:ext uri="{BB962C8B-B14F-4D97-AF65-F5344CB8AC3E}">
        <p14:creationId xmlns:p14="http://schemas.microsoft.com/office/powerpoint/2010/main" val="640533850"/>
      </p:ext>
    </p:extLst>
  </p:cSld>
  <p:clrMapOvr>
    <a:masterClrMapping/>
  </p:clrMapOvr>
  <mc:AlternateContent xmlns:mc="http://schemas.openxmlformats.org/markup-compatibility/2006" xmlns:p14="http://schemas.microsoft.com/office/powerpoint/2010/main">
    <mc:Choice Requires="p14">
      <p:transition spd="slow" p14:dur="1500">
        <p:pull/>
      </p:transition>
    </mc:Choice>
    <mc:Fallback xmlns="">
      <p:transition spd="slow">
        <p:pull/>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CBC8C63F-D45E-45C7-93E5-9FE9B64AB9E6}" type="datetimeFigureOut">
              <a:rPr lang="en-US" smtClean="0"/>
              <a:t>11/15/2014</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7F62A2D8-F8D1-47E4-AFAB-1DCCC6A449C1}" type="slidenum">
              <a:rPr lang="en-US" smtClean="0"/>
              <a:t>‹#›</a:t>
            </a:fld>
            <a:endParaRPr lang="en-US"/>
          </a:p>
        </p:txBody>
      </p:sp>
    </p:spTree>
    <p:extLst>
      <p:ext uri="{BB962C8B-B14F-4D97-AF65-F5344CB8AC3E}">
        <p14:creationId xmlns:p14="http://schemas.microsoft.com/office/powerpoint/2010/main" val="245316766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mc:AlternateContent xmlns:mc="http://schemas.openxmlformats.org/markup-compatibility/2006" xmlns:p14="http://schemas.microsoft.com/office/powerpoint/2010/main">
    <mc:Choice Requires="p14">
      <p:transition spd="slow" p14:dur="1500">
        <p:pull/>
      </p:transition>
    </mc:Choice>
    <mc:Fallback xmlns="">
      <p:transition spd="slow">
        <p:pull/>
      </p:transition>
    </mc:Fallback>
  </mc:AlternateConten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5719" y="2514599"/>
            <a:ext cx="7735559" cy="2262781"/>
          </a:xfrm>
        </p:spPr>
        <p:txBody>
          <a:bodyPr/>
          <a:lstStyle/>
          <a:p>
            <a:r>
              <a:rPr lang="en-US" b="1" dirty="0" smtClean="0">
                <a:solidFill>
                  <a:schemeClr val="tx1"/>
                </a:solidFill>
                <a:latin typeface="Segoe UI" panose="020B0502040204020203" pitchFamily="34" charset="0"/>
                <a:cs typeface="Segoe UI" panose="020B0502040204020203" pitchFamily="34" charset="0"/>
              </a:rPr>
              <a:t>Temptations and Trials</a:t>
            </a:r>
            <a:endParaRPr lang="en-US" b="1" dirty="0">
              <a:solidFill>
                <a:schemeClr val="tx1"/>
              </a:solidFill>
              <a:latin typeface="Segoe UI" panose="020B0502040204020203" pitchFamily="34" charset="0"/>
              <a:cs typeface="Segoe UI" panose="020B0502040204020203" pitchFamily="34" charset="0"/>
            </a:endParaRPr>
          </a:p>
        </p:txBody>
      </p:sp>
      <p:sp>
        <p:nvSpPr>
          <p:cNvPr id="3" name="Subtitle 2"/>
          <p:cNvSpPr>
            <a:spLocks noGrp="1"/>
          </p:cNvSpPr>
          <p:nvPr>
            <p:ph type="subTitle" idx="1"/>
          </p:nvPr>
        </p:nvSpPr>
        <p:spPr>
          <a:xfrm>
            <a:off x="1375720" y="4777380"/>
            <a:ext cx="7167148" cy="1126283"/>
          </a:xfrm>
        </p:spPr>
        <p:txBody>
          <a:bodyPr>
            <a:normAutofit/>
          </a:bodyPr>
          <a:lstStyle/>
          <a:p>
            <a:r>
              <a:rPr lang="en-US" sz="4000" dirty="0" smtClean="0">
                <a:solidFill>
                  <a:schemeClr val="accent1"/>
                </a:solidFill>
                <a:latin typeface="Segoe UI" panose="020B0502040204020203" pitchFamily="34" charset="0"/>
                <a:cs typeface="Segoe UI" panose="020B0502040204020203" pitchFamily="34" charset="0"/>
              </a:rPr>
              <a:t>James 1:12</a:t>
            </a:r>
            <a:endParaRPr lang="en-US" sz="4000" dirty="0">
              <a:solidFill>
                <a:schemeClr val="accent1"/>
              </a:solidFill>
              <a:latin typeface="Segoe UI" panose="020B0502040204020203" pitchFamily="34" charset="0"/>
              <a:cs typeface="Segoe UI" panose="020B0502040204020203" pitchFamily="34" charset="0"/>
            </a:endParaRPr>
          </a:p>
        </p:txBody>
      </p:sp>
      <p:sp>
        <p:nvSpPr>
          <p:cNvPr id="4" name="TextBox 3"/>
          <p:cNvSpPr txBox="1"/>
          <p:nvPr/>
        </p:nvSpPr>
        <p:spPr>
          <a:xfrm>
            <a:off x="0" y="6590270"/>
            <a:ext cx="9144000" cy="307777"/>
          </a:xfrm>
          <a:prstGeom prst="rect">
            <a:avLst/>
          </a:prstGeom>
          <a:solidFill>
            <a:schemeClr val="tx1"/>
          </a:solidFill>
        </p:spPr>
        <p:txBody>
          <a:bodyPr wrap="square" rtlCol="0">
            <a:spAutoFit/>
          </a:bodyPr>
          <a:lstStyle/>
          <a:p>
            <a:r>
              <a:rPr lang="en-US" sz="1400" dirty="0" smtClean="0">
                <a:solidFill>
                  <a:schemeClr val="bg1"/>
                </a:solidFill>
                <a:latin typeface="Segoe UI" panose="020B0502040204020203" pitchFamily="34" charset="0"/>
                <a:cs typeface="Segoe UI" panose="020B0502040204020203" pitchFamily="34" charset="0"/>
              </a:rPr>
              <a:t>Richie Thetford					                             www.thetfordcountry.com</a:t>
            </a:r>
            <a:endParaRPr lang="en-US" sz="1400" dirty="0">
              <a:solidFill>
                <a:schemeClr val="bg1"/>
              </a:solidFill>
              <a:latin typeface="Segoe UI" panose="020B0502040204020203" pitchFamily="34" charset="0"/>
              <a:cs typeface="Segoe UI" panose="020B0502040204020203"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4774" y="123567"/>
            <a:ext cx="2857500" cy="3810000"/>
          </a:xfrm>
          <a:prstGeom prst="rect">
            <a:avLst/>
          </a:prstGeom>
        </p:spPr>
      </p:pic>
      <p:sp>
        <p:nvSpPr>
          <p:cNvPr id="6" name="Rectangle 5"/>
          <p:cNvSpPr/>
          <p:nvPr/>
        </p:nvSpPr>
        <p:spPr>
          <a:xfrm>
            <a:off x="6174774" y="3575222"/>
            <a:ext cx="2857500" cy="35834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65154569"/>
      </p:ext>
    </p:extLst>
  </p:cSld>
  <p:clrMapOvr>
    <a:masterClrMapping/>
  </p:clrMapOvr>
  <mc:AlternateContent xmlns:mc="http://schemas.openxmlformats.org/markup-compatibility/2006" xmlns:p14="http://schemas.microsoft.com/office/powerpoint/2010/main">
    <mc:Choice Requires="p14">
      <p:transition spd="slow" p14:dur="1500">
        <p:pull/>
      </p:transition>
    </mc:Choice>
    <mc:Fallback xmlns="">
      <p:transition spd="slow">
        <p:pull/>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8757" y="624109"/>
            <a:ext cx="7455244" cy="842225"/>
          </a:xfrm>
        </p:spPr>
        <p:txBody>
          <a:bodyPr>
            <a:noAutofit/>
          </a:bodyPr>
          <a:lstStyle/>
          <a:p>
            <a:r>
              <a:rPr lang="en-US" b="1" dirty="0" smtClean="0">
                <a:solidFill>
                  <a:schemeClr val="tx1"/>
                </a:solidFill>
                <a:latin typeface="Segoe UI" panose="020B0502040204020203" pitchFamily="34" charset="0"/>
                <a:cs typeface="Segoe UI" panose="020B0502040204020203" pitchFamily="34" charset="0"/>
              </a:rPr>
              <a:t>Our Attitude Toward Temptations</a:t>
            </a:r>
            <a:endParaRPr lang="en-US" b="1" dirty="0">
              <a:solidFill>
                <a:schemeClr val="tx1"/>
              </a:solidFill>
              <a:latin typeface="Segoe UI" panose="020B0502040204020203" pitchFamily="34" charset="0"/>
              <a:cs typeface="Segoe UI" panose="020B0502040204020203" pitchFamily="34" charset="0"/>
            </a:endParaRPr>
          </a:p>
        </p:txBody>
      </p:sp>
      <p:sp>
        <p:nvSpPr>
          <p:cNvPr id="3" name="Content Placeholder 2"/>
          <p:cNvSpPr>
            <a:spLocks noGrp="1"/>
          </p:cNvSpPr>
          <p:nvPr>
            <p:ph idx="1"/>
          </p:nvPr>
        </p:nvSpPr>
        <p:spPr>
          <a:xfrm>
            <a:off x="1762897" y="1466335"/>
            <a:ext cx="7381103" cy="4983892"/>
          </a:xfrm>
        </p:spPr>
        <p:txBody>
          <a:bodyPr>
            <a:noAutofit/>
          </a:bodyPr>
          <a:lstStyle/>
          <a:p>
            <a:r>
              <a:rPr lang="en-US" sz="3200" b="1" dirty="0" smtClean="0">
                <a:solidFill>
                  <a:schemeClr val="tx1"/>
                </a:solidFill>
                <a:latin typeface="Segoe UI Semibold" panose="020B0702040204020203" pitchFamily="34" charset="0"/>
                <a:cs typeface="Segoe UI Semibold" panose="020B0702040204020203" pitchFamily="34" charset="0"/>
              </a:rPr>
              <a:t>Not be impatient with vulnerability of others</a:t>
            </a:r>
          </a:p>
          <a:p>
            <a:pPr lvl="1"/>
            <a:r>
              <a:rPr lang="en-US" sz="3000" dirty="0" smtClean="0">
                <a:solidFill>
                  <a:schemeClr val="accent1"/>
                </a:solidFill>
                <a:latin typeface="Segoe UI" panose="020B0502040204020203" pitchFamily="34" charset="0"/>
                <a:cs typeface="Segoe UI" panose="020B0502040204020203" pitchFamily="34" charset="0"/>
              </a:rPr>
              <a:t>1 Corinthians 10:12-13</a:t>
            </a:r>
          </a:p>
          <a:p>
            <a:pPr lvl="1"/>
            <a:r>
              <a:rPr lang="en-US" sz="3000" dirty="0" smtClean="0">
                <a:solidFill>
                  <a:schemeClr val="accent1"/>
                </a:solidFill>
                <a:latin typeface="Segoe UI" panose="020B0502040204020203" pitchFamily="34" charset="0"/>
                <a:cs typeface="Segoe UI" panose="020B0502040204020203" pitchFamily="34" charset="0"/>
              </a:rPr>
              <a:t>Galatians 6:1</a:t>
            </a:r>
          </a:p>
          <a:p>
            <a:r>
              <a:rPr lang="en-US" sz="3200" b="1" dirty="0" smtClean="0">
                <a:solidFill>
                  <a:schemeClr val="tx1"/>
                </a:solidFill>
                <a:latin typeface="Segoe UI Semibold" panose="020B0702040204020203" pitchFamily="34" charset="0"/>
                <a:cs typeface="Segoe UI Semibold" panose="020B0702040204020203" pitchFamily="34" charset="0"/>
              </a:rPr>
              <a:t>Beware of thinking our own situation is worse than others</a:t>
            </a:r>
          </a:p>
          <a:p>
            <a:r>
              <a:rPr lang="en-US" sz="3200" b="1" dirty="0" smtClean="0">
                <a:solidFill>
                  <a:schemeClr val="tx1"/>
                </a:solidFill>
                <a:latin typeface="Segoe UI Semibold" panose="020B0702040204020203" pitchFamily="34" charset="0"/>
                <a:cs typeface="Segoe UI Semibold" panose="020B0702040204020203" pitchFamily="34" charset="0"/>
              </a:rPr>
              <a:t>Assume personal responsibility for the choices that we make</a:t>
            </a:r>
          </a:p>
          <a:p>
            <a:pPr lvl="1"/>
            <a:r>
              <a:rPr lang="en-US" sz="3000" dirty="0" smtClean="0">
                <a:solidFill>
                  <a:schemeClr val="accent1"/>
                </a:solidFill>
                <a:latin typeface="Segoe UI" panose="020B0502040204020203" pitchFamily="34" charset="0"/>
                <a:cs typeface="Segoe UI" panose="020B0502040204020203" pitchFamily="34" charset="0"/>
              </a:rPr>
              <a:t>James 1:12-15</a:t>
            </a:r>
            <a:endParaRPr lang="en-US" sz="3000" dirty="0">
              <a:solidFill>
                <a:schemeClr val="accent1"/>
              </a:solidFill>
              <a:latin typeface="Segoe UI" panose="020B0502040204020203" pitchFamily="34" charset="0"/>
              <a:cs typeface="Segoe UI" panose="020B0502040204020203" pitchFamily="34" charset="0"/>
            </a:endParaRPr>
          </a:p>
        </p:txBody>
      </p:sp>
      <p:sp>
        <p:nvSpPr>
          <p:cNvPr id="4" name="TextBox 3"/>
          <p:cNvSpPr txBox="1"/>
          <p:nvPr/>
        </p:nvSpPr>
        <p:spPr>
          <a:xfrm>
            <a:off x="0" y="6590270"/>
            <a:ext cx="9144000" cy="307777"/>
          </a:xfrm>
          <a:prstGeom prst="rect">
            <a:avLst/>
          </a:prstGeom>
          <a:solidFill>
            <a:schemeClr val="tx1"/>
          </a:solidFill>
        </p:spPr>
        <p:txBody>
          <a:bodyPr wrap="square" rtlCol="0">
            <a:spAutoFit/>
          </a:bodyPr>
          <a:lstStyle/>
          <a:p>
            <a:r>
              <a:rPr lang="en-US" sz="1400" dirty="0" smtClean="0">
                <a:solidFill>
                  <a:schemeClr val="bg1"/>
                </a:solidFill>
                <a:latin typeface="Segoe UI" panose="020B0502040204020203" pitchFamily="34" charset="0"/>
                <a:cs typeface="Segoe UI" panose="020B0502040204020203" pitchFamily="34" charset="0"/>
              </a:rPr>
              <a:t>Richie Thetford						          www.thetfordcountry.com</a:t>
            </a:r>
            <a:endParaRPr lang="en-US" sz="1400" dirty="0">
              <a:solidFill>
                <a:schemeClr val="bg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653315535"/>
      </p:ext>
    </p:extLst>
  </p:cSld>
  <p:clrMapOvr>
    <a:masterClrMapping/>
  </p:clrMapOvr>
  <mc:AlternateContent xmlns:mc="http://schemas.openxmlformats.org/markup-compatibility/2006" xmlns:p14="http://schemas.microsoft.com/office/powerpoint/2010/main">
    <mc:Choice Requires="p14">
      <p:transition spd="slow" p14:dur="1500">
        <p:pull/>
      </p:transition>
    </mc:Choice>
    <mc:Fallback xmlns="">
      <p:transition spd="slow">
        <p:pull/>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9" dur="500"/>
                                        <p:tgtEl>
                                          <p:spTgt spid="3">
                                            <p:txEl>
                                              <p:pRg st="3" end="3"/>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 calcmode="lin" valueType="num">
                                      <p:cBhvr>
                                        <p:cTn id="14"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16" dur="500"/>
                                        <p:tgtEl>
                                          <p:spTgt spid="3">
                                            <p:txEl>
                                              <p:pRg st="4" end="4"/>
                                            </p:txEl>
                                          </p:spTgt>
                                        </p:tgtEl>
                                      </p:cBhvr>
                                    </p:animEffect>
                                  </p:childTnLst>
                                </p:cTn>
                              </p:par>
                            </p:childTnLst>
                          </p:cTn>
                        </p:par>
                        <p:par>
                          <p:cTn id="17" fill="hold">
                            <p:stCondLst>
                              <p:cond delay="500"/>
                            </p:stCondLst>
                            <p:childTnLst>
                              <p:par>
                                <p:cTn id="18" presetID="53" presetClass="entr" presetSubtype="16" fill="hold" nodeType="after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 calcmode="lin" valueType="num">
                                      <p:cBhvr>
                                        <p:cTn id="20"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8757" y="624109"/>
            <a:ext cx="7455244" cy="842225"/>
          </a:xfrm>
        </p:spPr>
        <p:txBody>
          <a:bodyPr>
            <a:noAutofit/>
          </a:bodyPr>
          <a:lstStyle/>
          <a:p>
            <a:r>
              <a:rPr lang="en-US" b="1" dirty="0" smtClean="0">
                <a:solidFill>
                  <a:schemeClr val="tx1"/>
                </a:solidFill>
                <a:latin typeface="Segoe UI" panose="020B0502040204020203" pitchFamily="34" charset="0"/>
                <a:cs typeface="Segoe UI" panose="020B0502040204020203" pitchFamily="34" charset="0"/>
              </a:rPr>
              <a:t>Our Attitude Toward Temptations</a:t>
            </a:r>
            <a:endParaRPr lang="en-US" b="1" dirty="0">
              <a:solidFill>
                <a:schemeClr val="tx1"/>
              </a:solidFill>
              <a:latin typeface="Segoe UI" panose="020B0502040204020203" pitchFamily="34" charset="0"/>
              <a:cs typeface="Segoe UI" panose="020B0502040204020203" pitchFamily="34" charset="0"/>
            </a:endParaRPr>
          </a:p>
        </p:txBody>
      </p:sp>
      <p:sp>
        <p:nvSpPr>
          <p:cNvPr id="3" name="Content Placeholder 2"/>
          <p:cNvSpPr>
            <a:spLocks noGrp="1"/>
          </p:cNvSpPr>
          <p:nvPr>
            <p:ph idx="1"/>
          </p:nvPr>
        </p:nvSpPr>
        <p:spPr>
          <a:xfrm>
            <a:off x="1762897" y="1466335"/>
            <a:ext cx="7381103" cy="4983892"/>
          </a:xfrm>
        </p:spPr>
        <p:txBody>
          <a:bodyPr>
            <a:noAutofit/>
          </a:bodyPr>
          <a:lstStyle/>
          <a:p>
            <a:r>
              <a:rPr lang="en-US" sz="3200" b="1" dirty="0" smtClean="0">
                <a:solidFill>
                  <a:schemeClr val="tx1"/>
                </a:solidFill>
                <a:latin typeface="Segoe UI Semibold" panose="020B0702040204020203" pitchFamily="34" charset="0"/>
                <a:cs typeface="Segoe UI Semibold" panose="020B0702040204020203" pitchFamily="34" charset="0"/>
              </a:rPr>
              <a:t>Don’t subject ourselves to temptation</a:t>
            </a:r>
          </a:p>
          <a:p>
            <a:pPr lvl="1"/>
            <a:r>
              <a:rPr lang="en-US" sz="3000" dirty="0" smtClean="0">
                <a:solidFill>
                  <a:schemeClr val="accent1"/>
                </a:solidFill>
                <a:latin typeface="Segoe UI" panose="020B0502040204020203" pitchFamily="34" charset="0"/>
                <a:cs typeface="Segoe UI" panose="020B0502040204020203" pitchFamily="34" charset="0"/>
              </a:rPr>
              <a:t>Matthew 6:13</a:t>
            </a:r>
          </a:p>
          <a:p>
            <a:pPr lvl="1"/>
            <a:r>
              <a:rPr lang="en-US" sz="3000" dirty="0" smtClean="0">
                <a:solidFill>
                  <a:schemeClr val="accent1"/>
                </a:solidFill>
                <a:latin typeface="Segoe UI" panose="020B0502040204020203" pitchFamily="34" charset="0"/>
                <a:cs typeface="Segoe UI" panose="020B0502040204020203" pitchFamily="34" charset="0"/>
              </a:rPr>
              <a:t>1 Timothy 6:9-11</a:t>
            </a:r>
          </a:p>
          <a:p>
            <a:pPr lvl="1"/>
            <a:r>
              <a:rPr lang="en-US" sz="3000" dirty="0" smtClean="0">
                <a:solidFill>
                  <a:schemeClr val="accent1"/>
                </a:solidFill>
                <a:latin typeface="Segoe UI" panose="020B0502040204020203" pitchFamily="34" charset="0"/>
                <a:cs typeface="Segoe UI" panose="020B0502040204020203" pitchFamily="34" charset="0"/>
              </a:rPr>
              <a:t>Titus 2:11-12</a:t>
            </a:r>
          </a:p>
          <a:p>
            <a:pPr lvl="1"/>
            <a:r>
              <a:rPr lang="en-US" sz="3000" dirty="0" smtClean="0">
                <a:solidFill>
                  <a:schemeClr val="accent1"/>
                </a:solidFill>
                <a:latin typeface="Segoe UI" panose="020B0502040204020203" pitchFamily="34" charset="0"/>
                <a:cs typeface="Segoe UI" panose="020B0502040204020203" pitchFamily="34" charset="0"/>
              </a:rPr>
              <a:t>Proverbs 1:10</a:t>
            </a:r>
          </a:p>
          <a:p>
            <a:endParaRPr lang="en-US" sz="3000" dirty="0">
              <a:solidFill>
                <a:schemeClr val="accent1"/>
              </a:solidFill>
              <a:latin typeface="Segoe UI" panose="020B0502040204020203" pitchFamily="34" charset="0"/>
              <a:cs typeface="Segoe UI" panose="020B0502040204020203" pitchFamily="34" charset="0"/>
            </a:endParaRPr>
          </a:p>
        </p:txBody>
      </p:sp>
      <p:sp>
        <p:nvSpPr>
          <p:cNvPr id="4" name="TextBox 3"/>
          <p:cNvSpPr txBox="1"/>
          <p:nvPr/>
        </p:nvSpPr>
        <p:spPr>
          <a:xfrm>
            <a:off x="0" y="6590270"/>
            <a:ext cx="9144000" cy="307777"/>
          </a:xfrm>
          <a:prstGeom prst="rect">
            <a:avLst/>
          </a:prstGeom>
          <a:solidFill>
            <a:schemeClr val="tx1"/>
          </a:solidFill>
        </p:spPr>
        <p:txBody>
          <a:bodyPr wrap="square" rtlCol="0">
            <a:spAutoFit/>
          </a:bodyPr>
          <a:lstStyle/>
          <a:p>
            <a:r>
              <a:rPr lang="en-US" sz="1400" dirty="0" smtClean="0">
                <a:solidFill>
                  <a:schemeClr val="bg1"/>
                </a:solidFill>
                <a:latin typeface="Segoe UI" panose="020B0502040204020203" pitchFamily="34" charset="0"/>
                <a:cs typeface="Segoe UI" panose="020B0502040204020203" pitchFamily="34" charset="0"/>
              </a:rPr>
              <a:t>Richie Thetford						          www.thetfordcountry.com</a:t>
            </a:r>
            <a:endParaRPr lang="en-US" sz="1400" dirty="0">
              <a:solidFill>
                <a:schemeClr val="bg1"/>
              </a:solidFill>
              <a:latin typeface="Segoe UI" panose="020B0502040204020203" pitchFamily="34" charset="0"/>
              <a:cs typeface="Segoe UI" panose="020B0502040204020203"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68778" y="1993556"/>
            <a:ext cx="3370047" cy="3381471"/>
          </a:xfrm>
          <a:prstGeom prst="rect">
            <a:avLst/>
          </a:prstGeom>
        </p:spPr>
      </p:pic>
    </p:spTree>
    <p:extLst>
      <p:ext uri="{BB962C8B-B14F-4D97-AF65-F5344CB8AC3E}">
        <p14:creationId xmlns:p14="http://schemas.microsoft.com/office/powerpoint/2010/main" val="2153834538"/>
      </p:ext>
    </p:extLst>
  </p:cSld>
  <p:clrMapOvr>
    <a:masterClrMapping/>
  </p:clrMapOvr>
  <mc:AlternateContent xmlns:mc="http://schemas.openxmlformats.org/markup-compatibility/2006" xmlns:p14="http://schemas.microsoft.com/office/powerpoint/2010/main">
    <mc:Choice Requires="p14">
      <p:transition spd="slow" p14:dur="1500">
        <p:pull/>
      </p:transition>
    </mc:Choice>
    <mc:Fallback xmlns="">
      <p:transition spd="slow">
        <p:pull/>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8757" y="624109"/>
            <a:ext cx="7455244" cy="842225"/>
          </a:xfrm>
        </p:spPr>
        <p:txBody>
          <a:bodyPr>
            <a:noAutofit/>
          </a:bodyPr>
          <a:lstStyle/>
          <a:p>
            <a:r>
              <a:rPr lang="en-US" b="1" dirty="0" smtClean="0">
                <a:solidFill>
                  <a:schemeClr val="tx1"/>
                </a:solidFill>
                <a:latin typeface="Segoe UI" panose="020B0502040204020203" pitchFamily="34" charset="0"/>
                <a:cs typeface="Segoe UI" panose="020B0502040204020203" pitchFamily="34" charset="0"/>
              </a:rPr>
              <a:t>Our Attitude Toward Trials</a:t>
            </a:r>
            <a:endParaRPr lang="en-US" b="1" dirty="0">
              <a:solidFill>
                <a:schemeClr val="tx1"/>
              </a:solidFill>
              <a:latin typeface="Segoe UI" panose="020B0502040204020203" pitchFamily="34" charset="0"/>
              <a:cs typeface="Segoe UI" panose="020B0502040204020203" pitchFamily="34" charset="0"/>
            </a:endParaRPr>
          </a:p>
        </p:txBody>
      </p:sp>
      <p:sp>
        <p:nvSpPr>
          <p:cNvPr id="3" name="Content Placeholder 2"/>
          <p:cNvSpPr>
            <a:spLocks noGrp="1"/>
          </p:cNvSpPr>
          <p:nvPr>
            <p:ph idx="1"/>
          </p:nvPr>
        </p:nvSpPr>
        <p:spPr>
          <a:xfrm>
            <a:off x="1762897" y="1466335"/>
            <a:ext cx="7381103" cy="4983892"/>
          </a:xfrm>
        </p:spPr>
        <p:txBody>
          <a:bodyPr>
            <a:noAutofit/>
          </a:bodyPr>
          <a:lstStyle/>
          <a:p>
            <a:r>
              <a:rPr lang="en-US" sz="3200" b="1" dirty="0" smtClean="0">
                <a:solidFill>
                  <a:schemeClr val="tx1"/>
                </a:solidFill>
                <a:latin typeface="Segoe UI Semibold" panose="020B0702040204020203" pitchFamily="34" charset="0"/>
                <a:cs typeface="Segoe UI Semibold" panose="020B0702040204020203" pitchFamily="34" charset="0"/>
              </a:rPr>
              <a:t>Don’t be surprised we have to suffer hardship</a:t>
            </a:r>
          </a:p>
          <a:p>
            <a:pPr lvl="1"/>
            <a:r>
              <a:rPr lang="en-US" sz="3000" dirty="0" smtClean="0">
                <a:solidFill>
                  <a:schemeClr val="accent1"/>
                </a:solidFill>
                <a:latin typeface="Segoe UI" panose="020B0502040204020203" pitchFamily="34" charset="0"/>
                <a:cs typeface="Segoe UI" panose="020B0502040204020203" pitchFamily="34" charset="0"/>
              </a:rPr>
              <a:t>1 Peter 4:12-13</a:t>
            </a:r>
          </a:p>
          <a:p>
            <a:r>
              <a:rPr lang="en-US" sz="3200" b="1" dirty="0" smtClean="0">
                <a:solidFill>
                  <a:schemeClr val="tx1"/>
                </a:solidFill>
                <a:latin typeface="Segoe UI Semibold" panose="020B0702040204020203" pitchFamily="34" charset="0"/>
                <a:cs typeface="Segoe UI Semibold" panose="020B0702040204020203" pitchFamily="34" charset="0"/>
              </a:rPr>
              <a:t>Don’t see hardship as undesirable</a:t>
            </a:r>
          </a:p>
          <a:p>
            <a:r>
              <a:rPr lang="en-US" sz="3200" b="1" dirty="0" smtClean="0">
                <a:solidFill>
                  <a:schemeClr val="tx1"/>
                </a:solidFill>
                <a:latin typeface="Segoe UI Semibold" panose="020B0702040204020203" pitchFamily="34" charset="0"/>
                <a:cs typeface="Segoe UI Semibold" panose="020B0702040204020203" pitchFamily="34" charset="0"/>
              </a:rPr>
              <a:t>No shortcut to strong faith</a:t>
            </a:r>
          </a:p>
          <a:p>
            <a:r>
              <a:rPr lang="en-US" sz="3200" b="1" dirty="0" smtClean="0">
                <a:solidFill>
                  <a:schemeClr val="tx1"/>
                </a:solidFill>
                <a:latin typeface="Segoe UI Semibold" panose="020B0702040204020203" pitchFamily="34" charset="0"/>
                <a:cs typeface="Segoe UI Semibold" panose="020B0702040204020203" pitchFamily="34" charset="0"/>
              </a:rPr>
              <a:t>Rejoice in trials</a:t>
            </a:r>
          </a:p>
          <a:p>
            <a:pPr lvl="1"/>
            <a:r>
              <a:rPr lang="en-US" sz="3000" dirty="0" smtClean="0">
                <a:solidFill>
                  <a:schemeClr val="accent1"/>
                </a:solidFill>
                <a:latin typeface="Segoe UI" panose="020B0502040204020203" pitchFamily="34" charset="0"/>
                <a:cs typeface="Segoe UI" panose="020B0502040204020203" pitchFamily="34" charset="0"/>
              </a:rPr>
              <a:t>James 1:2-4</a:t>
            </a:r>
          </a:p>
          <a:p>
            <a:pPr lvl="1"/>
            <a:r>
              <a:rPr lang="en-US" sz="3000" dirty="0" smtClean="0">
                <a:solidFill>
                  <a:schemeClr val="accent1"/>
                </a:solidFill>
                <a:latin typeface="Segoe UI" panose="020B0502040204020203" pitchFamily="34" charset="0"/>
                <a:cs typeface="Segoe UI" panose="020B0502040204020203" pitchFamily="34" charset="0"/>
              </a:rPr>
              <a:t>1 Peter 1:6-7</a:t>
            </a:r>
            <a:endParaRPr lang="en-US" sz="3000" dirty="0">
              <a:solidFill>
                <a:schemeClr val="accent1"/>
              </a:solidFill>
              <a:latin typeface="Segoe UI" panose="020B0502040204020203" pitchFamily="34" charset="0"/>
              <a:cs typeface="Segoe UI" panose="020B0502040204020203" pitchFamily="34" charset="0"/>
            </a:endParaRPr>
          </a:p>
        </p:txBody>
      </p:sp>
      <p:sp>
        <p:nvSpPr>
          <p:cNvPr id="4" name="TextBox 3"/>
          <p:cNvSpPr txBox="1"/>
          <p:nvPr/>
        </p:nvSpPr>
        <p:spPr>
          <a:xfrm>
            <a:off x="0" y="6590270"/>
            <a:ext cx="9144000" cy="307777"/>
          </a:xfrm>
          <a:prstGeom prst="rect">
            <a:avLst/>
          </a:prstGeom>
          <a:solidFill>
            <a:schemeClr val="tx1"/>
          </a:solidFill>
        </p:spPr>
        <p:txBody>
          <a:bodyPr wrap="square" rtlCol="0">
            <a:spAutoFit/>
          </a:bodyPr>
          <a:lstStyle/>
          <a:p>
            <a:r>
              <a:rPr lang="en-US" sz="1400" dirty="0" smtClean="0">
                <a:solidFill>
                  <a:schemeClr val="bg1"/>
                </a:solidFill>
                <a:latin typeface="Segoe UI" panose="020B0502040204020203" pitchFamily="34" charset="0"/>
                <a:cs typeface="Segoe UI" panose="020B0502040204020203" pitchFamily="34" charset="0"/>
              </a:rPr>
              <a:t>Richie Thetford						          www.thetfordcountry.com</a:t>
            </a:r>
            <a:endParaRPr lang="en-US" sz="1400" dirty="0">
              <a:solidFill>
                <a:schemeClr val="bg1"/>
              </a:solidFill>
              <a:latin typeface="Segoe UI" panose="020B0502040204020203" pitchFamily="34" charset="0"/>
              <a:cs typeface="Segoe UI" panose="020B0502040204020203" pitchFamily="34"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56411" y="4349578"/>
            <a:ext cx="2894228" cy="2170671"/>
          </a:xfrm>
          <a:prstGeom prst="rect">
            <a:avLst/>
          </a:prstGeom>
          <a:ln>
            <a:noFill/>
          </a:ln>
          <a:effectLst>
            <a:softEdge rad="112500"/>
          </a:effectLst>
        </p:spPr>
      </p:pic>
    </p:spTree>
    <p:extLst>
      <p:ext uri="{BB962C8B-B14F-4D97-AF65-F5344CB8AC3E}">
        <p14:creationId xmlns:p14="http://schemas.microsoft.com/office/powerpoint/2010/main" val="491207231"/>
      </p:ext>
    </p:extLst>
  </p:cSld>
  <p:clrMapOvr>
    <a:masterClrMapping/>
  </p:clrMapOvr>
  <mc:AlternateContent xmlns:mc="http://schemas.openxmlformats.org/markup-compatibility/2006" xmlns:p14="http://schemas.microsoft.com/office/powerpoint/2010/main">
    <mc:Choice Requires="p14">
      <p:transition spd="slow" p14:dur="1500">
        <p:pull/>
      </p:transition>
    </mc:Choice>
    <mc:Fallback xmlns="">
      <p:transition spd="slow">
        <p:pull/>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p:cTn id="14"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childTnLst>
                          </p:cTn>
                        </p:par>
                        <p:par>
                          <p:cTn id="24" fill="hold">
                            <p:stCondLst>
                              <p:cond delay="500"/>
                            </p:stCondLst>
                            <p:childTnLst>
                              <p:par>
                                <p:cTn id="25" presetID="53" presetClass="entr" presetSubtype="16"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p:cTn id="27"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29" dur="500"/>
                                        <p:tgtEl>
                                          <p:spTgt spid="3">
                                            <p:txEl>
                                              <p:pRg st="5" end="5"/>
                                            </p:txEl>
                                          </p:spTgt>
                                        </p:tgtEl>
                                      </p:cBhvr>
                                    </p:animEffect>
                                  </p:childTnLst>
                                </p:cTn>
                              </p:par>
                            </p:childTnLst>
                          </p:cTn>
                        </p:par>
                        <p:par>
                          <p:cTn id="30" fill="hold">
                            <p:stCondLst>
                              <p:cond delay="1000"/>
                            </p:stCondLst>
                            <p:childTnLst>
                              <p:par>
                                <p:cTn id="31" presetID="53" presetClass="entr" presetSubtype="16" fill="hold" nodeType="after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p:cTn id="3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5" dur="500"/>
                                        <p:tgtEl>
                                          <p:spTgt spid="3">
                                            <p:txEl>
                                              <p:pRg st="6" end="6"/>
                                            </p:txEl>
                                          </p:spTgt>
                                        </p:tgtEl>
                                      </p:cBhvr>
                                    </p:animEffect>
                                  </p:childTnLst>
                                </p:cTn>
                              </p:par>
                            </p:childTnLst>
                          </p:cTn>
                        </p:par>
                        <p:par>
                          <p:cTn id="36" fill="hold">
                            <p:stCondLst>
                              <p:cond delay="1500"/>
                            </p:stCondLst>
                            <p:childTnLst>
                              <p:par>
                                <p:cTn id="37" presetID="53" presetClass="entr" presetSubtype="16" fill="hold" nodeType="afterEffect">
                                  <p:stCondLst>
                                    <p:cond delay="0"/>
                                  </p:stCondLst>
                                  <p:childTnLst>
                                    <p:set>
                                      <p:cBhvr>
                                        <p:cTn id="38" dur="1" fill="hold">
                                          <p:stCondLst>
                                            <p:cond delay="0"/>
                                          </p:stCondLst>
                                        </p:cTn>
                                        <p:tgtEl>
                                          <p:spTgt spid="5"/>
                                        </p:tgtEl>
                                        <p:attrNameLst>
                                          <p:attrName>style.visibility</p:attrName>
                                        </p:attrNameLst>
                                      </p:cBhvr>
                                      <p:to>
                                        <p:strVal val="visible"/>
                                      </p:to>
                                    </p:set>
                                    <p:anim calcmode="lin" valueType="num">
                                      <p:cBhvr>
                                        <p:cTn id="39" dur="500" fill="hold"/>
                                        <p:tgtEl>
                                          <p:spTgt spid="5"/>
                                        </p:tgtEl>
                                        <p:attrNameLst>
                                          <p:attrName>ppt_w</p:attrName>
                                        </p:attrNameLst>
                                      </p:cBhvr>
                                      <p:tavLst>
                                        <p:tav tm="0">
                                          <p:val>
                                            <p:fltVal val="0"/>
                                          </p:val>
                                        </p:tav>
                                        <p:tav tm="100000">
                                          <p:val>
                                            <p:strVal val="#ppt_w"/>
                                          </p:val>
                                        </p:tav>
                                      </p:tavLst>
                                    </p:anim>
                                    <p:anim calcmode="lin" valueType="num">
                                      <p:cBhvr>
                                        <p:cTn id="40" dur="500" fill="hold"/>
                                        <p:tgtEl>
                                          <p:spTgt spid="5"/>
                                        </p:tgtEl>
                                        <p:attrNameLst>
                                          <p:attrName>ppt_h</p:attrName>
                                        </p:attrNameLst>
                                      </p:cBhvr>
                                      <p:tavLst>
                                        <p:tav tm="0">
                                          <p:val>
                                            <p:fltVal val="0"/>
                                          </p:val>
                                        </p:tav>
                                        <p:tav tm="100000">
                                          <p:val>
                                            <p:strVal val="#ppt_h"/>
                                          </p:val>
                                        </p:tav>
                                      </p:tavLst>
                                    </p:anim>
                                    <p:animEffect transition="in" filter="fade">
                                      <p:cBhvr>
                                        <p:cTn id="4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02475" y="3253946"/>
            <a:ext cx="6301946" cy="3196281"/>
          </a:xfrm>
          <a:prstGeom prst="rect">
            <a:avLst/>
          </a:prstGeom>
        </p:spPr>
      </p:pic>
      <p:sp>
        <p:nvSpPr>
          <p:cNvPr id="2" name="Title 1"/>
          <p:cNvSpPr>
            <a:spLocks noGrp="1"/>
          </p:cNvSpPr>
          <p:nvPr>
            <p:ph type="title"/>
          </p:nvPr>
        </p:nvSpPr>
        <p:spPr>
          <a:xfrm>
            <a:off x="1688757" y="624109"/>
            <a:ext cx="7455244" cy="842225"/>
          </a:xfrm>
        </p:spPr>
        <p:txBody>
          <a:bodyPr>
            <a:noAutofit/>
          </a:bodyPr>
          <a:lstStyle/>
          <a:p>
            <a:r>
              <a:rPr lang="en-US" b="1" dirty="0" smtClean="0">
                <a:solidFill>
                  <a:schemeClr val="tx1"/>
                </a:solidFill>
                <a:latin typeface="Segoe UI" panose="020B0502040204020203" pitchFamily="34" charset="0"/>
                <a:cs typeface="Segoe UI" panose="020B0502040204020203" pitchFamily="34" charset="0"/>
              </a:rPr>
              <a:t>Our Attitude Toward Trials</a:t>
            </a:r>
            <a:endParaRPr lang="en-US" b="1" dirty="0">
              <a:solidFill>
                <a:schemeClr val="tx1"/>
              </a:solidFill>
              <a:latin typeface="Segoe UI" panose="020B0502040204020203" pitchFamily="34" charset="0"/>
              <a:cs typeface="Segoe UI" panose="020B0502040204020203" pitchFamily="34" charset="0"/>
            </a:endParaRPr>
          </a:p>
        </p:txBody>
      </p:sp>
      <p:sp>
        <p:nvSpPr>
          <p:cNvPr id="3" name="Content Placeholder 2"/>
          <p:cNvSpPr>
            <a:spLocks noGrp="1"/>
          </p:cNvSpPr>
          <p:nvPr>
            <p:ph idx="1"/>
          </p:nvPr>
        </p:nvSpPr>
        <p:spPr>
          <a:xfrm>
            <a:off x="1762897" y="1466335"/>
            <a:ext cx="7381103" cy="4983892"/>
          </a:xfrm>
        </p:spPr>
        <p:txBody>
          <a:bodyPr>
            <a:noAutofit/>
          </a:bodyPr>
          <a:lstStyle/>
          <a:p>
            <a:r>
              <a:rPr lang="en-US" sz="3200" b="1" dirty="0" smtClean="0">
                <a:solidFill>
                  <a:schemeClr val="tx1"/>
                </a:solidFill>
                <a:latin typeface="Segoe UI Semibold" panose="020B0702040204020203" pitchFamily="34" charset="0"/>
                <a:cs typeface="Segoe UI Semibold" panose="020B0702040204020203" pitchFamily="34" charset="0"/>
              </a:rPr>
              <a:t>Meet trials in the strength of the Lord</a:t>
            </a:r>
          </a:p>
          <a:p>
            <a:pPr lvl="1"/>
            <a:r>
              <a:rPr lang="en-US" sz="3000" dirty="0" smtClean="0">
                <a:solidFill>
                  <a:schemeClr val="accent1"/>
                </a:solidFill>
                <a:latin typeface="Segoe UI" panose="020B0502040204020203" pitchFamily="34" charset="0"/>
                <a:cs typeface="Segoe UI" panose="020B0502040204020203" pitchFamily="34" charset="0"/>
              </a:rPr>
              <a:t>2 Corinthians 12:7-10</a:t>
            </a:r>
          </a:p>
          <a:p>
            <a:pPr lvl="1"/>
            <a:r>
              <a:rPr lang="en-US" sz="3000" dirty="0" smtClean="0">
                <a:solidFill>
                  <a:schemeClr val="accent1"/>
                </a:solidFill>
                <a:latin typeface="Segoe UI" panose="020B0502040204020203" pitchFamily="34" charset="0"/>
                <a:cs typeface="Segoe UI" panose="020B0502040204020203" pitchFamily="34" charset="0"/>
              </a:rPr>
              <a:t>Philippians 4:13</a:t>
            </a:r>
            <a:endParaRPr lang="en-US" sz="3000" dirty="0">
              <a:solidFill>
                <a:schemeClr val="accent1"/>
              </a:solidFill>
              <a:latin typeface="Segoe UI" panose="020B0502040204020203" pitchFamily="34" charset="0"/>
              <a:cs typeface="Segoe UI" panose="020B0502040204020203" pitchFamily="34" charset="0"/>
            </a:endParaRPr>
          </a:p>
        </p:txBody>
      </p:sp>
      <p:sp>
        <p:nvSpPr>
          <p:cNvPr id="4" name="TextBox 3"/>
          <p:cNvSpPr txBox="1"/>
          <p:nvPr/>
        </p:nvSpPr>
        <p:spPr>
          <a:xfrm>
            <a:off x="0" y="6590270"/>
            <a:ext cx="9144000" cy="307777"/>
          </a:xfrm>
          <a:prstGeom prst="rect">
            <a:avLst/>
          </a:prstGeom>
          <a:solidFill>
            <a:schemeClr val="tx1"/>
          </a:solidFill>
        </p:spPr>
        <p:txBody>
          <a:bodyPr wrap="square" rtlCol="0">
            <a:spAutoFit/>
          </a:bodyPr>
          <a:lstStyle/>
          <a:p>
            <a:r>
              <a:rPr lang="en-US" sz="1400" dirty="0" smtClean="0">
                <a:solidFill>
                  <a:schemeClr val="bg1"/>
                </a:solidFill>
                <a:latin typeface="Segoe UI" panose="020B0502040204020203" pitchFamily="34" charset="0"/>
                <a:cs typeface="Segoe UI" panose="020B0502040204020203" pitchFamily="34" charset="0"/>
              </a:rPr>
              <a:t>Richie Thetford						          www.thetfordcountry.com</a:t>
            </a:r>
            <a:endParaRPr lang="en-US" sz="1400" dirty="0">
              <a:solidFill>
                <a:schemeClr val="bg1"/>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715959647"/>
      </p:ext>
    </p:extLst>
  </p:cSld>
  <p:clrMapOvr>
    <a:masterClrMapping/>
  </p:clrMapOvr>
  <mc:AlternateContent xmlns:mc="http://schemas.openxmlformats.org/markup-compatibility/2006" xmlns:p14="http://schemas.microsoft.com/office/powerpoint/2010/main">
    <mc:Choice Requires="p14">
      <p:transition spd="slow" p14:dur="1500">
        <p:pull/>
      </p:transition>
    </mc:Choice>
    <mc:Fallback xmlns="">
      <p:transition spd="slow">
        <p:pull/>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8757" y="624109"/>
            <a:ext cx="7455244" cy="842225"/>
          </a:xfrm>
        </p:spPr>
        <p:txBody>
          <a:bodyPr>
            <a:noAutofit/>
          </a:bodyPr>
          <a:lstStyle/>
          <a:p>
            <a:r>
              <a:rPr lang="en-US" b="1" dirty="0" smtClean="0">
                <a:solidFill>
                  <a:schemeClr val="tx1"/>
                </a:solidFill>
                <a:latin typeface="Segoe UI" panose="020B0502040204020203" pitchFamily="34" charset="0"/>
                <a:cs typeface="Segoe UI" panose="020B0502040204020203" pitchFamily="34" charset="0"/>
              </a:rPr>
              <a:t>Conclusion</a:t>
            </a:r>
            <a:endParaRPr lang="en-US" b="1" dirty="0">
              <a:solidFill>
                <a:schemeClr val="tx1"/>
              </a:solidFill>
              <a:latin typeface="Segoe UI" panose="020B0502040204020203" pitchFamily="34" charset="0"/>
              <a:cs typeface="Segoe UI" panose="020B0502040204020203" pitchFamily="34" charset="0"/>
            </a:endParaRPr>
          </a:p>
        </p:txBody>
      </p:sp>
      <p:sp>
        <p:nvSpPr>
          <p:cNvPr id="3" name="Content Placeholder 2"/>
          <p:cNvSpPr>
            <a:spLocks noGrp="1"/>
          </p:cNvSpPr>
          <p:nvPr>
            <p:ph idx="1"/>
          </p:nvPr>
        </p:nvSpPr>
        <p:spPr>
          <a:xfrm>
            <a:off x="1762897" y="1466335"/>
            <a:ext cx="7381103" cy="3385751"/>
          </a:xfrm>
        </p:spPr>
        <p:txBody>
          <a:bodyPr>
            <a:noAutofit/>
          </a:bodyPr>
          <a:lstStyle/>
          <a:p>
            <a:r>
              <a:rPr lang="en-US" sz="3200" b="1" dirty="0" smtClean="0">
                <a:solidFill>
                  <a:schemeClr val="tx1"/>
                </a:solidFill>
                <a:latin typeface="Segoe UI Semibold" panose="020B0702040204020203" pitchFamily="34" charset="0"/>
                <a:cs typeface="Segoe UI Semibold" panose="020B0702040204020203" pitchFamily="34" charset="0"/>
              </a:rPr>
              <a:t>Meet temptations and trials in the assurance that Jesus knows what we are experiencing</a:t>
            </a:r>
          </a:p>
          <a:p>
            <a:pPr lvl="1"/>
            <a:r>
              <a:rPr lang="en-US" sz="3000" dirty="0" smtClean="0">
                <a:solidFill>
                  <a:schemeClr val="accent1"/>
                </a:solidFill>
                <a:latin typeface="Segoe UI" panose="020B0502040204020203" pitchFamily="34" charset="0"/>
                <a:cs typeface="Segoe UI" panose="020B0502040204020203" pitchFamily="34" charset="0"/>
              </a:rPr>
              <a:t>Hebrews 2:14-18</a:t>
            </a:r>
          </a:p>
          <a:p>
            <a:pPr lvl="1"/>
            <a:r>
              <a:rPr lang="en-US" sz="3000" dirty="0" smtClean="0">
                <a:solidFill>
                  <a:schemeClr val="accent1"/>
                </a:solidFill>
                <a:latin typeface="Segoe UI" panose="020B0502040204020203" pitchFamily="34" charset="0"/>
                <a:cs typeface="Segoe UI" panose="020B0502040204020203" pitchFamily="34" charset="0"/>
              </a:rPr>
              <a:t>Hebrews 4:15-16</a:t>
            </a:r>
          </a:p>
          <a:p>
            <a:pPr lvl="1"/>
            <a:r>
              <a:rPr lang="en-US" sz="3000" dirty="0" smtClean="0">
                <a:solidFill>
                  <a:schemeClr val="accent1"/>
                </a:solidFill>
                <a:latin typeface="Segoe UI" panose="020B0502040204020203" pitchFamily="34" charset="0"/>
                <a:cs typeface="Segoe UI" panose="020B0502040204020203" pitchFamily="34" charset="0"/>
              </a:rPr>
              <a:t>Hebrews 5:7-8</a:t>
            </a:r>
            <a:endParaRPr lang="en-US" sz="3000" dirty="0">
              <a:solidFill>
                <a:schemeClr val="accent1"/>
              </a:solidFill>
              <a:latin typeface="Segoe UI" panose="020B0502040204020203" pitchFamily="34" charset="0"/>
              <a:cs typeface="Segoe UI" panose="020B0502040204020203" pitchFamily="34" charset="0"/>
            </a:endParaRPr>
          </a:p>
        </p:txBody>
      </p:sp>
      <p:sp>
        <p:nvSpPr>
          <p:cNvPr id="4" name="TextBox 3"/>
          <p:cNvSpPr txBox="1"/>
          <p:nvPr/>
        </p:nvSpPr>
        <p:spPr>
          <a:xfrm>
            <a:off x="0" y="6590270"/>
            <a:ext cx="9144000" cy="307777"/>
          </a:xfrm>
          <a:prstGeom prst="rect">
            <a:avLst/>
          </a:prstGeom>
          <a:solidFill>
            <a:schemeClr val="tx1"/>
          </a:solidFill>
        </p:spPr>
        <p:txBody>
          <a:bodyPr wrap="square" rtlCol="0">
            <a:spAutoFit/>
          </a:bodyPr>
          <a:lstStyle/>
          <a:p>
            <a:r>
              <a:rPr lang="en-US" sz="1400" dirty="0" smtClean="0">
                <a:solidFill>
                  <a:schemeClr val="bg1"/>
                </a:solidFill>
                <a:latin typeface="Segoe UI" panose="020B0502040204020203" pitchFamily="34" charset="0"/>
                <a:cs typeface="Segoe UI" panose="020B0502040204020203" pitchFamily="34" charset="0"/>
              </a:rPr>
              <a:t>Richie Thetford						          www.thetfordcountry.com</a:t>
            </a:r>
            <a:endParaRPr lang="en-US" sz="1400" dirty="0">
              <a:solidFill>
                <a:schemeClr val="bg1"/>
              </a:solidFill>
              <a:latin typeface="Segoe UI" panose="020B0502040204020203" pitchFamily="34" charset="0"/>
              <a:cs typeface="Segoe UI" panose="020B0502040204020203" pitchFamily="34" charset="0"/>
            </a:endParaRPr>
          </a:p>
        </p:txBody>
      </p:sp>
      <p:sp>
        <p:nvSpPr>
          <p:cNvPr id="5" name="Rounded Rectangle 4"/>
          <p:cNvSpPr/>
          <p:nvPr/>
        </p:nvSpPr>
        <p:spPr>
          <a:xfrm>
            <a:off x="1095632" y="4818794"/>
            <a:ext cx="7891849" cy="16808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1095632" y="4761465"/>
            <a:ext cx="7891849" cy="1815882"/>
          </a:xfrm>
          <a:prstGeom prst="rect">
            <a:avLst/>
          </a:prstGeom>
          <a:noFill/>
        </p:spPr>
        <p:txBody>
          <a:bodyPr wrap="square" rtlCol="0">
            <a:spAutoFit/>
          </a:bodyPr>
          <a:lstStyle/>
          <a:p>
            <a:pPr algn="ctr"/>
            <a:r>
              <a:rPr lang="en-US" sz="2800" dirty="0" smtClean="0">
                <a:solidFill>
                  <a:schemeClr val="bg1"/>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Don’t blame God for our temptations –</a:t>
            </a:r>
            <a:br>
              <a:rPr lang="en-US" sz="2800" dirty="0" smtClean="0">
                <a:solidFill>
                  <a:schemeClr val="bg1"/>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br>
            <a:r>
              <a:rPr lang="en-US" sz="2800" b="1" dirty="0" smtClean="0">
                <a:solidFill>
                  <a:schemeClr val="bg1"/>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 resist them!</a:t>
            </a:r>
          </a:p>
          <a:p>
            <a:pPr algn="ctr"/>
            <a:r>
              <a:rPr lang="en-US" sz="2800" dirty="0" smtClean="0">
                <a:solidFill>
                  <a:schemeClr val="bg1"/>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Don’t complain about our trials –</a:t>
            </a:r>
            <a:br>
              <a:rPr lang="en-US" sz="2800" dirty="0" smtClean="0">
                <a:solidFill>
                  <a:schemeClr val="bg1"/>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br>
            <a:r>
              <a:rPr lang="en-US" sz="2800" b="1" dirty="0" smtClean="0">
                <a:solidFill>
                  <a:schemeClr val="bg1"/>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rPr>
              <a:t>endure them!</a:t>
            </a:r>
            <a:endParaRPr lang="en-US" sz="2800" b="1" dirty="0">
              <a:solidFill>
                <a:schemeClr val="bg1"/>
              </a:solidFill>
              <a:effectLst>
                <a:outerShdw blurRad="38100" dist="38100" dir="2700000" algn="tl">
                  <a:srgbClr val="000000">
                    <a:alpha val="43137"/>
                  </a:srgbClr>
                </a:outerShdw>
              </a:effectLst>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688563571"/>
      </p:ext>
    </p:extLst>
  </p:cSld>
  <p:clrMapOvr>
    <a:masterClrMapping/>
  </p:clrMapOvr>
  <mc:AlternateContent xmlns:mc="http://schemas.openxmlformats.org/markup-compatibility/2006" xmlns:p14="http://schemas.microsoft.com/office/powerpoint/2010/main">
    <mc:Choice Requires="p14">
      <p:transition spd="slow" p14:dur="1500">
        <p:pull/>
      </p:transition>
    </mc:Choice>
    <mc:Fallback xmlns="">
      <p:transition spd="slow">
        <p:pull/>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5" dur="500"/>
                                        <p:tgtEl>
                                          <p:spTgt spid="3">
                                            <p:txEl>
                                              <p:pRg st="1" end="1"/>
                                            </p:txEl>
                                          </p:spTgt>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3">
                                            <p:txEl>
                                              <p:pRg st="2" end="2"/>
                                            </p:txEl>
                                          </p:spTgt>
                                        </p:tgtEl>
                                      </p:cBhvr>
                                    </p:animEffect>
                                  </p:childTnLst>
                                </p:cTn>
                              </p:par>
                            </p:childTnLst>
                          </p:cTn>
                        </p:par>
                        <p:par>
                          <p:cTn id="22" fill="hold">
                            <p:stCondLst>
                              <p:cond delay="1500"/>
                            </p:stCondLst>
                            <p:childTnLst>
                              <p:par>
                                <p:cTn id="23" presetID="53" presetClass="entr" presetSubtype="16" fill="hold"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grpId="0" nodeType="clickEffect">
                                  <p:stCondLst>
                                    <p:cond delay="0"/>
                                  </p:stCondLst>
                                  <p:childTnLst>
                                    <p:set>
                                      <p:cBhvr>
                                        <p:cTn id="31" dur="1" fill="hold">
                                          <p:stCondLst>
                                            <p:cond delay="0"/>
                                          </p:stCondLst>
                                        </p:cTn>
                                        <p:tgtEl>
                                          <p:spTgt spid="5"/>
                                        </p:tgtEl>
                                        <p:attrNameLst>
                                          <p:attrName>style.visibility</p:attrName>
                                        </p:attrNameLst>
                                      </p:cBhvr>
                                      <p:to>
                                        <p:strVal val="visible"/>
                                      </p:to>
                                    </p:set>
                                    <p:anim calcmode="lin" valueType="num">
                                      <p:cBhvr>
                                        <p:cTn id="32" dur="500" fill="hold"/>
                                        <p:tgtEl>
                                          <p:spTgt spid="5"/>
                                        </p:tgtEl>
                                        <p:attrNameLst>
                                          <p:attrName>ppt_w</p:attrName>
                                        </p:attrNameLst>
                                      </p:cBhvr>
                                      <p:tavLst>
                                        <p:tav tm="0">
                                          <p:val>
                                            <p:fltVal val="0"/>
                                          </p:val>
                                        </p:tav>
                                        <p:tav tm="100000">
                                          <p:val>
                                            <p:strVal val="#ppt_w"/>
                                          </p:val>
                                        </p:tav>
                                      </p:tavLst>
                                    </p:anim>
                                    <p:anim calcmode="lin" valueType="num">
                                      <p:cBhvr>
                                        <p:cTn id="33" dur="500" fill="hold"/>
                                        <p:tgtEl>
                                          <p:spTgt spid="5"/>
                                        </p:tgtEl>
                                        <p:attrNameLst>
                                          <p:attrName>ppt_h</p:attrName>
                                        </p:attrNameLst>
                                      </p:cBhvr>
                                      <p:tavLst>
                                        <p:tav tm="0">
                                          <p:val>
                                            <p:fltVal val="0"/>
                                          </p:val>
                                        </p:tav>
                                        <p:tav tm="100000">
                                          <p:val>
                                            <p:strVal val="#ppt_h"/>
                                          </p:val>
                                        </p:tav>
                                      </p:tavLst>
                                    </p:anim>
                                    <p:animEffect transition="in" filter="fade">
                                      <p:cBhvr>
                                        <p:cTn id="34" dur="500"/>
                                        <p:tgtEl>
                                          <p:spTgt spid="5"/>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p:cTn id="37" dur="500" fill="hold"/>
                                        <p:tgtEl>
                                          <p:spTgt spid="6"/>
                                        </p:tgtEl>
                                        <p:attrNameLst>
                                          <p:attrName>ppt_w</p:attrName>
                                        </p:attrNameLst>
                                      </p:cBhvr>
                                      <p:tavLst>
                                        <p:tav tm="0">
                                          <p:val>
                                            <p:fltVal val="0"/>
                                          </p:val>
                                        </p:tav>
                                        <p:tav tm="100000">
                                          <p:val>
                                            <p:strVal val="#ppt_w"/>
                                          </p:val>
                                        </p:tav>
                                      </p:tavLst>
                                    </p:anim>
                                    <p:anim calcmode="lin" valueType="num">
                                      <p:cBhvr>
                                        <p:cTn id="38" dur="500" fill="hold"/>
                                        <p:tgtEl>
                                          <p:spTgt spid="6"/>
                                        </p:tgtEl>
                                        <p:attrNameLst>
                                          <p:attrName>ppt_h</p:attrName>
                                        </p:attrNameLst>
                                      </p:cBhvr>
                                      <p:tavLst>
                                        <p:tav tm="0">
                                          <p:val>
                                            <p:fltVal val="0"/>
                                          </p:val>
                                        </p:tav>
                                        <p:tav tm="100000">
                                          <p:val>
                                            <p:strVal val="#ppt_h"/>
                                          </p:val>
                                        </p:tav>
                                      </p:tavLst>
                                    </p:anim>
                                    <p:animEffect transition="in" filter="fade">
                                      <p:cBhvr>
                                        <p:cTn id="3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842225"/>
          </a:xfrm>
        </p:spPr>
        <p:txBody>
          <a:bodyPr/>
          <a:lstStyle/>
          <a:p>
            <a:r>
              <a:rPr lang="en-US" b="1" dirty="0" smtClean="0">
                <a:solidFill>
                  <a:schemeClr val="tx1"/>
                </a:solidFill>
                <a:latin typeface="Segoe UI" panose="020B0502040204020203" pitchFamily="34" charset="0"/>
                <a:cs typeface="Segoe UI" panose="020B0502040204020203" pitchFamily="34" charset="0"/>
              </a:rPr>
              <a:t>What Is “Temptation?”</a:t>
            </a:r>
            <a:endParaRPr lang="en-US" b="1" dirty="0">
              <a:solidFill>
                <a:schemeClr val="tx1"/>
              </a:solidFill>
              <a:latin typeface="Segoe UI" panose="020B0502040204020203" pitchFamily="34" charset="0"/>
              <a:cs typeface="Segoe UI" panose="020B0502040204020203" pitchFamily="34" charset="0"/>
            </a:endParaRPr>
          </a:p>
        </p:txBody>
      </p:sp>
      <p:sp>
        <p:nvSpPr>
          <p:cNvPr id="3" name="Content Placeholder 2"/>
          <p:cNvSpPr>
            <a:spLocks noGrp="1"/>
          </p:cNvSpPr>
          <p:nvPr>
            <p:ph idx="1"/>
          </p:nvPr>
        </p:nvSpPr>
        <p:spPr>
          <a:xfrm>
            <a:off x="1762897" y="1466335"/>
            <a:ext cx="7381103" cy="4983892"/>
          </a:xfrm>
        </p:spPr>
        <p:txBody>
          <a:bodyPr>
            <a:noAutofit/>
          </a:bodyPr>
          <a:lstStyle/>
          <a:p>
            <a:r>
              <a:rPr lang="en-US" sz="3200" dirty="0" smtClean="0">
                <a:solidFill>
                  <a:schemeClr val="tx1"/>
                </a:solidFill>
                <a:latin typeface="Segoe UI Semibold" panose="020B0702040204020203" pitchFamily="34" charset="0"/>
                <a:cs typeface="Segoe UI Semibold" panose="020B0702040204020203" pitchFamily="34" charset="0"/>
              </a:rPr>
              <a:t>An enticement to sin</a:t>
            </a:r>
          </a:p>
          <a:p>
            <a:pPr lvl="1"/>
            <a:r>
              <a:rPr lang="en-US" sz="3000" dirty="0" smtClean="0">
                <a:solidFill>
                  <a:schemeClr val="accent1"/>
                </a:solidFill>
                <a:latin typeface="Segoe UI" panose="020B0502040204020203" pitchFamily="34" charset="0"/>
                <a:cs typeface="Segoe UI" panose="020B0502040204020203" pitchFamily="34" charset="0"/>
              </a:rPr>
              <a:t>Genesis 3:1-6</a:t>
            </a:r>
          </a:p>
          <a:p>
            <a:pPr lvl="1"/>
            <a:r>
              <a:rPr lang="en-US" sz="3000" dirty="0" smtClean="0">
                <a:solidFill>
                  <a:schemeClr val="accent1"/>
                </a:solidFill>
                <a:latin typeface="Segoe UI" panose="020B0502040204020203" pitchFamily="34" charset="0"/>
                <a:cs typeface="Segoe UI" panose="020B0502040204020203" pitchFamily="34" charset="0"/>
              </a:rPr>
              <a:t>2 Peter 2:18-19</a:t>
            </a:r>
          </a:p>
          <a:p>
            <a:pPr lvl="1"/>
            <a:r>
              <a:rPr lang="en-US" sz="3000" dirty="0" smtClean="0">
                <a:solidFill>
                  <a:schemeClr val="accent1"/>
                </a:solidFill>
                <a:latin typeface="Segoe UI" panose="020B0502040204020203" pitchFamily="34" charset="0"/>
                <a:cs typeface="Segoe UI" panose="020B0502040204020203" pitchFamily="34" charset="0"/>
              </a:rPr>
              <a:t>1 John 2:16</a:t>
            </a:r>
          </a:p>
          <a:p>
            <a:r>
              <a:rPr lang="en-US" sz="3200" dirty="0" smtClean="0">
                <a:solidFill>
                  <a:schemeClr val="tx1"/>
                </a:solidFill>
                <a:latin typeface="Segoe UI Semibold" panose="020B0702040204020203" pitchFamily="34" charset="0"/>
                <a:cs typeface="Segoe UI Semibold" panose="020B0702040204020203" pitchFamily="34" charset="0"/>
              </a:rPr>
              <a:t>The Devil is the source of temptation</a:t>
            </a:r>
          </a:p>
          <a:p>
            <a:pPr lvl="1"/>
            <a:r>
              <a:rPr lang="en-US" sz="3000" dirty="0" smtClean="0">
                <a:solidFill>
                  <a:schemeClr val="accent1"/>
                </a:solidFill>
                <a:latin typeface="Segoe UI" panose="020B0502040204020203" pitchFamily="34" charset="0"/>
                <a:cs typeface="Segoe UI" panose="020B0502040204020203" pitchFamily="34" charset="0"/>
              </a:rPr>
              <a:t>Matthew 4:1-11</a:t>
            </a:r>
          </a:p>
          <a:p>
            <a:pPr lvl="1"/>
            <a:r>
              <a:rPr lang="en-US" sz="3000" dirty="0" smtClean="0">
                <a:solidFill>
                  <a:schemeClr val="accent1"/>
                </a:solidFill>
                <a:latin typeface="Segoe UI" panose="020B0502040204020203" pitchFamily="34" charset="0"/>
                <a:cs typeface="Segoe UI" panose="020B0502040204020203" pitchFamily="34" charset="0"/>
              </a:rPr>
              <a:t>1 Thessalonians 3:5</a:t>
            </a:r>
          </a:p>
          <a:p>
            <a:pPr lvl="1"/>
            <a:r>
              <a:rPr lang="en-US" sz="3000" dirty="0" smtClean="0">
                <a:solidFill>
                  <a:schemeClr val="accent1"/>
                </a:solidFill>
                <a:latin typeface="Segoe UI" panose="020B0502040204020203" pitchFamily="34" charset="0"/>
                <a:cs typeface="Segoe UI" panose="020B0502040204020203" pitchFamily="34" charset="0"/>
              </a:rPr>
              <a:t>1 Corinthians 10:13</a:t>
            </a:r>
            <a:endParaRPr lang="en-US" sz="3000" dirty="0">
              <a:solidFill>
                <a:schemeClr val="accent1"/>
              </a:solidFill>
              <a:latin typeface="Segoe UI" panose="020B0502040204020203" pitchFamily="34" charset="0"/>
              <a:cs typeface="Segoe UI" panose="020B0502040204020203" pitchFamily="34" charset="0"/>
            </a:endParaRPr>
          </a:p>
        </p:txBody>
      </p:sp>
      <p:sp>
        <p:nvSpPr>
          <p:cNvPr id="4" name="TextBox 3"/>
          <p:cNvSpPr txBox="1"/>
          <p:nvPr/>
        </p:nvSpPr>
        <p:spPr>
          <a:xfrm>
            <a:off x="0" y="6590270"/>
            <a:ext cx="9144000" cy="307777"/>
          </a:xfrm>
          <a:prstGeom prst="rect">
            <a:avLst/>
          </a:prstGeom>
          <a:solidFill>
            <a:schemeClr val="tx1"/>
          </a:solidFill>
        </p:spPr>
        <p:txBody>
          <a:bodyPr wrap="square" rtlCol="0">
            <a:spAutoFit/>
          </a:bodyPr>
          <a:lstStyle/>
          <a:p>
            <a:r>
              <a:rPr lang="en-US" sz="1400" dirty="0" smtClean="0">
                <a:solidFill>
                  <a:schemeClr val="bg1"/>
                </a:solidFill>
                <a:latin typeface="Segoe UI" panose="020B0502040204020203" pitchFamily="34" charset="0"/>
                <a:cs typeface="Segoe UI" panose="020B0502040204020203" pitchFamily="34" charset="0"/>
              </a:rPr>
              <a:t>Richie Thetford						          www.thetfordcountry.com</a:t>
            </a:r>
            <a:endParaRPr lang="en-US" sz="1400" dirty="0">
              <a:solidFill>
                <a:schemeClr val="bg1"/>
              </a:solidFill>
              <a:latin typeface="Segoe UI" panose="020B0502040204020203" pitchFamily="34" charset="0"/>
              <a:cs typeface="Segoe UI" panose="020B0502040204020203"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03893" y="2052251"/>
            <a:ext cx="3304272" cy="1844245"/>
          </a:xfrm>
          <a:prstGeom prst="rect">
            <a:avLst/>
          </a:prstGeom>
          <a:ln>
            <a:noFill/>
          </a:ln>
          <a:effectLst>
            <a:softEdge rad="112500"/>
          </a:effectLst>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54814" y="4454610"/>
            <a:ext cx="2660822" cy="1995617"/>
          </a:xfrm>
          <a:prstGeom prst="rect">
            <a:avLst/>
          </a:prstGeom>
          <a:ln>
            <a:noFill/>
          </a:ln>
          <a:effectLst>
            <a:softEdge rad="112500"/>
          </a:effectLst>
        </p:spPr>
      </p:pic>
    </p:spTree>
    <p:extLst>
      <p:ext uri="{BB962C8B-B14F-4D97-AF65-F5344CB8AC3E}">
        <p14:creationId xmlns:p14="http://schemas.microsoft.com/office/powerpoint/2010/main" val="1567912072"/>
      </p:ext>
    </p:extLst>
  </p:cSld>
  <p:clrMapOvr>
    <a:masterClrMapping/>
  </p:clrMapOvr>
  <mc:AlternateContent xmlns:mc="http://schemas.openxmlformats.org/markup-compatibility/2006" xmlns:p14="http://schemas.microsoft.com/office/powerpoint/2010/main">
    <mc:Choice Requires="p14">
      <p:transition spd="slow" p14:dur="1500">
        <p:pull/>
      </p:transition>
    </mc:Choice>
    <mc:Fallback xmlns="">
      <p:transition spd="slow">
        <p:pull/>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p:cTn id="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9" dur="500"/>
                                        <p:tgtEl>
                                          <p:spTgt spid="3">
                                            <p:txEl>
                                              <p:pRg st="4" end="4"/>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 calcmode="lin" valueType="num">
                                      <p:cBhvr>
                                        <p:cTn id="13"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15" dur="500"/>
                                        <p:tgtEl>
                                          <p:spTgt spid="3">
                                            <p:txEl>
                                              <p:pRg st="5" end="5"/>
                                            </p:txEl>
                                          </p:spTgt>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p:cTn id="1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21" dur="500"/>
                                        <p:tgtEl>
                                          <p:spTgt spid="3">
                                            <p:txEl>
                                              <p:pRg st="6" end="6"/>
                                            </p:txEl>
                                          </p:spTgt>
                                        </p:tgtEl>
                                      </p:cBhvr>
                                    </p:animEffect>
                                  </p:childTnLst>
                                </p:cTn>
                              </p:par>
                            </p:childTnLst>
                          </p:cTn>
                        </p:par>
                        <p:par>
                          <p:cTn id="22" fill="hold">
                            <p:stCondLst>
                              <p:cond delay="1500"/>
                            </p:stCondLst>
                            <p:childTnLst>
                              <p:par>
                                <p:cTn id="23" presetID="53" presetClass="entr" presetSubtype="16" fill="hold" nodeType="after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p:cTn id="25"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27" dur="500"/>
                                        <p:tgtEl>
                                          <p:spTgt spid="3">
                                            <p:txEl>
                                              <p:pRg st="7" end="7"/>
                                            </p:txEl>
                                          </p:spTgt>
                                        </p:tgtEl>
                                      </p:cBhvr>
                                    </p:animEffect>
                                  </p:childTnLst>
                                </p:cTn>
                              </p:par>
                            </p:childTnLst>
                          </p:cTn>
                        </p:par>
                        <p:par>
                          <p:cTn id="28" fill="hold">
                            <p:stCondLst>
                              <p:cond delay="2000"/>
                            </p:stCondLst>
                            <p:childTnLst>
                              <p:par>
                                <p:cTn id="29" presetID="53" presetClass="entr" presetSubtype="16" fill="hold" nodeType="after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p:cTn id="31" dur="500" fill="hold"/>
                                        <p:tgtEl>
                                          <p:spTgt spid="6"/>
                                        </p:tgtEl>
                                        <p:attrNameLst>
                                          <p:attrName>ppt_w</p:attrName>
                                        </p:attrNameLst>
                                      </p:cBhvr>
                                      <p:tavLst>
                                        <p:tav tm="0">
                                          <p:val>
                                            <p:fltVal val="0"/>
                                          </p:val>
                                        </p:tav>
                                        <p:tav tm="100000">
                                          <p:val>
                                            <p:strVal val="#ppt_w"/>
                                          </p:val>
                                        </p:tav>
                                      </p:tavLst>
                                    </p:anim>
                                    <p:anim calcmode="lin" valueType="num">
                                      <p:cBhvr>
                                        <p:cTn id="32" dur="500" fill="hold"/>
                                        <p:tgtEl>
                                          <p:spTgt spid="6"/>
                                        </p:tgtEl>
                                        <p:attrNameLst>
                                          <p:attrName>ppt_h</p:attrName>
                                        </p:attrNameLst>
                                      </p:cBhvr>
                                      <p:tavLst>
                                        <p:tav tm="0">
                                          <p:val>
                                            <p:fltVal val="0"/>
                                          </p:val>
                                        </p:tav>
                                        <p:tav tm="100000">
                                          <p:val>
                                            <p:strVal val="#ppt_h"/>
                                          </p:val>
                                        </p:tav>
                                      </p:tavLst>
                                    </p:anim>
                                    <p:animEffect transition="in" filter="fade">
                                      <p:cBhvr>
                                        <p:cTn id="3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09"/>
            <a:ext cx="6589199" cy="842225"/>
          </a:xfrm>
        </p:spPr>
        <p:txBody>
          <a:bodyPr/>
          <a:lstStyle/>
          <a:p>
            <a:r>
              <a:rPr lang="en-US" b="1" dirty="0" smtClean="0">
                <a:solidFill>
                  <a:schemeClr val="tx1"/>
                </a:solidFill>
                <a:latin typeface="Segoe UI" panose="020B0502040204020203" pitchFamily="34" charset="0"/>
                <a:cs typeface="Segoe UI" panose="020B0502040204020203" pitchFamily="34" charset="0"/>
              </a:rPr>
              <a:t>What Are “Trials?”</a:t>
            </a:r>
            <a:endParaRPr lang="en-US" b="1" dirty="0">
              <a:solidFill>
                <a:schemeClr val="tx1"/>
              </a:solidFill>
              <a:latin typeface="Segoe UI" panose="020B0502040204020203" pitchFamily="34" charset="0"/>
              <a:cs typeface="Segoe UI" panose="020B0502040204020203" pitchFamily="34" charset="0"/>
            </a:endParaRPr>
          </a:p>
        </p:txBody>
      </p:sp>
      <p:sp>
        <p:nvSpPr>
          <p:cNvPr id="3" name="Content Placeholder 2"/>
          <p:cNvSpPr>
            <a:spLocks noGrp="1"/>
          </p:cNvSpPr>
          <p:nvPr>
            <p:ph idx="1"/>
          </p:nvPr>
        </p:nvSpPr>
        <p:spPr>
          <a:xfrm>
            <a:off x="1762897" y="1466335"/>
            <a:ext cx="7381103" cy="634314"/>
          </a:xfrm>
        </p:spPr>
        <p:txBody>
          <a:bodyPr>
            <a:noAutofit/>
          </a:bodyPr>
          <a:lstStyle/>
          <a:p>
            <a:r>
              <a:rPr lang="en-US" sz="3200" b="1" dirty="0" smtClean="0">
                <a:solidFill>
                  <a:schemeClr val="tx1"/>
                </a:solidFill>
                <a:latin typeface="Segoe UI Semibold" panose="020B0702040204020203" pitchFamily="34" charset="0"/>
                <a:cs typeface="Segoe UI Semibold" panose="020B0702040204020203" pitchFamily="34" charset="0"/>
              </a:rPr>
              <a:t>A difficulty or hardship that tests us</a:t>
            </a:r>
          </a:p>
        </p:txBody>
      </p:sp>
      <p:sp>
        <p:nvSpPr>
          <p:cNvPr id="4" name="TextBox 3"/>
          <p:cNvSpPr txBox="1"/>
          <p:nvPr/>
        </p:nvSpPr>
        <p:spPr>
          <a:xfrm>
            <a:off x="0" y="6590270"/>
            <a:ext cx="9144000" cy="307777"/>
          </a:xfrm>
          <a:prstGeom prst="rect">
            <a:avLst/>
          </a:prstGeom>
          <a:solidFill>
            <a:schemeClr val="tx1"/>
          </a:solidFill>
        </p:spPr>
        <p:txBody>
          <a:bodyPr wrap="square" rtlCol="0">
            <a:spAutoFit/>
          </a:bodyPr>
          <a:lstStyle/>
          <a:p>
            <a:r>
              <a:rPr lang="en-US" sz="1400" dirty="0" smtClean="0">
                <a:solidFill>
                  <a:schemeClr val="bg1"/>
                </a:solidFill>
                <a:latin typeface="Segoe UI" panose="020B0502040204020203" pitchFamily="34" charset="0"/>
                <a:cs typeface="Segoe UI" panose="020B0502040204020203" pitchFamily="34" charset="0"/>
              </a:rPr>
              <a:t>Richie Thetford						          www.thetfordcountry.com</a:t>
            </a:r>
            <a:endParaRPr lang="en-US" sz="1400" dirty="0">
              <a:solidFill>
                <a:schemeClr val="bg1"/>
              </a:solidFill>
              <a:latin typeface="Segoe UI" panose="020B0502040204020203" pitchFamily="34" charset="0"/>
              <a:cs typeface="Segoe UI" panose="020B0502040204020203" pitchFamily="34" charset="0"/>
            </a:endParaRPr>
          </a:p>
        </p:txBody>
      </p:sp>
      <p:sp>
        <p:nvSpPr>
          <p:cNvPr id="5" name="TextBox 4"/>
          <p:cNvSpPr txBox="1"/>
          <p:nvPr/>
        </p:nvSpPr>
        <p:spPr>
          <a:xfrm>
            <a:off x="1878227" y="2215978"/>
            <a:ext cx="7265773" cy="3816429"/>
          </a:xfrm>
          <a:prstGeom prst="rect">
            <a:avLst/>
          </a:prstGeom>
          <a:noFill/>
        </p:spPr>
        <p:txBody>
          <a:bodyPr wrap="square" rtlCol="0">
            <a:spAutoFit/>
          </a:bodyPr>
          <a:lstStyle/>
          <a:p>
            <a:r>
              <a:rPr lang="en-US" sz="2800" dirty="0">
                <a:solidFill>
                  <a:schemeClr val="accent1"/>
                </a:solidFill>
                <a:latin typeface="Segoe UI" panose="020B0502040204020203" pitchFamily="34" charset="0"/>
                <a:cs typeface="Segoe UI" panose="020B0502040204020203" pitchFamily="34" charset="0"/>
              </a:rPr>
              <a:t>Genesis 22:1-2  </a:t>
            </a:r>
            <a:r>
              <a:rPr lang="en-US" sz="2800" dirty="0">
                <a:latin typeface="Segoe UI" panose="020B0502040204020203" pitchFamily="34" charset="0"/>
                <a:cs typeface="Segoe UI" panose="020B0502040204020203" pitchFamily="34" charset="0"/>
              </a:rPr>
              <a:t>Now it came to pass </a:t>
            </a:r>
            <a:r>
              <a:rPr lang="en-US" sz="2800" dirty="0" smtClean="0">
                <a:latin typeface="Segoe UI" panose="020B0502040204020203" pitchFamily="34" charset="0"/>
                <a:cs typeface="Segoe UI" panose="020B0502040204020203" pitchFamily="34" charset="0"/>
              </a:rPr>
              <a:t>after these things that God tested Abraham, and said to him, "Abraham!" And he said, "Here I am.“ Then He said, "Take now your son, your only son Isaac, whom you love, and go to the land of Moriah, </a:t>
            </a:r>
            <a:r>
              <a:rPr lang="en-US" sz="2800" dirty="0">
                <a:latin typeface="Segoe UI" panose="020B0502040204020203" pitchFamily="34" charset="0"/>
                <a:cs typeface="Segoe UI" panose="020B0502040204020203" pitchFamily="34" charset="0"/>
              </a:rPr>
              <a:t>and offer him there as a burnt offering on one of the mountains of which I shall tell you</a:t>
            </a:r>
            <a:r>
              <a:rPr lang="en-US" sz="2800" dirty="0" smtClean="0">
                <a:latin typeface="Segoe UI" panose="020B0502040204020203" pitchFamily="34" charset="0"/>
                <a:cs typeface="Segoe UI" panose="020B0502040204020203" pitchFamily="34" charset="0"/>
              </a:rPr>
              <a:t>."</a:t>
            </a:r>
            <a:endParaRPr lang="en-US" sz="2800" dirty="0">
              <a:latin typeface="Segoe UI" panose="020B0502040204020203" pitchFamily="34" charset="0"/>
              <a:cs typeface="Segoe UI" panose="020B0502040204020203" pitchFamily="34" charset="0"/>
            </a:endParaRPr>
          </a:p>
          <a:p>
            <a:endParaRPr lang="en-US"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4024326188"/>
      </p:ext>
    </p:extLst>
  </p:cSld>
  <p:clrMapOvr>
    <a:masterClrMapping/>
  </p:clrMapOvr>
  <mc:AlternateContent xmlns:mc="http://schemas.openxmlformats.org/markup-compatibility/2006" xmlns:p14="http://schemas.microsoft.com/office/powerpoint/2010/main">
    <mc:Choice Requires="p14">
      <p:transition spd="slow" p14:dur="1500">
        <p:pull/>
      </p:transition>
    </mc:Choice>
    <mc:Fallback xmlns="">
      <p:transition spd="slow">
        <p:pull/>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09"/>
            <a:ext cx="6589199" cy="842225"/>
          </a:xfrm>
        </p:spPr>
        <p:txBody>
          <a:bodyPr/>
          <a:lstStyle/>
          <a:p>
            <a:r>
              <a:rPr lang="en-US" b="1" dirty="0" smtClean="0">
                <a:solidFill>
                  <a:schemeClr val="tx1"/>
                </a:solidFill>
                <a:latin typeface="Segoe UI" panose="020B0502040204020203" pitchFamily="34" charset="0"/>
                <a:cs typeface="Segoe UI" panose="020B0502040204020203" pitchFamily="34" charset="0"/>
              </a:rPr>
              <a:t>What Are “Trials?”</a:t>
            </a:r>
            <a:endParaRPr lang="en-US" b="1" dirty="0">
              <a:solidFill>
                <a:schemeClr val="tx1"/>
              </a:solidFill>
              <a:latin typeface="Segoe UI" panose="020B0502040204020203" pitchFamily="34" charset="0"/>
              <a:cs typeface="Segoe UI" panose="020B0502040204020203" pitchFamily="34" charset="0"/>
            </a:endParaRPr>
          </a:p>
        </p:txBody>
      </p:sp>
      <p:sp>
        <p:nvSpPr>
          <p:cNvPr id="3" name="Content Placeholder 2"/>
          <p:cNvSpPr>
            <a:spLocks noGrp="1"/>
          </p:cNvSpPr>
          <p:nvPr>
            <p:ph idx="1"/>
          </p:nvPr>
        </p:nvSpPr>
        <p:spPr>
          <a:xfrm>
            <a:off x="1762897" y="1466335"/>
            <a:ext cx="7381103" cy="634314"/>
          </a:xfrm>
        </p:spPr>
        <p:txBody>
          <a:bodyPr>
            <a:noAutofit/>
          </a:bodyPr>
          <a:lstStyle/>
          <a:p>
            <a:r>
              <a:rPr lang="en-US" sz="3200" b="1" dirty="0" smtClean="0">
                <a:solidFill>
                  <a:schemeClr val="tx1"/>
                </a:solidFill>
                <a:latin typeface="Segoe UI Semibold" panose="020B0702040204020203" pitchFamily="34" charset="0"/>
                <a:cs typeface="Segoe UI Semibold" panose="020B0702040204020203" pitchFamily="34" charset="0"/>
              </a:rPr>
              <a:t>A difficulty or hardship that tests us</a:t>
            </a:r>
          </a:p>
        </p:txBody>
      </p:sp>
      <p:sp>
        <p:nvSpPr>
          <p:cNvPr id="4" name="TextBox 3"/>
          <p:cNvSpPr txBox="1"/>
          <p:nvPr/>
        </p:nvSpPr>
        <p:spPr>
          <a:xfrm>
            <a:off x="0" y="6590270"/>
            <a:ext cx="9144000" cy="307777"/>
          </a:xfrm>
          <a:prstGeom prst="rect">
            <a:avLst/>
          </a:prstGeom>
          <a:solidFill>
            <a:schemeClr val="tx1"/>
          </a:solidFill>
        </p:spPr>
        <p:txBody>
          <a:bodyPr wrap="square" rtlCol="0">
            <a:spAutoFit/>
          </a:bodyPr>
          <a:lstStyle/>
          <a:p>
            <a:r>
              <a:rPr lang="en-US" sz="1400" dirty="0" smtClean="0">
                <a:solidFill>
                  <a:schemeClr val="bg1"/>
                </a:solidFill>
                <a:latin typeface="Segoe UI" panose="020B0502040204020203" pitchFamily="34" charset="0"/>
                <a:cs typeface="Segoe UI" panose="020B0502040204020203" pitchFamily="34" charset="0"/>
              </a:rPr>
              <a:t>Richie Thetford						          www.thetfordcountry.com</a:t>
            </a:r>
            <a:endParaRPr lang="en-US" sz="1400" dirty="0">
              <a:solidFill>
                <a:schemeClr val="bg1"/>
              </a:solidFill>
              <a:latin typeface="Segoe UI" panose="020B0502040204020203" pitchFamily="34" charset="0"/>
              <a:cs typeface="Segoe UI" panose="020B0502040204020203" pitchFamily="34" charset="0"/>
            </a:endParaRPr>
          </a:p>
        </p:txBody>
      </p:sp>
      <p:sp>
        <p:nvSpPr>
          <p:cNvPr id="5" name="TextBox 4"/>
          <p:cNvSpPr txBox="1"/>
          <p:nvPr/>
        </p:nvSpPr>
        <p:spPr>
          <a:xfrm>
            <a:off x="1878227" y="2215978"/>
            <a:ext cx="7265773" cy="2246769"/>
          </a:xfrm>
          <a:prstGeom prst="rect">
            <a:avLst/>
          </a:prstGeom>
          <a:noFill/>
        </p:spPr>
        <p:txBody>
          <a:bodyPr wrap="square" rtlCol="0">
            <a:spAutoFit/>
          </a:bodyPr>
          <a:lstStyle/>
          <a:p>
            <a:r>
              <a:rPr lang="en-US" sz="2800" dirty="0">
                <a:solidFill>
                  <a:schemeClr val="accent1"/>
                </a:solidFill>
                <a:latin typeface="Segoe UI" panose="020B0502040204020203" pitchFamily="34" charset="0"/>
                <a:cs typeface="Segoe UI" panose="020B0502040204020203" pitchFamily="34" charset="0"/>
              </a:rPr>
              <a:t>2 Corinthians 12:7  </a:t>
            </a:r>
            <a:r>
              <a:rPr lang="en-US" sz="2800" dirty="0">
                <a:latin typeface="Segoe UI" panose="020B0502040204020203" pitchFamily="34" charset="0"/>
                <a:cs typeface="Segoe UI" panose="020B0502040204020203" pitchFamily="34" charset="0"/>
              </a:rPr>
              <a:t>And lest I should be exalted above measure by the abundance of the revelations, a thorn in the flesh was given to me, a messenger of Satan to buffet me, lest I be exalted above measure</a:t>
            </a:r>
            <a:r>
              <a:rPr lang="en-US" sz="2800" dirty="0" smtClean="0">
                <a:latin typeface="Segoe UI" panose="020B0502040204020203" pitchFamily="34" charset="0"/>
                <a:cs typeface="Segoe UI" panose="020B0502040204020203" pitchFamily="34" charset="0"/>
              </a:rPr>
              <a:t>.</a:t>
            </a:r>
          </a:p>
        </p:txBody>
      </p:sp>
    </p:spTree>
    <p:extLst>
      <p:ext uri="{BB962C8B-B14F-4D97-AF65-F5344CB8AC3E}">
        <p14:creationId xmlns:p14="http://schemas.microsoft.com/office/powerpoint/2010/main" val="3512027032"/>
      </p:ext>
    </p:extLst>
  </p:cSld>
  <p:clrMapOvr>
    <a:masterClrMapping/>
  </p:clrMapOvr>
  <mc:AlternateContent xmlns:mc="http://schemas.openxmlformats.org/markup-compatibility/2006" xmlns:p14="http://schemas.microsoft.com/office/powerpoint/2010/main">
    <mc:Choice Requires="p14">
      <p:transition spd="slow" p14:dur="1500">
        <p:pull/>
      </p:transition>
    </mc:Choice>
    <mc:Fallback xmlns="">
      <p:transition spd="slow">
        <p:pull/>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09"/>
            <a:ext cx="6589199" cy="842225"/>
          </a:xfrm>
        </p:spPr>
        <p:txBody>
          <a:bodyPr/>
          <a:lstStyle/>
          <a:p>
            <a:r>
              <a:rPr lang="en-US" b="1" dirty="0" smtClean="0">
                <a:solidFill>
                  <a:schemeClr val="tx1"/>
                </a:solidFill>
                <a:latin typeface="Segoe UI" panose="020B0502040204020203" pitchFamily="34" charset="0"/>
                <a:cs typeface="Segoe UI" panose="020B0502040204020203" pitchFamily="34" charset="0"/>
              </a:rPr>
              <a:t>What Are “Trials?”</a:t>
            </a:r>
            <a:endParaRPr lang="en-US" b="1" dirty="0">
              <a:solidFill>
                <a:schemeClr val="tx1"/>
              </a:solidFill>
              <a:latin typeface="Segoe UI" panose="020B0502040204020203" pitchFamily="34" charset="0"/>
              <a:cs typeface="Segoe UI" panose="020B0502040204020203" pitchFamily="34" charset="0"/>
            </a:endParaRPr>
          </a:p>
        </p:txBody>
      </p:sp>
      <p:sp>
        <p:nvSpPr>
          <p:cNvPr id="3" name="Content Placeholder 2"/>
          <p:cNvSpPr>
            <a:spLocks noGrp="1"/>
          </p:cNvSpPr>
          <p:nvPr>
            <p:ph idx="1"/>
          </p:nvPr>
        </p:nvSpPr>
        <p:spPr>
          <a:xfrm>
            <a:off x="1762897" y="1466335"/>
            <a:ext cx="7381103" cy="634314"/>
          </a:xfrm>
        </p:spPr>
        <p:txBody>
          <a:bodyPr>
            <a:noAutofit/>
          </a:bodyPr>
          <a:lstStyle/>
          <a:p>
            <a:r>
              <a:rPr lang="en-US" sz="3200" b="1" dirty="0" smtClean="0">
                <a:solidFill>
                  <a:schemeClr val="tx1"/>
                </a:solidFill>
                <a:latin typeface="Segoe UI Semibold" panose="020B0702040204020203" pitchFamily="34" charset="0"/>
                <a:cs typeface="Segoe UI Semibold" panose="020B0702040204020203" pitchFamily="34" charset="0"/>
              </a:rPr>
              <a:t>A difficulty or hardship that tests us</a:t>
            </a:r>
          </a:p>
        </p:txBody>
      </p:sp>
      <p:sp>
        <p:nvSpPr>
          <p:cNvPr id="4" name="TextBox 3"/>
          <p:cNvSpPr txBox="1"/>
          <p:nvPr/>
        </p:nvSpPr>
        <p:spPr>
          <a:xfrm>
            <a:off x="0" y="6590270"/>
            <a:ext cx="9144000" cy="307777"/>
          </a:xfrm>
          <a:prstGeom prst="rect">
            <a:avLst/>
          </a:prstGeom>
          <a:solidFill>
            <a:schemeClr val="tx1"/>
          </a:solidFill>
        </p:spPr>
        <p:txBody>
          <a:bodyPr wrap="square" rtlCol="0">
            <a:spAutoFit/>
          </a:bodyPr>
          <a:lstStyle/>
          <a:p>
            <a:r>
              <a:rPr lang="en-US" sz="1400" dirty="0" smtClean="0">
                <a:solidFill>
                  <a:schemeClr val="bg1"/>
                </a:solidFill>
                <a:latin typeface="Segoe UI" panose="020B0502040204020203" pitchFamily="34" charset="0"/>
                <a:cs typeface="Segoe UI" panose="020B0502040204020203" pitchFamily="34" charset="0"/>
              </a:rPr>
              <a:t>Richie Thetford						          www.thetfordcountry.com</a:t>
            </a:r>
            <a:endParaRPr lang="en-US" sz="1400" dirty="0">
              <a:solidFill>
                <a:schemeClr val="bg1"/>
              </a:solidFill>
              <a:latin typeface="Segoe UI" panose="020B0502040204020203" pitchFamily="34" charset="0"/>
              <a:cs typeface="Segoe UI" panose="020B0502040204020203" pitchFamily="34" charset="0"/>
            </a:endParaRPr>
          </a:p>
        </p:txBody>
      </p:sp>
      <p:sp>
        <p:nvSpPr>
          <p:cNvPr id="5" name="TextBox 4"/>
          <p:cNvSpPr txBox="1"/>
          <p:nvPr/>
        </p:nvSpPr>
        <p:spPr>
          <a:xfrm>
            <a:off x="1878227" y="2215978"/>
            <a:ext cx="7265773" cy="2677656"/>
          </a:xfrm>
          <a:prstGeom prst="rect">
            <a:avLst/>
          </a:prstGeom>
          <a:noFill/>
        </p:spPr>
        <p:txBody>
          <a:bodyPr wrap="square" rtlCol="0">
            <a:spAutoFit/>
          </a:bodyPr>
          <a:lstStyle/>
          <a:p>
            <a:r>
              <a:rPr lang="en-US" sz="2800" dirty="0" smtClean="0">
                <a:solidFill>
                  <a:schemeClr val="accent1"/>
                </a:solidFill>
                <a:latin typeface="Segoe UI" panose="020B0502040204020203" pitchFamily="34" charset="0"/>
                <a:cs typeface="Segoe UI" panose="020B0502040204020203" pitchFamily="34" charset="0"/>
              </a:rPr>
              <a:t>Revelation 2:10  </a:t>
            </a:r>
            <a:r>
              <a:rPr lang="en-US" sz="2800" dirty="0" smtClean="0">
                <a:latin typeface="Segoe UI" panose="020B0502040204020203" pitchFamily="34" charset="0"/>
                <a:cs typeface="Segoe UI" panose="020B0502040204020203" pitchFamily="34" charset="0"/>
              </a:rPr>
              <a:t>Do not fear any of those things which you are about to suffer. Indeed, the devil is about to throw some of you into prison, that you may be tested, and you will have tribulation ten days. Be faithful until death, and I will give you the crown of life.</a:t>
            </a:r>
            <a:endParaRPr lang="en-US" sz="28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452442895"/>
      </p:ext>
    </p:extLst>
  </p:cSld>
  <p:clrMapOvr>
    <a:masterClrMapping/>
  </p:clrMapOvr>
  <mc:AlternateContent xmlns:mc="http://schemas.openxmlformats.org/markup-compatibility/2006" xmlns:p14="http://schemas.microsoft.com/office/powerpoint/2010/main">
    <mc:Choice Requires="p14">
      <p:transition spd="slow" p14:dur="1500">
        <p:pull/>
      </p:transition>
    </mc:Choice>
    <mc:Fallback xmlns="">
      <p:transition spd="slow">
        <p:pull/>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09"/>
            <a:ext cx="6589199" cy="842225"/>
          </a:xfrm>
        </p:spPr>
        <p:txBody>
          <a:bodyPr/>
          <a:lstStyle/>
          <a:p>
            <a:r>
              <a:rPr lang="en-US" b="1" dirty="0" smtClean="0">
                <a:solidFill>
                  <a:schemeClr val="tx1"/>
                </a:solidFill>
                <a:latin typeface="Segoe UI" panose="020B0502040204020203" pitchFamily="34" charset="0"/>
                <a:cs typeface="Segoe UI" panose="020B0502040204020203" pitchFamily="34" charset="0"/>
              </a:rPr>
              <a:t>What Are “Trials?”</a:t>
            </a:r>
            <a:endParaRPr lang="en-US" b="1" dirty="0">
              <a:solidFill>
                <a:schemeClr val="tx1"/>
              </a:solidFill>
              <a:latin typeface="Segoe UI" panose="020B0502040204020203" pitchFamily="34" charset="0"/>
              <a:cs typeface="Segoe UI" panose="020B0502040204020203" pitchFamily="34" charset="0"/>
            </a:endParaRPr>
          </a:p>
        </p:txBody>
      </p:sp>
      <p:sp>
        <p:nvSpPr>
          <p:cNvPr id="3" name="Content Placeholder 2"/>
          <p:cNvSpPr>
            <a:spLocks noGrp="1"/>
          </p:cNvSpPr>
          <p:nvPr>
            <p:ph idx="1"/>
          </p:nvPr>
        </p:nvSpPr>
        <p:spPr>
          <a:xfrm>
            <a:off x="1762897" y="1466335"/>
            <a:ext cx="7381103" cy="634314"/>
          </a:xfrm>
        </p:spPr>
        <p:txBody>
          <a:bodyPr>
            <a:noAutofit/>
          </a:bodyPr>
          <a:lstStyle/>
          <a:p>
            <a:r>
              <a:rPr lang="en-US" sz="3200" b="1" dirty="0" smtClean="0">
                <a:solidFill>
                  <a:schemeClr val="tx1"/>
                </a:solidFill>
                <a:latin typeface="Segoe UI Semibold" panose="020B0702040204020203" pitchFamily="34" charset="0"/>
                <a:cs typeface="Segoe UI Semibold" panose="020B0702040204020203" pitchFamily="34" charset="0"/>
              </a:rPr>
              <a:t>A difficulty or hardship that tests us</a:t>
            </a:r>
          </a:p>
        </p:txBody>
      </p:sp>
      <p:sp>
        <p:nvSpPr>
          <p:cNvPr id="4" name="TextBox 3"/>
          <p:cNvSpPr txBox="1"/>
          <p:nvPr/>
        </p:nvSpPr>
        <p:spPr>
          <a:xfrm>
            <a:off x="0" y="6590270"/>
            <a:ext cx="9144000" cy="307777"/>
          </a:xfrm>
          <a:prstGeom prst="rect">
            <a:avLst/>
          </a:prstGeom>
          <a:solidFill>
            <a:schemeClr val="tx1"/>
          </a:solidFill>
        </p:spPr>
        <p:txBody>
          <a:bodyPr wrap="square" rtlCol="0">
            <a:spAutoFit/>
          </a:bodyPr>
          <a:lstStyle/>
          <a:p>
            <a:r>
              <a:rPr lang="en-US" sz="1400" dirty="0" smtClean="0">
                <a:solidFill>
                  <a:schemeClr val="bg1"/>
                </a:solidFill>
                <a:latin typeface="Segoe UI" panose="020B0502040204020203" pitchFamily="34" charset="0"/>
                <a:cs typeface="Segoe UI" panose="020B0502040204020203" pitchFamily="34" charset="0"/>
              </a:rPr>
              <a:t>Richie Thetford						          www.thetfordcountry.com</a:t>
            </a:r>
            <a:endParaRPr lang="en-US" sz="1400" dirty="0">
              <a:solidFill>
                <a:schemeClr val="bg1"/>
              </a:solidFill>
              <a:latin typeface="Segoe UI" panose="020B0502040204020203" pitchFamily="34" charset="0"/>
              <a:cs typeface="Segoe UI" panose="020B0502040204020203" pitchFamily="34" charset="0"/>
            </a:endParaRPr>
          </a:p>
        </p:txBody>
      </p:sp>
      <p:sp>
        <p:nvSpPr>
          <p:cNvPr id="5" name="TextBox 4"/>
          <p:cNvSpPr txBox="1"/>
          <p:nvPr/>
        </p:nvSpPr>
        <p:spPr>
          <a:xfrm>
            <a:off x="1878227" y="2215978"/>
            <a:ext cx="7265773" cy="2677656"/>
          </a:xfrm>
          <a:prstGeom prst="rect">
            <a:avLst/>
          </a:prstGeom>
          <a:noFill/>
        </p:spPr>
        <p:txBody>
          <a:bodyPr wrap="square" rtlCol="0">
            <a:spAutoFit/>
          </a:bodyPr>
          <a:lstStyle/>
          <a:p>
            <a:r>
              <a:rPr lang="en-US" sz="2800" dirty="0">
                <a:solidFill>
                  <a:schemeClr val="accent1"/>
                </a:solidFill>
                <a:latin typeface="Segoe UI" panose="020B0502040204020203" pitchFamily="34" charset="0"/>
                <a:cs typeface="Segoe UI" panose="020B0502040204020203" pitchFamily="34" charset="0"/>
              </a:rPr>
              <a:t>Exodus 16:4  </a:t>
            </a:r>
            <a:r>
              <a:rPr lang="en-US" sz="2800" dirty="0">
                <a:latin typeface="Segoe UI" panose="020B0502040204020203" pitchFamily="34" charset="0"/>
                <a:cs typeface="Segoe UI" panose="020B0502040204020203" pitchFamily="34" charset="0"/>
              </a:rPr>
              <a:t>Then the LORD said to Moses, "Behold, I will rain bread from heaven for you. And the people shall go out and gather a certain quota every day, that I may test them, whether they will walk in My law or not</a:t>
            </a:r>
            <a:r>
              <a:rPr lang="en-US" sz="2800" dirty="0" smtClean="0">
                <a:latin typeface="Segoe UI" panose="020B0502040204020203" pitchFamily="34" charset="0"/>
                <a:cs typeface="Segoe UI" panose="020B0502040204020203" pitchFamily="34" charset="0"/>
              </a:rPr>
              <a:t>.</a:t>
            </a:r>
            <a:endParaRPr lang="en-US" sz="28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882858916"/>
      </p:ext>
    </p:extLst>
  </p:cSld>
  <p:clrMapOvr>
    <a:masterClrMapping/>
  </p:clrMapOvr>
  <mc:AlternateContent xmlns:mc="http://schemas.openxmlformats.org/markup-compatibility/2006" xmlns:p14="http://schemas.microsoft.com/office/powerpoint/2010/main">
    <mc:Choice Requires="p14">
      <p:transition spd="slow" p14:dur="1500">
        <p:pull/>
      </p:transition>
    </mc:Choice>
    <mc:Fallback xmlns="">
      <p:transition spd="slow">
        <p:pull/>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09"/>
            <a:ext cx="6589199" cy="842225"/>
          </a:xfrm>
        </p:spPr>
        <p:txBody>
          <a:bodyPr/>
          <a:lstStyle/>
          <a:p>
            <a:r>
              <a:rPr lang="en-US" b="1" dirty="0" smtClean="0">
                <a:solidFill>
                  <a:schemeClr val="tx1"/>
                </a:solidFill>
                <a:latin typeface="Segoe UI" panose="020B0502040204020203" pitchFamily="34" charset="0"/>
                <a:cs typeface="Segoe UI" panose="020B0502040204020203" pitchFamily="34" charset="0"/>
              </a:rPr>
              <a:t>What Are “Trials?”</a:t>
            </a:r>
            <a:endParaRPr lang="en-US" b="1" dirty="0">
              <a:solidFill>
                <a:schemeClr val="tx1"/>
              </a:solidFill>
              <a:latin typeface="Segoe UI" panose="020B0502040204020203" pitchFamily="34" charset="0"/>
              <a:cs typeface="Segoe UI" panose="020B0502040204020203" pitchFamily="34" charset="0"/>
            </a:endParaRPr>
          </a:p>
        </p:txBody>
      </p:sp>
      <p:sp>
        <p:nvSpPr>
          <p:cNvPr id="3" name="Content Placeholder 2"/>
          <p:cNvSpPr>
            <a:spLocks noGrp="1"/>
          </p:cNvSpPr>
          <p:nvPr>
            <p:ph idx="1"/>
          </p:nvPr>
        </p:nvSpPr>
        <p:spPr>
          <a:xfrm>
            <a:off x="1762897" y="1466335"/>
            <a:ext cx="7381103" cy="634314"/>
          </a:xfrm>
        </p:spPr>
        <p:txBody>
          <a:bodyPr>
            <a:noAutofit/>
          </a:bodyPr>
          <a:lstStyle/>
          <a:p>
            <a:r>
              <a:rPr lang="en-US" sz="3200" b="1" dirty="0" smtClean="0">
                <a:solidFill>
                  <a:schemeClr val="tx1"/>
                </a:solidFill>
                <a:latin typeface="Segoe UI Semibold" panose="020B0702040204020203" pitchFamily="34" charset="0"/>
                <a:cs typeface="Segoe UI Semibold" panose="020B0702040204020203" pitchFamily="34" charset="0"/>
              </a:rPr>
              <a:t>A difficulty or hardship that tests us</a:t>
            </a:r>
          </a:p>
        </p:txBody>
      </p:sp>
      <p:sp>
        <p:nvSpPr>
          <p:cNvPr id="4" name="TextBox 3"/>
          <p:cNvSpPr txBox="1"/>
          <p:nvPr/>
        </p:nvSpPr>
        <p:spPr>
          <a:xfrm>
            <a:off x="0" y="6590270"/>
            <a:ext cx="9144000" cy="307777"/>
          </a:xfrm>
          <a:prstGeom prst="rect">
            <a:avLst/>
          </a:prstGeom>
          <a:solidFill>
            <a:schemeClr val="tx1"/>
          </a:solidFill>
        </p:spPr>
        <p:txBody>
          <a:bodyPr wrap="square" rtlCol="0">
            <a:spAutoFit/>
          </a:bodyPr>
          <a:lstStyle/>
          <a:p>
            <a:r>
              <a:rPr lang="en-US" sz="1400" dirty="0" smtClean="0">
                <a:solidFill>
                  <a:schemeClr val="bg1"/>
                </a:solidFill>
                <a:latin typeface="Segoe UI" panose="020B0502040204020203" pitchFamily="34" charset="0"/>
                <a:cs typeface="Segoe UI" panose="020B0502040204020203" pitchFamily="34" charset="0"/>
              </a:rPr>
              <a:t>Richie Thetford						          www.thetfordcountry.com</a:t>
            </a:r>
            <a:endParaRPr lang="en-US" sz="1400" dirty="0">
              <a:solidFill>
                <a:schemeClr val="bg1"/>
              </a:solidFill>
              <a:latin typeface="Segoe UI" panose="020B0502040204020203" pitchFamily="34" charset="0"/>
              <a:cs typeface="Segoe UI" panose="020B0502040204020203" pitchFamily="34" charset="0"/>
            </a:endParaRPr>
          </a:p>
        </p:txBody>
      </p:sp>
      <p:sp>
        <p:nvSpPr>
          <p:cNvPr id="5" name="TextBox 4"/>
          <p:cNvSpPr txBox="1"/>
          <p:nvPr/>
        </p:nvSpPr>
        <p:spPr>
          <a:xfrm>
            <a:off x="1878227" y="2215978"/>
            <a:ext cx="7265773" cy="4154984"/>
          </a:xfrm>
          <a:prstGeom prst="rect">
            <a:avLst/>
          </a:prstGeom>
          <a:noFill/>
        </p:spPr>
        <p:txBody>
          <a:bodyPr wrap="square" rtlCol="0">
            <a:spAutoFit/>
          </a:bodyPr>
          <a:lstStyle/>
          <a:p>
            <a:r>
              <a:rPr lang="en-US" sz="2400" dirty="0">
                <a:solidFill>
                  <a:schemeClr val="accent1"/>
                </a:solidFill>
                <a:latin typeface="Segoe UI" panose="020B0502040204020203" pitchFamily="34" charset="0"/>
                <a:cs typeface="Segoe UI" panose="020B0502040204020203" pitchFamily="34" charset="0"/>
              </a:rPr>
              <a:t>Judges 2:20-23  </a:t>
            </a:r>
            <a:r>
              <a:rPr lang="en-US" sz="2400" dirty="0">
                <a:latin typeface="Segoe UI" panose="020B0502040204020203" pitchFamily="34" charset="0"/>
                <a:cs typeface="Segoe UI" panose="020B0502040204020203" pitchFamily="34" charset="0"/>
              </a:rPr>
              <a:t>Then the anger of the LORD was hot against Israel; and He said, "Because this nation has transgressed My covenant which I commanded their fathers, and has not heeded My </a:t>
            </a:r>
            <a:r>
              <a:rPr lang="en-US" sz="2400" dirty="0" smtClean="0">
                <a:latin typeface="Segoe UI" panose="020B0502040204020203" pitchFamily="34" charset="0"/>
                <a:cs typeface="Segoe UI" panose="020B0502040204020203" pitchFamily="34" charset="0"/>
              </a:rPr>
              <a:t>voice, I </a:t>
            </a:r>
            <a:r>
              <a:rPr lang="en-US" sz="2400" dirty="0">
                <a:latin typeface="Segoe UI" panose="020B0502040204020203" pitchFamily="34" charset="0"/>
                <a:cs typeface="Segoe UI" panose="020B0502040204020203" pitchFamily="34" charset="0"/>
              </a:rPr>
              <a:t>also will no longer drive out before them any of the nations which Joshua left when he </a:t>
            </a:r>
            <a:r>
              <a:rPr lang="en-US" sz="2400" dirty="0" smtClean="0">
                <a:latin typeface="Segoe UI" panose="020B0502040204020203" pitchFamily="34" charset="0"/>
                <a:cs typeface="Segoe UI" panose="020B0502040204020203" pitchFamily="34" charset="0"/>
              </a:rPr>
              <a:t>died, so </a:t>
            </a:r>
            <a:r>
              <a:rPr lang="en-US" sz="2400" dirty="0">
                <a:latin typeface="Segoe UI" panose="020B0502040204020203" pitchFamily="34" charset="0"/>
                <a:cs typeface="Segoe UI" panose="020B0502040204020203" pitchFamily="34" charset="0"/>
              </a:rPr>
              <a:t>that through them I may test Israel, whether they will keep the ways of the LORD, to walk in them as their fathers kept them, or not</a:t>
            </a:r>
            <a:r>
              <a:rPr lang="en-US" sz="2400" dirty="0" smtClean="0">
                <a:latin typeface="Segoe UI" panose="020B0502040204020203" pitchFamily="34" charset="0"/>
                <a:cs typeface="Segoe UI" panose="020B0502040204020203" pitchFamily="34" charset="0"/>
              </a:rPr>
              <a:t>.“ Therefore </a:t>
            </a:r>
            <a:r>
              <a:rPr lang="en-US" sz="2400" dirty="0">
                <a:latin typeface="Segoe UI" panose="020B0502040204020203" pitchFamily="34" charset="0"/>
                <a:cs typeface="Segoe UI" panose="020B0502040204020203" pitchFamily="34" charset="0"/>
              </a:rPr>
              <a:t>the LORD left those nations, without driving them out immediately; nor did He deliver them into the hand of Joshua</a:t>
            </a:r>
            <a:r>
              <a:rPr lang="en-US" sz="2400" dirty="0" smtClean="0">
                <a:latin typeface="Segoe UI" panose="020B0502040204020203" pitchFamily="34" charset="0"/>
                <a:cs typeface="Segoe UI" panose="020B0502040204020203" pitchFamily="34" charset="0"/>
              </a:rPr>
              <a:t>.</a:t>
            </a:r>
            <a:endParaRPr lang="en-US" sz="2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235860527"/>
      </p:ext>
    </p:extLst>
  </p:cSld>
  <p:clrMapOvr>
    <a:masterClrMapping/>
  </p:clrMapOvr>
  <mc:AlternateContent xmlns:mc="http://schemas.openxmlformats.org/markup-compatibility/2006" xmlns:p14="http://schemas.microsoft.com/office/powerpoint/2010/main">
    <mc:Choice Requires="p14">
      <p:transition spd="slow" p14:dur="1500">
        <p:pull/>
      </p:transition>
    </mc:Choice>
    <mc:Fallback xmlns="">
      <p:transition spd="slow">
        <p:pull/>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09"/>
            <a:ext cx="6589199" cy="842225"/>
          </a:xfrm>
        </p:spPr>
        <p:txBody>
          <a:bodyPr/>
          <a:lstStyle/>
          <a:p>
            <a:r>
              <a:rPr lang="en-US" b="1" dirty="0" smtClean="0">
                <a:solidFill>
                  <a:schemeClr val="tx1"/>
                </a:solidFill>
                <a:latin typeface="Segoe UI" panose="020B0502040204020203" pitchFamily="34" charset="0"/>
                <a:cs typeface="Segoe UI" panose="020B0502040204020203" pitchFamily="34" charset="0"/>
              </a:rPr>
              <a:t>What Are “Trials?”</a:t>
            </a:r>
            <a:endParaRPr lang="en-US" b="1" dirty="0">
              <a:solidFill>
                <a:schemeClr val="tx1"/>
              </a:solidFill>
              <a:latin typeface="Segoe UI" panose="020B0502040204020203" pitchFamily="34" charset="0"/>
              <a:cs typeface="Segoe UI" panose="020B0502040204020203" pitchFamily="34" charset="0"/>
            </a:endParaRPr>
          </a:p>
        </p:txBody>
      </p:sp>
      <p:sp>
        <p:nvSpPr>
          <p:cNvPr id="3" name="Content Placeholder 2"/>
          <p:cNvSpPr>
            <a:spLocks noGrp="1"/>
          </p:cNvSpPr>
          <p:nvPr>
            <p:ph idx="1"/>
          </p:nvPr>
        </p:nvSpPr>
        <p:spPr>
          <a:xfrm>
            <a:off x="1762897" y="1466335"/>
            <a:ext cx="7381103" cy="634314"/>
          </a:xfrm>
        </p:spPr>
        <p:txBody>
          <a:bodyPr>
            <a:noAutofit/>
          </a:bodyPr>
          <a:lstStyle/>
          <a:p>
            <a:r>
              <a:rPr lang="en-US" sz="3200" b="1" dirty="0" smtClean="0">
                <a:solidFill>
                  <a:schemeClr val="tx1"/>
                </a:solidFill>
                <a:latin typeface="Segoe UI Semibold" panose="020B0702040204020203" pitchFamily="34" charset="0"/>
                <a:cs typeface="Segoe UI Semibold" panose="020B0702040204020203" pitchFamily="34" charset="0"/>
              </a:rPr>
              <a:t>A difficulty or hardship that tests us</a:t>
            </a:r>
          </a:p>
        </p:txBody>
      </p:sp>
      <p:sp>
        <p:nvSpPr>
          <p:cNvPr id="4" name="TextBox 3"/>
          <p:cNvSpPr txBox="1"/>
          <p:nvPr/>
        </p:nvSpPr>
        <p:spPr>
          <a:xfrm>
            <a:off x="0" y="6590270"/>
            <a:ext cx="9144000" cy="307777"/>
          </a:xfrm>
          <a:prstGeom prst="rect">
            <a:avLst/>
          </a:prstGeom>
          <a:solidFill>
            <a:schemeClr val="tx1"/>
          </a:solidFill>
        </p:spPr>
        <p:txBody>
          <a:bodyPr wrap="square" rtlCol="0">
            <a:spAutoFit/>
          </a:bodyPr>
          <a:lstStyle/>
          <a:p>
            <a:r>
              <a:rPr lang="en-US" sz="1400" dirty="0" smtClean="0">
                <a:solidFill>
                  <a:schemeClr val="bg1"/>
                </a:solidFill>
                <a:latin typeface="Segoe UI" panose="020B0502040204020203" pitchFamily="34" charset="0"/>
                <a:cs typeface="Segoe UI" panose="020B0502040204020203" pitchFamily="34" charset="0"/>
              </a:rPr>
              <a:t>Richie Thetford						          www.thetfordcountry.com</a:t>
            </a:r>
            <a:endParaRPr lang="en-US" sz="1400" dirty="0">
              <a:solidFill>
                <a:schemeClr val="bg1"/>
              </a:solidFill>
              <a:latin typeface="Segoe UI" panose="020B0502040204020203" pitchFamily="34" charset="0"/>
              <a:cs typeface="Segoe UI" panose="020B0502040204020203" pitchFamily="34" charset="0"/>
            </a:endParaRPr>
          </a:p>
        </p:txBody>
      </p:sp>
      <p:sp>
        <p:nvSpPr>
          <p:cNvPr id="5" name="TextBox 4"/>
          <p:cNvSpPr txBox="1"/>
          <p:nvPr/>
        </p:nvSpPr>
        <p:spPr>
          <a:xfrm>
            <a:off x="1878227" y="2215978"/>
            <a:ext cx="7265773" cy="2677656"/>
          </a:xfrm>
          <a:prstGeom prst="rect">
            <a:avLst/>
          </a:prstGeom>
          <a:noFill/>
        </p:spPr>
        <p:txBody>
          <a:bodyPr wrap="square" rtlCol="0">
            <a:spAutoFit/>
          </a:bodyPr>
          <a:lstStyle/>
          <a:p>
            <a:r>
              <a:rPr lang="en-US" sz="2800" dirty="0">
                <a:solidFill>
                  <a:schemeClr val="accent1"/>
                </a:solidFill>
                <a:latin typeface="Segoe UI" panose="020B0502040204020203" pitchFamily="34" charset="0"/>
                <a:cs typeface="Segoe UI" panose="020B0502040204020203" pitchFamily="34" charset="0"/>
              </a:rPr>
              <a:t>2 Chronicles 32:31  </a:t>
            </a:r>
            <a:r>
              <a:rPr lang="en-US" sz="2800" dirty="0">
                <a:latin typeface="Segoe UI" panose="020B0502040204020203" pitchFamily="34" charset="0"/>
                <a:cs typeface="Segoe UI" panose="020B0502040204020203" pitchFamily="34" charset="0"/>
              </a:rPr>
              <a:t>However, regarding the ambassadors of the princes of Babylon, whom they sent to him to inquire about the wonder that was done in the land, God withdrew from him, in order to test him, that He might know all that was in his heart</a:t>
            </a:r>
            <a:r>
              <a:rPr lang="en-US" sz="2800" dirty="0" smtClean="0">
                <a:latin typeface="Segoe UI" panose="020B0502040204020203" pitchFamily="34" charset="0"/>
                <a:cs typeface="Segoe UI" panose="020B0502040204020203" pitchFamily="34" charset="0"/>
              </a:rPr>
              <a:t>.</a:t>
            </a:r>
            <a:endParaRPr lang="en-US" sz="28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709370201"/>
      </p:ext>
    </p:extLst>
  </p:cSld>
  <p:clrMapOvr>
    <a:masterClrMapping/>
  </p:clrMapOvr>
  <mc:AlternateContent xmlns:mc="http://schemas.openxmlformats.org/markup-compatibility/2006" xmlns:p14="http://schemas.microsoft.com/office/powerpoint/2010/main">
    <mc:Choice Requires="p14">
      <p:transition spd="slow" p14:dur="1500">
        <p:pull/>
      </p:transition>
    </mc:Choice>
    <mc:Fallback xmlns="">
      <p:transition spd="slow">
        <p:pull/>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09"/>
            <a:ext cx="6589199" cy="842225"/>
          </a:xfrm>
        </p:spPr>
        <p:txBody>
          <a:bodyPr/>
          <a:lstStyle/>
          <a:p>
            <a:r>
              <a:rPr lang="en-US" b="1" dirty="0" smtClean="0">
                <a:solidFill>
                  <a:schemeClr val="tx1"/>
                </a:solidFill>
                <a:latin typeface="Segoe UI" panose="020B0502040204020203" pitchFamily="34" charset="0"/>
                <a:cs typeface="Segoe UI" panose="020B0502040204020203" pitchFamily="34" charset="0"/>
              </a:rPr>
              <a:t>What Are “Trials?”</a:t>
            </a:r>
            <a:endParaRPr lang="en-US" b="1" dirty="0">
              <a:solidFill>
                <a:schemeClr val="tx1"/>
              </a:solidFill>
              <a:latin typeface="Segoe UI" panose="020B0502040204020203" pitchFamily="34" charset="0"/>
              <a:cs typeface="Segoe UI" panose="020B0502040204020203" pitchFamily="34" charset="0"/>
            </a:endParaRPr>
          </a:p>
        </p:txBody>
      </p:sp>
      <p:sp>
        <p:nvSpPr>
          <p:cNvPr id="3" name="Content Placeholder 2"/>
          <p:cNvSpPr>
            <a:spLocks noGrp="1"/>
          </p:cNvSpPr>
          <p:nvPr>
            <p:ph idx="1"/>
          </p:nvPr>
        </p:nvSpPr>
        <p:spPr>
          <a:xfrm>
            <a:off x="1762897" y="1466335"/>
            <a:ext cx="7381103" cy="4983892"/>
          </a:xfrm>
        </p:spPr>
        <p:txBody>
          <a:bodyPr>
            <a:noAutofit/>
          </a:bodyPr>
          <a:lstStyle/>
          <a:p>
            <a:r>
              <a:rPr lang="en-US" sz="3200" b="1" dirty="0" smtClean="0">
                <a:solidFill>
                  <a:schemeClr val="tx1"/>
                </a:solidFill>
                <a:latin typeface="Segoe UI Semibold" panose="020B0702040204020203" pitchFamily="34" charset="0"/>
                <a:cs typeface="Segoe UI Semibold" panose="020B0702040204020203" pitchFamily="34" charset="0"/>
              </a:rPr>
              <a:t>A difficulty or hardship that tests us</a:t>
            </a:r>
          </a:p>
          <a:p>
            <a:r>
              <a:rPr lang="en-US" sz="3200" b="1" dirty="0" smtClean="0">
                <a:solidFill>
                  <a:schemeClr val="tx1"/>
                </a:solidFill>
                <a:latin typeface="Segoe UI Semibold" panose="020B0702040204020203" pitchFamily="34" charset="0"/>
                <a:cs typeface="Segoe UI Semibold" panose="020B0702040204020203" pitchFamily="34" charset="0"/>
              </a:rPr>
              <a:t>Temptation and Trial of faith are related</a:t>
            </a:r>
          </a:p>
          <a:p>
            <a:r>
              <a:rPr lang="en-US" sz="3200" b="1" dirty="0" smtClean="0">
                <a:solidFill>
                  <a:schemeClr val="tx1"/>
                </a:solidFill>
                <a:latin typeface="Segoe UI Semibold" panose="020B0702040204020203" pitchFamily="34" charset="0"/>
                <a:cs typeface="Segoe UI Semibold" panose="020B0702040204020203" pitchFamily="34" charset="0"/>
              </a:rPr>
              <a:t>Satan is the originator of temptation</a:t>
            </a:r>
          </a:p>
          <a:p>
            <a:pPr lvl="1"/>
            <a:r>
              <a:rPr lang="en-US" sz="3000" dirty="0" smtClean="0">
                <a:solidFill>
                  <a:schemeClr val="accent1"/>
                </a:solidFill>
                <a:latin typeface="Segoe UI" panose="020B0502040204020203" pitchFamily="34" charset="0"/>
                <a:cs typeface="Segoe UI" panose="020B0502040204020203" pitchFamily="34" charset="0"/>
              </a:rPr>
              <a:t>Deuteronomy 8:2-3</a:t>
            </a:r>
            <a:endParaRPr lang="en-US" sz="3000" dirty="0">
              <a:solidFill>
                <a:schemeClr val="accent1"/>
              </a:solidFill>
              <a:latin typeface="Segoe UI" panose="020B0502040204020203" pitchFamily="34" charset="0"/>
              <a:cs typeface="Segoe UI" panose="020B0502040204020203" pitchFamily="34" charset="0"/>
            </a:endParaRPr>
          </a:p>
        </p:txBody>
      </p:sp>
      <p:sp>
        <p:nvSpPr>
          <p:cNvPr id="4" name="TextBox 3"/>
          <p:cNvSpPr txBox="1"/>
          <p:nvPr/>
        </p:nvSpPr>
        <p:spPr>
          <a:xfrm>
            <a:off x="0" y="6590270"/>
            <a:ext cx="9144000" cy="307777"/>
          </a:xfrm>
          <a:prstGeom prst="rect">
            <a:avLst/>
          </a:prstGeom>
          <a:solidFill>
            <a:schemeClr val="tx1"/>
          </a:solidFill>
        </p:spPr>
        <p:txBody>
          <a:bodyPr wrap="square" rtlCol="0">
            <a:spAutoFit/>
          </a:bodyPr>
          <a:lstStyle/>
          <a:p>
            <a:r>
              <a:rPr lang="en-US" sz="1400" dirty="0" smtClean="0">
                <a:solidFill>
                  <a:schemeClr val="bg1"/>
                </a:solidFill>
                <a:latin typeface="Segoe UI" panose="020B0502040204020203" pitchFamily="34" charset="0"/>
                <a:cs typeface="Segoe UI" panose="020B0502040204020203" pitchFamily="34" charset="0"/>
              </a:rPr>
              <a:t>Richie Thetford						          www.thetfordcountry.com</a:t>
            </a:r>
            <a:endParaRPr lang="en-US" sz="1400" dirty="0">
              <a:solidFill>
                <a:schemeClr val="bg1"/>
              </a:solidFill>
              <a:latin typeface="Segoe UI" panose="020B0502040204020203" pitchFamily="34" charset="0"/>
              <a:cs typeface="Segoe UI" panose="020B0502040204020203"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75870" y="4256467"/>
            <a:ext cx="3382663" cy="2263782"/>
          </a:xfrm>
          <a:prstGeom prst="rect">
            <a:avLst/>
          </a:prstGeom>
          <a:ln>
            <a:noFill/>
          </a:ln>
          <a:effectLst>
            <a:softEdge rad="112500"/>
          </a:effectLst>
        </p:spPr>
      </p:pic>
    </p:spTree>
    <p:extLst>
      <p:ext uri="{BB962C8B-B14F-4D97-AF65-F5344CB8AC3E}">
        <p14:creationId xmlns:p14="http://schemas.microsoft.com/office/powerpoint/2010/main" val="2533964791"/>
      </p:ext>
    </p:extLst>
  </p:cSld>
  <p:clrMapOvr>
    <a:masterClrMapping/>
  </p:clrMapOvr>
  <mc:AlternateContent xmlns:mc="http://schemas.openxmlformats.org/markup-compatibility/2006" xmlns:p14="http://schemas.microsoft.com/office/powerpoint/2010/main">
    <mc:Choice Requires="p14">
      <p:transition spd="slow" p14:dur="1500">
        <p:pull/>
      </p:transition>
    </mc:Choice>
    <mc:Fallback xmlns="">
      <p:transition spd="slow">
        <p:pull/>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3">
                                            <p:txEl>
                                              <p:pRg st="2" end="2"/>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p:cTn id="1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15" dur="500"/>
                                        <p:tgtEl>
                                          <p:spTgt spid="3">
                                            <p:txEl>
                                              <p:pRg st="3" end="3"/>
                                            </p:txEl>
                                          </p:spTgt>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500" fill="hold"/>
                                        <p:tgtEl>
                                          <p:spTgt spid="5"/>
                                        </p:tgtEl>
                                        <p:attrNameLst>
                                          <p:attrName>ppt_w</p:attrName>
                                        </p:attrNameLst>
                                      </p:cBhvr>
                                      <p:tavLst>
                                        <p:tav tm="0">
                                          <p:val>
                                            <p:fltVal val="0"/>
                                          </p:val>
                                        </p:tav>
                                        <p:tav tm="100000">
                                          <p:val>
                                            <p:strVal val="#ppt_w"/>
                                          </p:val>
                                        </p:tav>
                                      </p:tavLst>
                                    </p:anim>
                                    <p:anim calcmode="lin" valueType="num">
                                      <p:cBhvr>
                                        <p:cTn id="20" dur="500" fill="hold"/>
                                        <p:tgtEl>
                                          <p:spTgt spid="5"/>
                                        </p:tgtEl>
                                        <p:attrNameLst>
                                          <p:attrName>ppt_h</p:attrName>
                                        </p:attrNameLst>
                                      </p:cBhvr>
                                      <p:tavLst>
                                        <p:tav tm="0">
                                          <p:val>
                                            <p:fltVal val="0"/>
                                          </p:val>
                                        </p:tav>
                                        <p:tav tm="100000">
                                          <p:val>
                                            <p:strVal val="#ppt_h"/>
                                          </p:val>
                                        </p:tav>
                                      </p:tavLst>
                                    </p:anim>
                                    <p:animEffect transition="in" filter="fade">
                                      <p:cBhvr>
                                        <p:cTn id="2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161</TotalTime>
  <Words>696</Words>
  <Application>Microsoft Office PowerPoint</Application>
  <PresentationFormat>On-screen Show (4:3)</PresentationFormat>
  <Paragraphs>80</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Century Gothic</vt:lpstr>
      <vt:lpstr>Segoe UI</vt:lpstr>
      <vt:lpstr>Segoe UI Semibold</vt:lpstr>
      <vt:lpstr>Wingdings 3</vt:lpstr>
      <vt:lpstr>Wisp</vt:lpstr>
      <vt:lpstr>Temptations and Trials</vt:lpstr>
      <vt:lpstr>What Is “Temptation?”</vt:lpstr>
      <vt:lpstr>What Are “Trials?”</vt:lpstr>
      <vt:lpstr>What Are “Trials?”</vt:lpstr>
      <vt:lpstr>What Are “Trials?”</vt:lpstr>
      <vt:lpstr>What Are “Trials?”</vt:lpstr>
      <vt:lpstr>What Are “Trials?”</vt:lpstr>
      <vt:lpstr>What Are “Trials?”</vt:lpstr>
      <vt:lpstr>What Are “Trials?”</vt:lpstr>
      <vt:lpstr>Our Attitude Toward Temptations</vt:lpstr>
      <vt:lpstr>Our Attitude Toward Temptations</vt:lpstr>
      <vt:lpstr>Our Attitude Toward Trials</vt:lpstr>
      <vt:lpstr>Our Attitude Toward Trials</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Temptations and Trials</dc:title>
  <dc:creator>Richie Thetford</dc:creator>
  <cp:lastModifiedBy>Richie Thetford</cp:lastModifiedBy>
  <cp:revision>15</cp:revision>
  <dcterms:created xsi:type="dcterms:W3CDTF">2014-08-09T16:23:50Z</dcterms:created>
  <dcterms:modified xsi:type="dcterms:W3CDTF">2014-11-15T16:57:02Z</dcterms:modified>
</cp:coreProperties>
</file>