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016" y="4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useBgFill="1">
        <p:nvSpPr>
          <p:cNvPr id="13" name="Rounded Rectangle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E4D76644-987D-4619-A03D-9CF2AA1BE1F1}" type="datetimeFigureOut">
              <a:rPr lang="en-US" smtClean="0"/>
              <a:pPr/>
              <a:t>7/7/2024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CA52F2F5-32A8-4905-B9FB-9AD081184DAC}" type="slidenum">
              <a:rPr lang="en-US" smtClean="0"/>
              <a:pPr/>
              <a:t>‹#›</a:t>
            </a:fld>
            <a:endParaRPr lang="en-US"/>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2250">
        <p15:prstTrans prst="peelOff"/>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4D76644-987D-4619-A03D-9CF2AA1BE1F1}" type="datetimeFigureOut">
              <a:rPr lang="en-US" smtClean="0"/>
              <a:pPr/>
              <a:t>7/7/2024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52F2F5-32A8-4905-B9FB-9AD081184DAC}" type="slidenum">
              <a:rPr lang="en-US" smtClean="0"/>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eelOff"/>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219200" y="274641"/>
            <a:ext cx="7416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4D76644-987D-4619-A03D-9CF2AA1BE1F1}" type="datetimeFigureOut">
              <a:rPr lang="en-US" smtClean="0"/>
              <a:pPr/>
              <a:t>7/7/2024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52F2F5-32A8-4905-B9FB-9AD081184DAC}" type="slidenum">
              <a:rPr lang="en-US" smtClean="0"/>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E4D76644-987D-4619-A03D-9CF2AA1BE1F1}" type="datetimeFigureOut">
              <a:rPr lang="en-US" smtClean="0"/>
              <a:pPr/>
              <a:t>7/7/2024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52F2F5-32A8-4905-B9FB-9AD081184DAC}" type="slidenum">
              <a:rPr lang="en-US" smtClean="0"/>
              <a:pPr/>
              <a:t>‹#›</a:t>
            </a:fld>
            <a:endParaRPr lang="en-US"/>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eelOff"/>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useBgFill="1">
        <p:nvSpPr>
          <p:cNvPr id="10" name="Rounded Rectangle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E4D76644-987D-4619-A03D-9CF2AA1BE1F1}" type="datetimeFigureOut">
              <a:rPr lang="en-US" smtClean="0"/>
              <a:pPr/>
              <a:t>7/7/2024</a:t>
            </a:fld>
            <a:endParaRPr lang="en-US"/>
          </a:p>
        </p:txBody>
      </p:sp>
      <p:sp>
        <p:nvSpPr>
          <p:cNvPr id="5" name="Footer Placeholder 4"/>
          <p:cNvSpPr>
            <a:spLocks noGrp="1"/>
          </p:cNvSpPr>
          <p:nvPr>
            <p:ph type="ftr" sz="quarter" idx="11"/>
          </p:nvPr>
        </p:nvSpPr>
        <p:spPr>
          <a:xfrm>
            <a:off x="1066800" y="6172200"/>
            <a:ext cx="5334000" cy="457200"/>
          </a:xfrm>
        </p:spPr>
        <p:txBody>
          <a:bodyPr/>
          <a:lstStyle/>
          <a:p>
            <a:endParaRPr lang="en-US"/>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6" name="Slide Number Placeholder 5"/>
          <p:cNvSpPr>
            <a:spLocks noGrp="1"/>
          </p:cNvSpPr>
          <p:nvPr>
            <p:ph type="sldNum" sz="quarter" idx="12"/>
          </p:nvPr>
        </p:nvSpPr>
        <p:spPr>
          <a:xfrm>
            <a:off x="195072" y="6208776"/>
            <a:ext cx="609600" cy="457200"/>
          </a:xfrm>
        </p:spPr>
        <p:txBody>
          <a:bodyPr/>
          <a:lstStyle/>
          <a:p>
            <a:fld id="{CA52F2F5-32A8-4905-B9FB-9AD081184DA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2250">
        <p15:prstTrans prst="peelOff"/>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E4D76644-987D-4619-A03D-9CF2AA1BE1F1}" type="datetimeFigureOut">
              <a:rPr lang="en-US" smtClean="0"/>
              <a:pPr/>
              <a:t>7/7/2024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52F2F5-32A8-4905-B9FB-9AD081184DAC}" type="slidenum">
              <a:rPr lang="en-US" smtClean="0"/>
              <a:pPr/>
              <a:t>‹#›</a:t>
            </a:fld>
            <a:endParaRPr lang="en-US"/>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eelOff"/>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E4D76644-987D-4619-A03D-9CF2AA1BE1F1}" type="datetimeFigureOut">
              <a:rPr lang="en-US" smtClean="0"/>
              <a:pPr/>
              <a:t>7/7/2024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52F2F5-32A8-4905-B9FB-9AD081184DAC}" type="slidenum">
              <a:rPr lang="en-US" smtClean="0"/>
              <a:pPr/>
              <a:t>‹#›</a:t>
            </a:fld>
            <a:endParaRPr lang="en-US"/>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eelOff"/>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E4D76644-987D-4619-A03D-9CF2AA1BE1F1}" type="datetimeFigureOut">
              <a:rPr lang="en-US" smtClean="0"/>
              <a:pPr/>
              <a:t>7/7/2024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52F2F5-32A8-4905-B9FB-9AD081184DAC}" type="slidenum">
              <a:rPr lang="en-US" smtClean="0"/>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eelOff"/>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D76644-987D-4619-A03D-9CF2AA1BE1F1}" type="datetimeFigureOut">
              <a:rPr lang="en-US" smtClean="0"/>
              <a:pPr/>
              <a:t>7/7/2024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52F2F5-32A8-4905-B9FB-9AD081184DAC}" type="slidenum">
              <a:rPr lang="en-US" smtClean="0"/>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eelOff"/>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E4D76644-987D-4619-A03D-9CF2AA1BE1F1}" type="datetimeFigureOut">
              <a:rPr lang="en-US" smtClean="0"/>
              <a:pPr/>
              <a:t>7/7/2024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52F2F5-32A8-4905-B9FB-9AD081184DAC}" type="slidenum">
              <a:rPr lang="en-US" smtClean="0"/>
              <a:pPr/>
              <a:t>‹#›</a:t>
            </a:fld>
            <a:endParaRPr lang="en-US"/>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eelOff"/>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E4D76644-987D-4619-A03D-9CF2AA1BE1F1}" type="datetimeFigureOut">
              <a:rPr lang="en-US" smtClean="0"/>
              <a:pPr/>
              <a:t>7/7/2024</a:t>
            </a:fld>
            <a:endParaRPr lang="en-US"/>
          </a:p>
        </p:txBody>
      </p:sp>
      <p:sp>
        <p:nvSpPr>
          <p:cNvPr id="6" name="Footer Placeholder 5"/>
          <p:cNvSpPr>
            <a:spLocks noGrp="1"/>
          </p:cNvSpPr>
          <p:nvPr>
            <p:ph type="ftr" sz="quarter" idx="11"/>
          </p:nvPr>
        </p:nvSpPr>
        <p:spPr>
          <a:xfrm>
            <a:off x="1219200" y="6172200"/>
            <a:ext cx="5181600" cy="457200"/>
          </a:xfrm>
        </p:spPr>
        <p:txBody>
          <a:bodyPr/>
          <a:lstStyle/>
          <a:p>
            <a:endParaRPr lang="en-US"/>
          </a:p>
        </p:txBody>
      </p:sp>
      <p:sp>
        <p:nvSpPr>
          <p:cNvPr id="7" name="Slide Number Placeholder 6"/>
          <p:cNvSpPr>
            <a:spLocks noGrp="1"/>
          </p:cNvSpPr>
          <p:nvPr>
            <p:ph type="sldNum" sz="quarter" idx="12"/>
          </p:nvPr>
        </p:nvSpPr>
        <p:spPr>
          <a:xfrm>
            <a:off x="195072" y="6208776"/>
            <a:ext cx="609600" cy="457200"/>
          </a:xfrm>
        </p:spPr>
        <p:txBody>
          <a:bodyPr/>
          <a:lstStyle/>
          <a:p>
            <a:fld id="{CA52F2F5-32A8-4905-B9FB-9AD081184DAC}" type="slidenum">
              <a:rPr lang="en-US" smtClean="0"/>
              <a:pPr/>
              <a:t>‹#›</a:t>
            </a:fld>
            <a:endParaRPr lang="en-US"/>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eelOff"/>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E4D76644-987D-4619-A03D-9CF2AA1BE1F1}" type="datetimeFigureOut">
              <a:rPr lang="en-US" smtClean="0"/>
              <a:pPr/>
              <a:t>7/7/2024</a:t>
            </a:fld>
            <a:endParaRPr lang="en-US"/>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A52F2F5-32A8-4905-B9FB-9AD081184DA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5="http://schemas.microsoft.com/office/powerpoint/2012/main">
    <mc:Choice Requires="p15">
      <p:transition xmlns:p14="http://schemas.microsoft.com/office/powerpoint/2010/main" spd="slow" p14:dur="2250">
        <p15:prstTrans prst="peelOff"/>
      </p:transition>
    </mc:Choice>
    <mc:Fallback xmlns="">
      <p:transition spd="slow">
        <p:fade/>
      </p:transition>
    </mc:Fallback>
  </mc:AlternateConten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86200" y="3124200"/>
            <a:ext cx="8001000" cy="3200400"/>
          </a:xfrm>
        </p:spPr>
        <p:txBody>
          <a:bodyPr>
            <a:normAutofit/>
          </a:bodyPr>
          <a:lstStyle/>
          <a:p>
            <a:r>
              <a:rPr lang="en-US" sz="2800" dirty="0">
                <a:solidFill>
                  <a:schemeClr val="tx2">
                    <a:lumMod val="75000"/>
                  </a:schemeClr>
                </a:solidFill>
                <a:latin typeface="Inter" panose="020B0502030000000004" pitchFamily="34" charset="0"/>
              </a:rPr>
              <a:t>“Be anxious for nothing, but in everything by prayer and supplication, with thanksgiving, let your requests be made known to God; and the peace of God, which surpasses all understanding, will guard your hearts and minds through Christ Jesus.”</a:t>
            </a:r>
          </a:p>
          <a:p>
            <a:r>
              <a:rPr lang="en-US" b="1" dirty="0">
                <a:solidFill>
                  <a:schemeClr val="tx2">
                    <a:lumMod val="75000"/>
                  </a:schemeClr>
                </a:solidFill>
                <a:latin typeface="Inter" panose="020B0502030000000004" pitchFamily="34" charset="0"/>
              </a:rPr>
              <a:t>Philippians 4:6-7</a:t>
            </a:r>
          </a:p>
        </p:txBody>
      </p:sp>
      <p:sp>
        <p:nvSpPr>
          <p:cNvPr id="2" name="Title 1"/>
          <p:cNvSpPr>
            <a:spLocks noGrp="1"/>
          </p:cNvSpPr>
          <p:nvPr>
            <p:ph type="ctrTitle"/>
          </p:nvPr>
        </p:nvSpPr>
        <p:spPr/>
        <p:txBody>
          <a:bodyPr>
            <a:normAutofit/>
          </a:bodyPr>
          <a:lstStyle/>
          <a:p>
            <a:r>
              <a:rPr lang="en-US" sz="6000" b="1" dirty="0">
                <a:effectLst>
                  <a:outerShdw blurRad="38100" dist="38100" dir="2700000" algn="tl">
                    <a:srgbClr val="000000">
                      <a:alpha val="43137"/>
                    </a:srgbClr>
                  </a:outerShdw>
                </a:effectLst>
                <a:latin typeface="Inter" panose="020B0502030000000004" pitchFamily="34" charset="0"/>
              </a:rPr>
              <a:t>The Struggles of Jacob</a:t>
            </a:r>
          </a:p>
        </p:txBody>
      </p:sp>
      <p:sp>
        <p:nvSpPr>
          <p:cNvPr id="4" name="Rectangle 3"/>
          <p:cNvSpPr/>
          <p:nvPr/>
        </p:nvSpPr>
        <p:spPr>
          <a:xfrm>
            <a:off x="0" y="0"/>
            <a:ext cx="2286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1963400" y="0"/>
            <a:ext cx="2286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76200" y="0"/>
            <a:ext cx="120396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76200" y="6324600"/>
            <a:ext cx="120396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81000" y="304800"/>
            <a:ext cx="11430000" cy="1015663"/>
          </a:xfrm>
          <a:prstGeom prst="rect">
            <a:avLst/>
          </a:prstGeom>
          <a:noFill/>
        </p:spPr>
        <p:txBody>
          <a:bodyPr wrap="square" rtlCol="0">
            <a:spAutoFit/>
          </a:bodyPr>
          <a:lstStyle/>
          <a:p>
            <a:pPr algn="ctr"/>
            <a:r>
              <a:rPr lang="en-US" sz="3200" b="1" dirty="0">
                <a:solidFill>
                  <a:srgbClr val="CC3300"/>
                </a:solidFill>
                <a:effectLst>
                  <a:outerShdw blurRad="38100" dist="38100" dir="2700000" algn="tl">
                    <a:srgbClr val="000000">
                      <a:alpha val="43137"/>
                    </a:srgbClr>
                  </a:outerShdw>
                </a:effectLst>
                <a:latin typeface="Inter" panose="020B0502030000000004" pitchFamily="34" charset="0"/>
              </a:rPr>
              <a:t>“If God will be with me….then the Lord shall be my God.”</a:t>
            </a:r>
          </a:p>
          <a:p>
            <a:pPr algn="ctr"/>
            <a:r>
              <a:rPr lang="en-US" sz="2800" dirty="0">
                <a:latin typeface="Inter Medium" panose="020B0602030000000004" pitchFamily="34" charset="0"/>
                <a:ea typeface="Inter Medium" panose="020B0602030000000004" pitchFamily="34" charset="0"/>
              </a:rPr>
              <a:t>Genesis 28:20-21</a:t>
            </a:r>
          </a:p>
        </p:txBody>
      </p:sp>
      <p:pic>
        <p:nvPicPr>
          <p:cNvPr id="9" name="Picture 8" descr="jacob-esau-reunite.jpg"/>
          <p:cNvPicPr>
            <a:picLocks noChangeAspect="1"/>
          </p:cNvPicPr>
          <p:nvPr/>
        </p:nvPicPr>
        <p:blipFill>
          <a:blip r:embed="rId2" cstate="print"/>
          <a:stretch>
            <a:fillRect/>
          </a:stretch>
        </p:blipFill>
        <p:spPr>
          <a:xfrm>
            <a:off x="457200" y="3119114"/>
            <a:ext cx="3124200" cy="312928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10" name="TextBox 9">
            <a:extLst>
              <a:ext uri="{FF2B5EF4-FFF2-40B4-BE49-F238E27FC236}">
                <a16:creationId xmlns:a16="http://schemas.microsoft.com/office/drawing/2014/main" id="{9852B6C6-4948-4D39-B598-1DBE87190545}"/>
              </a:ext>
            </a:extLst>
          </p:cNvPr>
          <p:cNvSpPr txBox="1"/>
          <p:nvPr/>
        </p:nvSpPr>
        <p:spPr>
          <a:xfrm>
            <a:off x="0" y="6550223"/>
            <a:ext cx="12192000" cy="307777"/>
          </a:xfrm>
          <a:prstGeom prst="rect">
            <a:avLst/>
          </a:prstGeom>
          <a:solidFill>
            <a:schemeClr val="tx1"/>
          </a:solidFill>
        </p:spPr>
        <p:txBody>
          <a:bodyPr wrap="square" rtlCol="0">
            <a:spAutoFit/>
          </a:bodyPr>
          <a:lstStyle/>
          <a:p>
            <a:r>
              <a:rPr lang="en-US" sz="1400" dirty="0">
                <a:solidFill>
                  <a:schemeClr val="bg1"/>
                </a:solidFill>
                <a:latin typeface="Inter" panose="020B0502030000000004" pitchFamily="34" charset="0"/>
                <a:ea typeface="Inter" panose="020B0502030000000004" pitchFamily="34" charset="0"/>
              </a:rPr>
              <a:t>Richard Thetford									            www.thetfordcountry.com</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28600"/>
            <a:ext cx="8305800" cy="914399"/>
          </a:xfrm>
        </p:spPr>
        <p:txBody>
          <a:bodyPr>
            <a:normAutofit/>
          </a:bodyPr>
          <a:lstStyle/>
          <a:p>
            <a:pPr algn="ctr"/>
            <a:r>
              <a:rPr lang="en-US" sz="4800" b="1" dirty="0">
                <a:solidFill>
                  <a:srgbClr val="CC3300"/>
                </a:solidFill>
                <a:effectLst>
                  <a:outerShdw blurRad="38100" dist="38100" dir="2700000" algn="tl">
                    <a:srgbClr val="000000">
                      <a:alpha val="43137"/>
                    </a:srgbClr>
                  </a:outerShdw>
                </a:effectLst>
                <a:latin typeface="Inter" panose="020B0502030000000004" pitchFamily="34" charset="0"/>
              </a:rPr>
              <a:t>Background</a:t>
            </a:r>
          </a:p>
        </p:txBody>
      </p:sp>
      <p:sp>
        <p:nvSpPr>
          <p:cNvPr id="3" name="Content Placeholder 2"/>
          <p:cNvSpPr>
            <a:spLocks noGrp="1"/>
          </p:cNvSpPr>
          <p:nvPr>
            <p:ph sz="quarter" idx="1"/>
          </p:nvPr>
        </p:nvSpPr>
        <p:spPr>
          <a:xfrm>
            <a:off x="381000" y="1371600"/>
            <a:ext cx="11430000" cy="4952999"/>
          </a:xfrm>
        </p:spPr>
        <p:txBody>
          <a:bodyPr>
            <a:normAutofit/>
          </a:bodyPr>
          <a:lstStyle/>
          <a:p>
            <a:r>
              <a:rPr lang="en-US" sz="3200" dirty="0">
                <a:latin typeface="Inter" panose="020B0502030000000004" pitchFamily="34" charset="0"/>
              </a:rPr>
              <a:t>Jacob born to </a:t>
            </a:r>
            <a:r>
              <a:rPr lang="en-US" sz="3200" dirty="0" err="1">
                <a:latin typeface="Inter" panose="020B0502030000000004" pitchFamily="34" charset="0"/>
              </a:rPr>
              <a:t>Rebekah</a:t>
            </a:r>
            <a:endParaRPr lang="en-US" sz="3200" dirty="0">
              <a:latin typeface="Inter" panose="020B0502030000000004" pitchFamily="34" charset="0"/>
            </a:endParaRPr>
          </a:p>
          <a:p>
            <a:r>
              <a:rPr lang="en-US" sz="3200" dirty="0">
                <a:latin typeface="Inter" panose="020B0502030000000004" pitchFamily="34" charset="0"/>
              </a:rPr>
              <a:t>Esau sells his birthright to Jacob</a:t>
            </a:r>
          </a:p>
          <a:p>
            <a:r>
              <a:rPr lang="en-US" sz="3200" dirty="0">
                <a:latin typeface="Inter" panose="020B0502030000000004" pitchFamily="34" charset="0"/>
              </a:rPr>
              <a:t>Isaac pronounces his blessing upon Jacob</a:t>
            </a:r>
          </a:p>
          <a:p>
            <a:pPr lvl="1"/>
            <a:r>
              <a:rPr lang="en-US" sz="3000" dirty="0">
                <a:solidFill>
                  <a:srgbClr val="CC3300"/>
                </a:solidFill>
                <a:latin typeface="Inter Medium" panose="020B0602030000000004" pitchFamily="34" charset="0"/>
                <a:ea typeface="Inter Medium" panose="020B0602030000000004" pitchFamily="34" charset="0"/>
              </a:rPr>
              <a:t>Genesis 27:27-29</a:t>
            </a:r>
          </a:p>
          <a:p>
            <a:r>
              <a:rPr lang="en-US" sz="3200" dirty="0">
                <a:latin typeface="Inter" panose="020B0502030000000004" pitchFamily="34" charset="0"/>
              </a:rPr>
              <a:t>Esau is determined to kill Jacob</a:t>
            </a:r>
          </a:p>
          <a:p>
            <a:r>
              <a:rPr lang="en-US" sz="3200" dirty="0">
                <a:latin typeface="Inter" panose="020B0502030000000004" pitchFamily="34" charset="0"/>
              </a:rPr>
              <a:t>Isaac sends Jacob to </a:t>
            </a:r>
            <a:r>
              <a:rPr lang="en-US" sz="3200" dirty="0" err="1">
                <a:latin typeface="Inter" panose="020B0502030000000004" pitchFamily="34" charset="0"/>
              </a:rPr>
              <a:t>Padan</a:t>
            </a:r>
            <a:r>
              <a:rPr lang="en-US" sz="3200" dirty="0">
                <a:latin typeface="Inter" panose="020B0502030000000004" pitchFamily="34" charset="0"/>
              </a:rPr>
              <a:t> Aram</a:t>
            </a:r>
          </a:p>
          <a:p>
            <a:r>
              <a:rPr lang="en-US" sz="3200" dirty="0">
                <a:latin typeface="Inter" panose="020B0502030000000004" pitchFamily="34" charset="0"/>
              </a:rPr>
              <a:t>Jacob puts a stone under his head</a:t>
            </a:r>
            <a:br>
              <a:rPr lang="en-US" sz="3200" dirty="0">
                <a:latin typeface="Inter" panose="020B0502030000000004" pitchFamily="34" charset="0"/>
              </a:rPr>
            </a:br>
            <a:r>
              <a:rPr lang="en-US" sz="3200" dirty="0">
                <a:latin typeface="Inter" panose="020B0502030000000004" pitchFamily="34" charset="0"/>
              </a:rPr>
              <a:t>and goes to sleep</a:t>
            </a:r>
          </a:p>
          <a:p>
            <a:pPr lvl="1"/>
            <a:r>
              <a:rPr lang="en-US" sz="3000" dirty="0">
                <a:solidFill>
                  <a:srgbClr val="CC3300"/>
                </a:solidFill>
                <a:latin typeface="Inter Medium" panose="020B0602030000000004" pitchFamily="34" charset="0"/>
                <a:ea typeface="Inter Medium" panose="020B0602030000000004" pitchFamily="34" charset="0"/>
              </a:rPr>
              <a:t>Genesis 28:12-21</a:t>
            </a:r>
          </a:p>
        </p:txBody>
      </p:sp>
      <p:cxnSp>
        <p:nvCxnSpPr>
          <p:cNvPr id="9" name="Straight Connector 8"/>
          <p:cNvCxnSpPr/>
          <p:nvPr/>
        </p:nvCxnSpPr>
        <p:spPr>
          <a:xfrm>
            <a:off x="1905000" y="1219200"/>
            <a:ext cx="8305800" cy="0"/>
          </a:xfrm>
          <a:prstGeom prst="line">
            <a:avLst/>
          </a:prstGeom>
        </p:spPr>
        <p:style>
          <a:lnRef idx="3">
            <a:schemeClr val="accent1"/>
          </a:lnRef>
          <a:fillRef idx="0">
            <a:schemeClr val="accent1"/>
          </a:fillRef>
          <a:effectRef idx="2">
            <a:schemeClr val="accent1"/>
          </a:effectRef>
          <a:fontRef idx="minor">
            <a:schemeClr val="tx1"/>
          </a:fontRef>
        </p:style>
      </p:cxnSp>
      <p:sp>
        <p:nvSpPr>
          <p:cNvPr id="10" name="Rectangle 9">
            <a:extLst>
              <a:ext uri="{FF2B5EF4-FFF2-40B4-BE49-F238E27FC236}">
                <a16:creationId xmlns:a16="http://schemas.microsoft.com/office/drawing/2014/main" id="{829E3D8F-9E43-4A78-AE71-EF26F0B24C68}"/>
              </a:ext>
            </a:extLst>
          </p:cNvPr>
          <p:cNvSpPr/>
          <p:nvPr/>
        </p:nvSpPr>
        <p:spPr>
          <a:xfrm>
            <a:off x="0" y="0"/>
            <a:ext cx="2286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6D6A66-42C4-4308-8411-9C3D4BA3A229}"/>
              </a:ext>
            </a:extLst>
          </p:cNvPr>
          <p:cNvSpPr/>
          <p:nvPr/>
        </p:nvSpPr>
        <p:spPr>
          <a:xfrm>
            <a:off x="11963400" y="0"/>
            <a:ext cx="2286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54A3175-825C-4E52-83F6-B12C48F5C286}"/>
              </a:ext>
            </a:extLst>
          </p:cNvPr>
          <p:cNvSpPr/>
          <p:nvPr/>
        </p:nvSpPr>
        <p:spPr>
          <a:xfrm>
            <a:off x="76200" y="0"/>
            <a:ext cx="120396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169B45C-BB70-457C-9C89-AA43ABDBBB53}"/>
              </a:ext>
            </a:extLst>
          </p:cNvPr>
          <p:cNvSpPr/>
          <p:nvPr/>
        </p:nvSpPr>
        <p:spPr>
          <a:xfrm>
            <a:off x="76200" y="6324600"/>
            <a:ext cx="120396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2C972CC3-5DA1-432E-AECA-FB4E42984F51}"/>
              </a:ext>
            </a:extLst>
          </p:cNvPr>
          <p:cNvSpPr txBox="1"/>
          <p:nvPr/>
        </p:nvSpPr>
        <p:spPr>
          <a:xfrm>
            <a:off x="0" y="6550223"/>
            <a:ext cx="12192000" cy="307777"/>
          </a:xfrm>
          <a:prstGeom prst="rect">
            <a:avLst/>
          </a:prstGeom>
          <a:solidFill>
            <a:schemeClr val="tx1"/>
          </a:solidFill>
        </p:spPr>
        <p:txBody>
          <a:bodyPr wrap="square" rtlCol="0">
            <a:spAutoFit/>
          </a:bodyPr>
          <a:lstStyle/>
          <a:p>
            <a:r>
              <a:rPr lang="en-US" sz="1400" dirty="0">
                <a:solidFill>
                  <a:schemeClr val="bg1"/>
                </a:solidFill>
                <a:latin typeface="Inter" panose="020B0502030000000004" pitchFamily="34" charset="0"/>
                <a:ea typeface="Inter" panose="020B0502030000000004" pitchFamily="34" charset="0"/>
              </a:rPr>
              <a:t>Richard Thetford									            www.thetfordcountry.com</a:t>
            </a:r>
          </a:p>
        </p:txBody>
      </p:sp>
      <p:pic>
        <p:nvPicPr>
          <p:cNvPr id="15" name="Picture 14" descr="A painting of a person in a bed&#10;&#10;Description automatically generated">
            <a:extLst>
              <a:ext uri="{FF2B5EF4-FFF2-40B4-BE49-F238E27FC236}">
                <a16:creationId xmlns:a16="http://schemas.microsoft.com/office/drawing/2014/main" id="{E933B7E8-9828-41DA-823B-EB9A110AF4F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53400" y="3027997"/>
            <a:ext cx="3733800" cy="3220402"/>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21" fill="hold">
                            <p:stCondLst>
                              <p:cond delay="500"/>
                            </p:stCondLst>
                            <p:childTnLst>
                              <p:par>
                                <p:cTn id="22" presetID="9" presetClass="entr" presetSubtype="0" fill="hold"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dissolve">
                                      <p:cBhvr>
                                        <p:cTn id="24" dur="5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3" presetClass="entr" presetSubtype="16"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23" presetClass="entr" presetSubtype="16"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p:cTn id="41"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2"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par>
                          <p:cTn id="43" fill="hold">
                            <p:stCondLst>
                              <p:cond delay="500"/>
                            </p:stCondLst>
                            <p:childTnLst>
                              <p:par>
                                <p:cTn id="44" presetID="9" presetClass="entr" presetSubtype="0" fill="hold" nodeType="after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dissolve">
                                      <p:cBhvr>
                                        <p:cTn id="4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99570" y="1371600"/>
            <a:ext cx="11411430" cy="5029200"/>
          </a:xfrm>
        </p:spPr>
        <p:txBody>
          <a:bodyPr>
            <a:noAutofit/>
          </a:bodyPr>
          <a:lstStyle/>
          <a:p>
            <a:r>
              <a:rPr lang="en-US" sz="3200" dirty="0">
                <a:latin typeface="Inter" panose="020B0502030000000004" pitchFamily="34" charset="0"/>
              </a:rPr>
              <a:t>Jacob meets Rachel</a:t>
            </a:r>
          </a:p>
          <a:p>
            <a:pPr lvl="1"/>
            <a:r>
              <a:rPr lang="en-US" sz="3000" dirty="0">
                <a:solidFill>
                  <a:srgbClr val="CC3300"/>
                </a:solidFill>
                <a:latin typeface="Inter Medium" panose="020B0602030000000004" pitchFamily="34" charset="0"/>
                <a:ea typeface="Inter Medium" panose="020B0602030000000004" pitchFamily="34" charset="0"/>
              </a:rPr>
              <a:t>Genesis 29:15-30</a:t>
            </a:r>
          </a:p>
          <a:p>
            <a:r>
              <a:rPr lang="en-US" sz="3200" dirty="0">
                <a:latin typeface="Inter" panose="020B0502030000000004" pitchFamily="34" charset="0"/>
              </a:rPr>
              <a:t>Jacob works for Laban 20 years</a:t>
            </a:r>
          </a:p>
          <a:p>
            <a:r>
              <a:rPr lang="en-US" sz="3200" dirty="0">
                <a:latin typeface="Inter" panose="020B0502030000000004" pitchFamily="34" charset="0"/>
              </a:rPr>
              <a:t>Jacob asks to return to his own country</a:t>
            </a:r>
          </a:p>
          <a:p>
            <a:r>
              <a:rPr lang="en-US" sz="3200" dirty="0">
                <a:latin typeface="Inter" panose="020B0502030000000004" pitchFamily="34" charset="0"/>
              </a:rPr>
              <a:t>Jacob served </a:t>
            </a:r>
            <a:r>
              <a:rPr lang="en-US" sz="3200" dirty="0" err="1">
                <a:latin typeface="Inter" panose="020B0502030000000004" pitchFamily="34" charset="0"/>
              </a:rPr>
              <a:t>Laban</a:t>
            </a:r>
            <a:r>
              <a:rPr lang="en-US" sz="3200" dirty="0">
                <a:latin typeface="Inter" panose="020B0502030000000004" pitchFamily="34" charset="0"/>
              </a:rPr>
              <a:t> but helped himself</a:t>
            </a:r>
          </a:p>
          <a:p>
            <a:pPr lvl="1"/>
            <a:r>
              <a:rPr lang="en-US" sz="3000" dirty="0">
                <a:solidFill>
                  <a:srgbClr val="CC3300"/>
                </a:solidFill>
                <a:latin typeface="Inter Medium" panose="020B0602030000000004" pitchFamily="34" charset="0"/>
                <a:ea typeface="Inter Medium" panose="020B0602030000000004" pitchFamily="34" charset="0"/>
              </a:rPr>
              <a:t>Genesis 31:1-2</a:t>
            </a:r>
          </a:p>
          <a:p>
            <a:r>
              <a:rPr lang="en-US" sz="3200" dirty="0">
                <a:latin typeface="Inter" panose="020B0502030000000004" pitchFamily="34" charset="0"/>
              </a:rPr>
              <a:t>Jacob knows he must leave but still wants to have favor in the sight of </a:t>
            </a:r>
            <a:r>
              <a:rPr lang="en-US" sz="3200" dirty="0" err="1">
                <a:latin typeface="Inter" panose="020B0502030000000004" pitchFamily="34" charset="0"/>
              </a:rPr>
              <a:t>Laban</a:t>
            </a:r>
            <a:endParaRPr lang="en-US" sz="3200" dirty="0">
              <a:latin typeface="Inter" panose="020B0502030000000004" pitchFamily="34" charset="0"/>
            </a:endParaRPr>
          </a:p>
          <a:p>
            <a:pPr lvl="1"/>
            <a:r>
              <a:rPr lang="en-US" sz="3000" dirty="0">
                <a:solidFill>
                  <a:srgbClr val="CC3300"/>
                </a:solidFill>
                <a:latin typeface="Inter Medium" panose="020B0602030000000004" pitchFamily="34" charset="0"/>
                <a:ea typeface="Inter Medium" panose="020B0602030000000004" pitchFamily="34" charset="0"/>
              </a:rPr>
              <a:t>Genesis 31:5-13</a:t>
            </a:r>
          </a:p>
        </p:txBody>
      </p:sp>
      <p:sp>
        <p:nvSpPr>
          <p:cNvPr id="11" name="Rectangle 10">
            <a:extLst>
              <a:ext uri="{FF2B5EF4-FFF2-40B4-BE49-F238E27FC236}">
                <a16:creationId xmlns:a16="http://schemas.microsoft.com/office/drawing/2014/main" id="{A4A36928-AB29-4EB9-AC61-D2FBD1A8EAF9}"/>
              </a:ext>
            </a:extLst>
          </p:cNvPr>
          <p:cNvSpPr/>
          <p:nvPr/>
        </p:nvSpPr>
        <p:spPr>
          <a:xfrm>
            <a:off x="0" y="0"/>
            <a:ext cx="2286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BCBE755-7EBA-41DE-B1F9-C8396CC74D76}"/>
              </a:ext>
            </a:extLst>
          </p:cNvPr>
          <p:cNvSpPr/>
          <p:nvPr/>
        </p:nvSpPr>
        <p:spPr>
          <a:xfrm>
            <a:off x="11963400" y="0"/>
            <a:ext cx="2286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2458693-338B-4C33-9291-61547A750F38}"/>
              </a:ext>
            </a:extLst>
          </p:cNvPr>
          <p:cNvSpPr/>
          <p:nvPr/>
        </p:nvSpPr>
        <p:spPr>
          <a:xfrm>
            <a:off x="76200" y="0"/>
            <a:ext cx="120396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60F07D-6DC9-4E89-9F78-48DC7FC3C3C1}"/>
              </a:ext>
            </a:extLst>
          </p:cNvPr>
          <p:cNvSpPr/>
          <p:nvPr/>
        </p:nvSpPr>
        <p:spPr>
          <a:xfrm>
            <a:off x="76200" y="6324600"/>
            <a:ext cx="120396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186D6BBB-8658-4FDC-97B1-2F0146C865A0}"/>
              </a:ext>
            </a:extLst>
          </p:cNvPr>
          <p:cNvSpPr txBox="1"/>
          <p:nvPr/>
        </p:nvSpPr>
        <p:spPr>
          <a:xfrm>
            <a:off x="0" y="6550223"/>
            <a:ext cx="12192000" cy="307777"/>
          </a:xfrm>
          <a:prstGeom prst="rect">
            <a:avLst/>
          </a:prstGeom>
          <a:solidFill>
            <a:schemeClr val="tx1"/>
          </a:solidFill>
        </p:spPr>
        <p:txBody>
          <a:bodyPr wrap="square" rtlCol="0">
            <a:spAutoFit/>
          </a:bodyPr>
          <a:lstStyle/>
          <a:p>
            <a:r>
              <a:rPr lang="en-US" sz="1400" dirty="0">
                <a:solidFill>
                  <a:schemeClr val="bg1"/>
                </a:solidFill>
                <a:latin typeface="Inter" panose="020B0502030000000004" pitchFamily="34" charset="0"/>
                <a:ea typeface="Inter" panose="020B0502030000000004" pitchFamily="34" charset="0"/>
              </a:rPr>
              <a:t>Richard Thetford									            www.thetfordcountry.com</a:t>
            </a:r>
          </a:p>
        </p:txBody>
      </p:sp>
      <p:sp>
        <p:nvSpPr>
          <p:cNvPr id="18" name="Title 1">
            <a:extLst>
              <a:ext uri="{FF2B5EF4-FFF2-40B4-BE49-F238E27FC236}">
                <a16:creationId xmlns:a16="http://schemas.microsoft.com/office/drawing/2014/main" id="{9C8FF747-1873-4FE7-86B6-1B141BFC999C}"/>
              </a:ext>
            </a:extLst>
          </p:cNvPr>
          <p:cNvSpPr>
            <a:spLocks noGrp="1"/>
          </p:cNvSpPr>
          <p:nvPr>
            <p:ph type="title"/>
          </p:nvPr>
        </p:nvSpPr>
        <p:spPr>
          <a:xfrm>
            <a:off x="228600" y="228600"/>
            <a:ext cx="11734800" cy="914399"/>
          </a:xfrm>
        </p:spPr>
        <p:txBody>
          <a:bodyPr>
            <a:normAutofit/>
          </a:bodyPr>
          <a:lstStyle/>
          <a:p>
            <a:pPr algn="ctr"/>
            <a:r>
              <a:rPr lang="en-US" sz="4800" b="1" dirty="0">
                <a:solidFill>
                  <a:srgbClr val="CC3300"/>
                </a:solidFill>
                <a:effectLst>
                  <a:outerShdw blurRad="38100" dist="38100" dir="2700000" algn="tl">
                    <a:srgbClr val="000000">
                      <a:alpha val="43137"/>
                    </a:srgbClr>
                  </a:outerShdw>
                </a:effectLst>
                <a:latin typeface="Inter" panose="020B0502030000000004" pitchFamily="34" charset="0"/>
              </a:rPr>
              <a:t>Jacob’s Struggle with Laban</a:t>
            </a:r>
          </a:p>
        </p:txBody>
      </p:sp>
      <p:cxnSp>
        <p:nvCxnSpPr>
          <p:cNvPr id="19" name="Straight Connector 18">
            <a:extLst>
              <a:ext uri="{FF2B5EF4-FFF2-40B4-BE49-F238E27FC236}">
                <a16:creationId xmlns:a16="http://schemas.microsoft.com/office/drawing/2014/main" id="{4E533666-0B79-4006-81E8-338BE63B9C2D}"/>
              </a:ext>
            </a:extLst>
          </p:cNvPr>
          <p:cNvCxnSpPr/>
          <p:nvPr/>
        </p:nvCxnSpPr>
        <p:spPr>
          <a:xfrm>
            <a:off x="1905000" y="1219200"/>
            <a:ext cx="8305800" cy="0"/>
          </a:xfrm>
          <a:prstGeom prst="line">
            <a:avLst/>
          </a:prstGeom>
        </p:spPr>
        <p:style>
          <a:lnRef idx="3">
            <a:schemeClr val="accent1"/>
          </a:lnRef>
          <a:fillRef idx="0">
            <a:schemeClr val="accent1"/>
          </a:fillRef>
          <a:effectRef idx="2">
            <a:schemeClr val="accent1"/>
          </a:effectRef>
          <a:fontRef idx="minor">
            <a:schemeClr val="tx1"/>
          </a:fontRef>
        </p:style>
      </p:cxnSp>
      <p:pic>
        <p:nvPicPr>
          <p:cNvPr id="21" name="Picture 20" descr="A sunset over a body of water&#10;&#10;Description automatically generated">
            <a:extLst>
              <a:ext uri="{FF2B5EF4-FFF2-40B4-BE49-F238E27FC236}">
                <a16:creationId xmlns:a16="http://schemas.microsoft.com/office/drawing/2014/main" id="{070AC8DF-1B01-40F1-87CD-D0639DFD220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34400" y="1444825"/>
            <a:ext cx="3276600" cy="3279576"/>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par>
                          <p:cTn id="31" fill="hold">
                            <p:stCondLst>
                              <p:cond delay="500"/>
                            </p:stCondLst>
                            <p:childTnLst>
                              <p:par>
                                <p:cTn id="32" presetID="9" presetClass="entr" presetSubtype="0" fill="hold" nodeType="after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dissolve">
                                      <p:cBhvr>
                                        <p:cTn id="34" dur="5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3" presetClass="entr" presetSubtype="16"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p:cTn id="3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par>
                          <p:cTn id="41" fill="hold">
                            <p:stCondLst>
                              <p:cond delay="500"/>
                            </p:stCondLst>
                            <p:childTnLst>
                              <p:par>
                                <p:cTn id="42" presetID="9" presetClass="entr" presetSubtype="0" fill="hold" nodeType="after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dissolve">
                                      <p:cBhvr>
                                        <p:cTn id="4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1371600"/>
            <a:ext cx="11506200" cy="5029200"/>
          </a:xfrm>
        </p:spPr>
        <p:txBody>
          <a:bodyPr>
            <a:noAutofit/>
          </a:bodyPr>
          <a:lstStyle/>
          <a:p>
            <a:r>
              <a:rPr lang="en-US" sz="3200" dirty="0">
                <a:latin typeface="Inter" panose="020B0502030000000004" pitchFamily="34" charset="0"/>
              </a:rPr>
              <a:t>Esau coming with 400 men!</a:t>
            </a:r>
          </a:p>
          <a:p>
            <a:r>
              <a:rPr lang="en-US" sz="3200" dirty="0">
                <a:latin typeface="Inter" panose="020B0502030000000004" pitchFamily="34" charset="0"/>
              </a:rPr>
              <a:t>Jacob is distressed</a:t>
            </a:r>
          </a:p>
          <a:p>
            <a:pPr lvl="1"/>
            <a:r>
              <a:rPr lang="en-US" sz="3000" dirty="0">
                <a:solidFill>
                  <a:srgbClr val="CC3300"/>
                </a:solidFill>
                <a:latin typeface="Inter Medium" panose="020B0602030000000004" pitchFamily="34" charset="0"/>
                <a:ea typeface="Inter Medium" panose="020B0602030000000004" pitchFamily="34" charset="0"/>
              </a:rPr>
              <a:t>Genesis 32:7-12</a:t>
            </a:r>
          </a:p>
          <a:p>
            <a:r>
              <a:rPr lang="en-US" sz="3200" dirty="0">
                <a:latin typeface="Inter" panose="020B0502030000000004" pitchFamily="34" charset="0"/>
              </a:rPr>
              <a:t>Jacob wrestles with God</a:t>
            </a:r>
          </a:p>
          <a:p>
            <a:pPr lvl="1"/>
            <a:r>
              <a:rPr lang="en-US" sz="3000" dirty="0">
                <a:solidFill>
                  <a:srgbClr val="CC3300"/>
                </a:solidFill>
                <a:latin typeface="Inter Medium" panose="020B0602030000000004" pitchFamily="34" charset="0"/>
                <a:ea typeface="Inter Medium" panose="020B0602030000000004" pitchFamily="34" charset="0"/>
              </a:rPr>
              <a:t>Genesis 32:24-29</a:t>
            </a:r>
          </a:p>
          <a:p>
            <a:r>
              <a:rPr lang="en-US" sz="3200" dirty="0">
                <a:latin typeface="Inter" panose="020B0502030000000004" pitchFamily="34" charset="0"/>
              </a:rPr>
              <a:t>Name changed to Israel</a:t>
            </a:r>
          </a:p>
          <a:p>
            <a:pPr lvl="1">
              <a:buNone/>
            </a:pPr>
            <a:r>
              <a:rPr lang="en-US" sz="2100" dirty="0">
                <a:latin typeface="Inter" panose="020B0502030000000004" pitchFamily="34" charset="0"/>
              </a:rPr>
              <a:t>“for you have struggled with God and with men and have prevailed.”</a:t>
            </a:r>
          </a:p>
          <a:p>
            <a:r>
              <a:rPr lang="en-US" sz="3200" dirty="0">
                <a:latin typeface="Inter" panose="020B0502030000000004" pitchFamily="34" charset="0"/>
              </a:rPr>
              <a:t>Jacob bowed before his brother</a:t>
            </a:r>
          </a:p>
          <a:p>
            <a:pPr lvl="1"/>
            <a:r>
              <a:rPr lang="en-US" sz="3000" dirty="0">
                <a:solidFill>
                  <a:srgbClr val="CC3300"/>
                </a:solidFill>
                <a:latin typeface="Inter Medium" panose="020B0602030000000004" pitchFamily="34" charset="0"/>
                <a:ea typeface="Inter Medium" panose="020B0602030000000004" pitchFamily="34" charset="0"/>
              </a:rPr>
              <a:t>Genesis 33:4</a:t>
            </a:r>
          </a:p>
          <a:p>
            <a:pPr lvl="1"/>
            <a:endParaRPr lang="en-US" sz="3000" dirty="0">
              <a:solidFill>
                <a:srgbClr val="CC3300"/>
              </a:solidFill>
              <a:latin typeface="Inter" panose="020B0502030000000004" pitchFamily="34" charset="0"/>
            </a:endParaRPr>
          </a:p>
        </p:txBody>
      </p:sp>
      <p:sp>
        <p:nvSpPr>
          <p:cNvPr id="10" name="Rectangle 9">
            <a:extLst>
              <a:ext uri="{FF2B5EF4-FFF2-40B4-BE49-F238E27FC236}">
                <a16:creationId xmlns:a16="http://schemas.microsoft.com/office/drawing/2014/main" id="{6C26D04F-2B0B-4F16-9A51-5738BF36E514}"/>
              </a:ext>
            </a:extLst>
          </p:cNvPr>
          <p:cNvSpPr/>
          <p:nvPr/>
        </p:nvSpPr>
        <p:spPr>
          <a:xfrm>
            <a:off x="0" y="0"/>
            <a:ext cx="2286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29B2DBA-BFCC-4BB6-9E8B-AC3A22C48EA7}"/>
              </a:ext>
            </a:extLst>
          </p:cNvPr>
          <p:cNvSpPr/>
          <p:nvPr/>
        </p:nvSpPr>
        <p:spPr>
          <a:xfrm>
            <a:off x="11963400" y="0"/>
            <a:ext cx="2286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D3F3BBA-9307-4319-A021-682CB13556FB}"/>
              </a:ext>
            </a:extLst>
          </p:cNvPr>
          <p:cNvSpPr/>
          <p:nvPr/>
        </p:nvSpPr>
        <p:spPr>
          <a:xfrm>
            <a:off x="76200" y="0"/>
            <a:ext cx="120396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9BDDBC7-7E4C-4EBB-A032-E69A3E5AD2F4}"/>
              </a:ext>
            </a:extLst>
          </p:cNvPr>
          <p:cNvSpPr/>
          <p:nvPr/>
        </p:nvSpPr>
        <p:spPr>
          <a:xfrm>
            <a:off x="76200" y="6324600"/>
            <a:ext cx="120396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7FC6C343-723E-47E0-8B7A-E1503B7212BE}"/>
              </a:ext>
            </a:extLst>
          </p:cNvPr>
          <p:cNvSpPr txBox="1"/>
          <p:nvPr/>
        </p:nvSpPr>
        <p:spPr>
          <a:xfrm>
            <a:off x="0" y="6550223"/>
            <a:ext cx="12192000" cy="307777"/>
          </a:xfrm>
          <a:prstGeom prst="rect">
            <a:avLst/>
          </a:prstGeom>
          <a:solidFill>
            <a:schemeClr val="tx1"/>
          </a:solidFill>
        </p:spPr>
        <p:txBody>
          <a:bodyPr wrap="square" rtlCol="0">
            <a:spAutoFit/>
          </a:bodyPr>
          <a:lstStyle/>
          <a:p>
            <a:r>
              <a:rPr lang="en-US" sz="1400" dirty="0">
                <a:solidFill>
                  <a:schemeClr val="bg1"/>
                </a:solidFill>
                <a:latin typeface="Inter" panose="020B0502030000000004" pitchFamily="34" charset="0"/>
                <a:ea typeface="Inter" panose="020B0502030000000004" pitchFamily="34" charset="0"/>
              </a:rPr>
              <a:t>Richard Thetford									            www.thetfordcountry.com</a:t>
            </a:r>
          </a:p>
        </p:txBody>
      </p:sp>
      <p:sp>
        <p:nvSpPr>
          <p:cNvPr id="16" name="Title 1">
            <a:extLst>
              <a:ext uri="{FF2B5EF4-FFF2-40B4-BE49-F238E27FC236}">
                <a16:creationId xmlns:a16="http://schemas.microsoft.com/office/drawing/2014/main" id="{1C171473-B644-4BF3-8A50-FD668B1DC236}"/>
              </a:ext>
            </a:extLst>
          </p:cNvPr>
          <p:cNvSpPr>
            <a:spLocks noGrp="1"/>
          </p:cNvSpPr>
          <p:nvPr>
            <p:ph type="title"/>
          </p:nvPr>
        </p:nvSpPr>
        <p:spPr>
          <a:xfrm>
            <a:off x="228600" y="228600"/>
            <a:ext cx="11734800" cy="914399"/>
          </a:xfrm>
        </p:spPr>
        <p:txBody>
          <a:bodyPr>
            <a:normAutofit/>
          </a:bodyPr>
          <a:lstStyle/>
          <a:p>
            <a:pPr algn="ctr"/>
            <a:r>
              <a:rPr lang="en-US" sz="4800" b="1" dirty="0">
                <a:solidFill>
                  <a:srgbClr val="CC3300"/>
                </a:solidFill>
                <a:effectLst>
                  <a:outerShdw blurRad="38100" dist="38100" dir="2700000" algn="tl">
                    <a:srgbClr val="000000">
                      <a:alpha val="43137"/>
                    </a:srgbClr>
                  </a:outerShdw>
                </a:effectLst>
                <a:latin typeface="Inter" panose="020B0502030000000004" pitchFamily="34" charset="0"/>
              </a:rPr>
              <a:t>Jacob’s Struggle with Esau</a:t>
            </a:r>
          </a:p>
        </p:txBody>
      </p:sp>
      <p:cxnSp>
        <p:nvCxnSpPr>
          <p:cNvPr id="17" name="Straight Connector 16">
            <a:extLst>
              <a:ext uri="{FF2B5EF4-FFF2-40B4-BE49-F238E27FC236}">
                <a16:creationId xmlns:a16="http://schemas.microsoft.com/office/drawing/2014/main" id="{D74D1ADA-BFEB-4E54-A788-471527489EA8}"/>
              </a:ext>
            </a:extLst>
          </p:cNvPr>
          <p:cNvCxnSpPr/>
          <p:nvPr/>
        </p:nvCxnSpPr>
        <p:spPr>
          <a:xfrm>
            <a:off x="1905000" y="1219200"/>
            <a:ext cx="8305800" cy="0"/>
          </a:xfrm>
          <a:prstGeom prst="line">
            <a:avLst/>
          </a:prstGeom>
        </p:spPr>
        <p:style>
          <a:lnRef idx="3">
            <a:schemeClr val="accent1"/>
          </a:lnRef>
          <a:fillRef idx="0">
            <a:schemeClr val="accent1"/>
          </a:fillRef>
          <a:effectRef idx="2">
            <a:schemeClr val="accent1"/>
          </a:effectRef>
          <a:fontRef idx="minor">
            <a:schemeClr val="tx1"/>
          </a:fontRef>
        </p:style>
      </p:cxnSp>
      <p:pic>
        <p:nvPicPr>
          <p:cNvPr id="19" name="Picture 18" descr="A green plant with white text&#10;&#10;Description automatically generated">
            <a:extLst>
              <a:ext uri="{FF2B5EF4-FFF2-40B4-BE49-F238E27FC236}">
                <a16:creationId xmlns:a16="http://schemas.microsoft.com/office/drawing/2014/main" id="{41F91890-F2CD-4C52-B0A0-B353DC2ABC0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34400" y="1371600"/>
            <a:ext cx="3276599" cy="3276599"/>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15" fill="hold">
                            <p:stCondLst>
                              <p:cond delay="500"/>
                            </p:stCondLst>
                            <p:childTnLst>
                              <p:par>
                                <p:cTn id="16" presetID="9" presetClass="entr" presetSubtype="0" fill="hold"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dissolve">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25" fill="hold">
                            <p:stCondLst>
                              <p:cond delay="500"/>
                            </p:stCondLst>
                            <p:childTnLst>
                              <p:par>
                                <p:cTn id="26" presetID="9" presetClass="entr" presetSubtype="0" fill="hold" nodeType="after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dissolve">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p:cTn id="33"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par>
                          <p:cTn id="35" fill="hold">
                            <p:stCondLst>
                              <p:cond delay="500"/>
                            </p:stCondLst>
                            <p:childTnLst>
                              <p:par>
                                <p:cTn id="36" presetID="15" presetClass="entr" presetSubtype="0" fill="hold" nodeType="after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 calcmode="lin" valueType="num">
                                      <p:cBhvr>
                                        <p:cTn id="38"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9"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0" dur="1000" fill="hold"/>
                                        <p:tgtEl>
                                          <p:spTgt spid="3">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41" dur="1000" fill="hold"/>
                                        <p:tgtEl>
                                          <p:spTgt spid="3">
                                            <p:txEl>
                                              <p:pRg st="6" end="6"/>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2" fill="hold">
                      <p:stCondLst>
                        <p:cond delay="indefinite"/>
                      </p:stCondLst>
                      <p:childTnLst>
                        <p:par>
                          <p:cTn id="43" fill="hold">
                            <p:stCondLst>
                              <p:cond delay="0"/>
                            </p:stCondLst>
                            <p:childTnLst>
                              <p:par>
                                <p:cTn id="44" presetID="23" presetClass="entr" presetSubtype="16" fill="hold"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 calcmode="lin" valueType="num">
                                      <p:cBhvr>
                                        <p:cTn id="46"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7"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par>
                          <p:cTn id="48" fill="hold">
                            <p:stCondLst>
                              <p:cond delay="500"/>
                            </p:stCondLst>
                            <p:childTnLst>
                              <p:par>
                                <p:cTn id="49" presetID="9" presetClass="entr" presetSubtype="0" fill="hold" nodeType="after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dissolve">
                                      <p:cBhvr>
                                        <p:cTn id="5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1447800"/>
            <a:ext cx="11430000" cy="4648200"/>
          </a:xfrm>
        </p:spPr>
        <p:txBody>
          <a:bodyPr>
            <a:noAutofit/>
          </a:bodyPr>
          <a:lstStyle/>
          <a:p>
            <a:r>
              <a:rPr lang="en-US" sz="3200" dirty="0">
                <a:latin typeface="Inter" panose="020B0502030000000004" pitchFamily="34" charset="0"/>
              </a:rPr>
              <a:t>At Bethel – Jacob made a vow to God that He</a:t>
            </a:r>
            <a:br>
              <a:rPr lang="en-US" sz="3200" dirty="0">
                <a:latin typeface="Inter" panose="020B0502030000000004" pitchFamily="34" charset="0"/>
              </a:rPr>
            </a:br>
            <a:r>
              <a:rPr lang="en-US" sz="3200" dirty="0">
                <a:latin typeface="Inter" panose="020B0502030000000004" pitchFamily="34" charset="0"/>
              </a:rPr>
              <a:t>would be His Lord</a:t>
            </a:r>
          </a:p>
          <a:p>
            <a:pPr lvl="1"/>
            <a:r>
              <a:rPr lang="en-US" sz="3000" dirty="0">
                <a:solidFill>
                  <a:srgbClr val="CC3300"/>
                </a:solidFill>
                <a:latin typeface="Inter" panose="020B0502030000000004" pitchFamily="34" charset="0"/>
              </a:rPr>
              <a:t>Upon our confession and baptism, we have</a:t>
            </a:r>
            <a:br>
              <a:rPr lang="en-US" sz="3000" dirty="0">
                <a:solidFill>
                  <a:srgbClr val="CC3300"/>
                </a:solidFill>
                <a:latin typeface="Inter" panose="020B0502030000000004" pitchFamily="34" charset="0"/>
              </a:rPr>
            </a:br>
            <a:r>
              <a:rPr lang="en-US" sz="3000" dirty="0">
                <a:solidFill>
                  <a:srgbClr val="CC3300"/>
                </a:solidFill>
                <a:latin typeface="Inter" panose="020B0502030000000004" pitchFamily="34" charset="0"/>
              </a:rPr>
              <a:t>made a vow to be loyal to God </a:t>
            </a:r>
            <a:r>
              <a:rPr lang="en-US" sz="3000" dirty="0">
                <a:solidFill>
                  <a:srgbClr val="CC3300"/>
                </a:solidFill>
                <a:latin typeface="Inter Medium" panose="020B0602030000000004" pitchFamily="34" charset="0"/>
                <a:ea typeface="Inter Medium" panose="020B0602030000000004" pitchFamily="34" charset="0"/>
              </a:rPr>
              <a:t>(Acts 8:37-39)</a:t>
            </a:r>
          </a:p>
          <a:p>
            <a:r>
              <a:rPr lang="en-US" sz="3200" dirty="0">
                <a:latin typeface="Inter" panose="020B0502030000000004" pitchFamily="34" charset="0"/>
              </a:rPr>
              <a:t>Jacob had a two-way relationship with God</a:t>
            </a:r>
          </a:p>
          <a:p>
            <a:pPr lvl="1"/>
            <a:r>
              <a:rPr lang="en-US" sz="3000" dirty="0">
                <a:solidFill>
                  <a:srgbClr val="CC3300"/>
                </a:solidFill>
                <a:latin typeface="Inter" panose="020B0502030000000004" pitchFamily="34" charset="0"/>
              </a:rPr>
              <a:t>We must have a two-way relationship with God</a:t>
            </a:r>
          </a:p>
          <a:p>
            <a:pPr lvl="2"/>
            <a:r>
              <a:rPr lang="en-US" sz="2800" dirty="0">
                <a:latin typeface="Inter Medium" panose="020B0602030000000004" pitchFamily="34" charset="0"/>
                <a:ea typeface="Inter Medium" panose="020B0602030000000004" pitchFamily="34" charset="0"/>
              </a:rPr>
              <a:t>Jeremiah 10:23; 2 Timothy 2:15; Matthew 21:22</a:t>
            </a:r>
          </a:p>
          <a:p>
            <a:r>
              <a:rPr lang="en-US" sz="3200" dirty="0">
                <a:latin typeface="Inter" panose="020B0502030000000004" pitchFamily="34" charset="0"/>
              </a:rPr>
              <a:t>Jacob was not discouraged</a:t>
            </a:r>
          </a:p>
          <a:p>
            <a:pPr lvl="1"/>
            <a:r>
              <a:rPr lang="en-US" sz="3000" dirty="0">
                <a:solidFill>
                  <a:srgbClr val="CC3300"/>
                </a:solidFill>
                <a:latin typeface="Inter" panose="020B0502030000000004" pitchFamily="34" charset="0"/>
              </a:rPr>
              <a:t>We must keep pressing on </a:t>
            </a:r>
            <a:r>
              <a:rPr lang="en-US" sz="3000" dirty="0">
                <a:solidFill>
                  <a:srgbClr val="CC3300"/>
                </a:solidFill>
                <a:latin typeface="Inter Medium" panose="020B0602030000000004" pitchFamily="34" charset="0"/>
                <a:ea typeface="Inter Medium" panose="020B0602030000000004" pitchFamily="34" charset="0"/>
              </a:rPr>
              <a:t>(Matthew 10:22)</a:t>
            </a:r>
          </a:p>
          <a:p>
            <a:pPr lvl="2"/>
            <a:endParaRPr lang="en-US" dirty="0">
              <a:solidFill>
                <a:srgbClr val="CC3300"/>
              </a:solidFill>
              <a:latin typeface="Inter" panose="020B0502030000000004" pitchFamily="34" charset="0"/>
            </a:endParaRPr>
          </a:p>
        </p:txBody>
      </p:sp>
      <p:sp>
        <p:nvSpPr>
          <p:cNvPr id="10" name="Rectangle 9">
            <a:extLst>
              <a:ext uri="{FF2B5EF4-FFF2-40B4-BE49-F238E27FC236}">
                <a16:creationId xmlns:a16="http://schemas.microsoft.com/office/drawing/2014/main" id="{65980D75-C0F9-4239-BD09-AB447AC07EEF}"/>
              </a:ext>
            </a:extLst>
          </p:cNvPr>
          <p:cNvSpPr/>
          <p:nvPr/>
        </p:nvSpPr>
        <p:spPr>
          <a:xfrm>
            <a:off x="0" y="0"/>
            <a:ext cx="2286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1BF0D11-F5BD-4EB0-B545-2C3D1A5A04E7}"/>
              </a:ext>
            </a:extLst>
          </p:cNvPr>
          <p:cNvSpPr/>
          <p:nvPr/>
        </p:nvSpPr>
        <p:spPr>
          <a:xfrm>
            <a:off x="11963400" y="0"/>
            <a:ext cx="2286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EEDC75-3962-41FF-AFB2-EB88F579C628}"/>
              </a:ext>
            </a:extLst>
          </p:cNvPr>
          <p:cNvSpPr/>
          <p:nvPr/>
        </p:nvSpPr>
        <p:spPr>
          <a:xfrm>
            <a:off x="76200" y="0"/>
            <a:ext cx="120396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AE45A2F-66BD-4A60-BDB3-341EE1B5D5AA}"/>
              </a:ext>
            </a:extLst>
          </p:cNvPr>
          <p:cNvSpPr/>
          <p:nvPr/>
        </p:nvSpPr>
        <p:spPr>
          <a:xfrm>
            <a:off x="76200" y="6324600"/>
            <a:ext cx="120396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FFD3A32B-09C9-497C-AB5D-00C9F1ABF796}"/>
              </a:ext>
            </a:extLst>
          </p:cNvPr>
          <p:cNvSpPr txBox="1"/>
          <p:nvPr/>
        </p:nvSpPr>
        <p:spPr>
          <a:xfrm>
            <a:off x="0" y="6550223"/>
            <a:ext cx="12192000" cy="307777"/>
          </a:xfrm>
          <a:prstGeom prst="rect">
            <a:avLst/>
          </a:prstGeom>
          <a:solidFill>
            <a:schemeClr val="tx1"/>
          </a:solidFill>
        </p:spPr>
        <p:txBody>
          <a:bodyPr wrap="square" rtlCol="0">
            <a:spAutoFit/>
          </a:bodyPr>
          <a:lstStyle/>
          <a:p>
            <a:r>
              <a:rPr lang="en-US" sz="1400" dirty="0">
                <a:solidFill>
                  <a:schemeClr val="bg1"/>
                </a:solidFill>
                <a:latin typeface="Inter" panose="020B0502030000000004" pitchFamily="34" charset="0"/>
                <a:ea typeface="Inter" panose="020B0502030000000004" pitchFamily="34" charset="0"/>
              </a:rPr>
              <a:t>Richard Thetford									            www.thetfordcountry.com</a:t>
            </a:r>
          </a:p>
        </p:txBody>
      </p:sp>
      <p:sp>
        <p:nvSpPr>
          <p:cNvPr id="16" name="Title 1">
            <a:extLst>
              <a:ext uri="{FF2B5EF4-FFF2-40B4-BE49-F238E27FC236}">
                <a16:creationId xmlns:a16="http://schemas.microsoft.com/office/drawing/2014/main" id="{C45E9185-452E-4E41-8BC1-261E558CFB95}"/>
              </a:ext>
            </a:extLst>
          </p:cNvPr>
          <p:cNvSpPr>
            <a:spLocks noGrp="1"/>
          </p:cNvSpPr>
          <p:nvPr>
            <p:ph type="title"/>
          </p:nvPr>
        </p:nvSpPr>
        <p:spPr>
          <a:xfrm>
            <a:off x="228600" y="228600"/>
            <a:ext cx="11734800" cy="914399"/>
          </a:xfrm>
        </p:spPr>
        <p:txBody>
          <a:bodyPr>
            <a:normAutofit fontScale="90000"/>
          </a:bodyPr>
          <a:lstStyle/>
          <a:p>
            <a:pPr algn="ctr"/>
            <a:r>
              <a:rPr lang="en-US" sz="4800" b="1" dirty="0">
                <a:solidFill>
                  <a:srgbClr val="CC3300"/>
                </a:solidFill>
                <a:effectLst>
                  <a:outerShdw blurRad="38100" dist="38100" dir="2700000" algn="tl">
                    <a:srgbClr val="000000">
                      <a:alpha val="43137"/>
                    </a:srgbClr>
                  </a:outerShdw>
                </a:effectLst>
                <a:latin typeface="Inter" panose="020B0502030000000004" pitchFamily="34" charset="0"/>
              </a:rPr>
              <a:t>Lessons Learned from Jacob’s Struggles</a:t>
            </a:r>
          </a:p>
        </p:txBody>
      </p:sp>
      <p:cxnSp>
        <p:nvCxnSpPr>
          <p:cNvPr id="17" name="Straight Connector 16">
            <a:extLst>
              <a:ext uri="{FF2B5EF4-FFF2-40B4-BE49-F238E27FC236}">
                <a16:creationId xmlns:a16="http://schemas.microsoft.com/office/drawing/2014/main" id="{328D2F13-237C-40E2-9B7C-01F682FB55D8}"/>
              </a:ext>
            </a:extLst>
          </p:cNvPr>
          <p:cNvCxnSpPr/>
          <p:nvPr/>
        </p:nvCxnSpPr>
        <p:spPr>
          <a:xfrm>
            <a:off x="1905000" y="1219200"/>
            <a:ext cx="8305800" cy="0"/>
          </a:xfrm>
          <a:prstGeom prst="line">
            <a:avLst/>
          </a:prstGeom>
        </p:spPr>
        <p:style>
          <a:lnRef idx="3">
            <a:schemeClr val="accent1"/>
          </a:lnRef>
          <a:fillRef idx="0">
            <a:schemeClr val="accent1"/>
          </a:fillRef>
          <a:effectRef idx="2">
            <a:schemeClr val="accent1"/>
          </a:effectRef>
          <a:fontRef idx="minor">
            <a:schemeClr val="tx1"/>
          </a:fontRef>
        </p:style>
      </p:cxnSp>
      <p:pic>
        <p:nvPicPr>
          <p:cNvPr id="19" name="Picture 18" descr="Close-up of a leather bible&#10;&#10;Description automatically generated">
            <a:extLst>
              <a:ext uri="{FF2B5EF4-FFF2-40B4-BE49-F238E27FC236}">
                <a16:creationId xmlns:a16="http://schemas.microsoft.com/office/drawing/2014/main" id="{D8CF10F8-EF9F-423F-9C9C-81E3789795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01200" y="1444823"/>
            <a:ext cx="2209800" cy="4727361"/>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3" presetClass="entr" presetSubtype="16"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p:cTn id="1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dissolve">
                                      <p:cBhvr>
                                        <p:cTn id="24" dur="500"/>
                                        <p:tgtEl>
                                          <p:spTgt spid="3">
                                            <p:txEl>
                                              <p:pRg st="3" end="3"/>
                                            </p:txEl>
                                          </p:spTgt>
                                        </p:tgtEl>
                                      </p:cBhvr>
                                    </p:animEffect>
                                  </p:childTnLst>
                                </p:cTn>
                              </p:par>
                            </p:childTnLst>
                          </p:cTn>
                        </p:par>
                        <p:par>
                          <p:cTn id="25" fill="hold">
                            <p:stCondLst>
                              <p:cond delay="500"/>
                            </p:stCondLst>
                            <p:childTnLst>
                              <p:par>
                                <p:cTn id="26" presetID="9" presetClass="entr" presetSubtype="0" fill="hold" nodeType="after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dissolve">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p:cTn id="33"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dissolve">
                                      <p:cBhvr>
                                        <p:cTn id="3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304800" y="990600"/>
            <a:ext cx="11582400" cy="4524315"/>
          </a:xfrm>
          <a:prstGeom prst="rect">
            <a:avLst/>
          </a:prstGeom>
          <a:noFill/>
        </p:spPr>
        <p:txBody>
          <a:bodyPr wrap="square" rtlCol="0">
            <a:spAutoFit/>
          </a:bodyPr>
          <a:lstStyle/>
          <a:p>
            <a:pPr algn="ctr"/>
            <a:r>
              <a:rPr lang="en-US" sz="3600" dirty="0">
                <a:latin typeface="Inter" panose="020B0502030000000004" pitchFamily="34" charset="0"/>
              </a:rPr>
              <a:t>“For we do not wrestle against flesh and blood,</a:t>
            </a:r>
            <a:br>
              <a:rPr lang="en-US" sz="3600" dirty="0">
                <a:latin typeface="Inter" panose="020B0502030000000004" pitchFamily="34" charset="0"/>
              </a:rPr>
            </a:br>
            <a:r>
              <a:rPr lang="en-US" sz="3600" dirty="0">
                <a:latin typeface="Inter" panose="020B0502030000000004" pitchFamily="34" charset="0"/>
              </a:rPr>
              <a:t>but against principalities, against powers, against the rulers of the darkness of this age, against spiritual hosts of wickedness in the heavenly places. Therefore, take up the whole armor of God,</a:t>
            </a:r>
            <a:br>
              <a:rPr lang="en-US" sz="3600" dirty="0">
                <a:latin typeface="Inter" panose="020B0502030000000004" pitchFamily="34" charset="0"/>
              </a:rPr>
            </a:br>
            <a:r>
              <a:rPr lang="en-US" sz="3600" dirty="0">
                <a:latin typeface="Inter" panose="020B0502030000000004" pitchFamily="34" charset="0"/>
              </a:rPr>
              <a:t>that you may be able to withstand in the evil day, and </a:t>
            </a:r>
            <a:r>
              <a:rPr lang="en-US" sz="3600" b="1" dirty="0">
                <a:latin typeface="Inter" panose="020B0502030000000004" pitchFamily="34" charset="0"/>
              </a:rPr>
              <a:t>having done all</a:t>
            </a:r>
            <a:r>
              <a:rPr lang="en-US" sz="3600" dirty="0">
                <a:latin typeface="Inter" panose="020B0502030000000004" pitchFamily="34" charset="0"/>
              </a:rPr>
              <a:t>, to stand.”</a:t>
            </a:r>
          </a:p>
          <a:p>
            <a:pPr algn="ctr"/>
            <a:r>
              <a:rPr lang="en-US" sz="3600" b="1" dirty="0">
                <a:solidFill>
                  <a:srgbClr val="CC3300"/>
                </a:solidFill>
                <a:latin typeface="Inter" panose="020B0502030000000004" pitchFamily="34" charset="0"/>
              </a:rPr>
              <a:t>Ephesians 6:12-13</a:t>
            </a:r>
            <a:r>
              <a:rPr lang="en-US" sz="3600" b="1" dirty="0">
                <a:solidFill>
                  <a:srgbClr val="CC3300"/>
                </a:solidFill>
              </a:rPr>
              <a:t> </a:t>
            </a:r>
          </a:p>
        </p:txBody>
      </p:sp>
      <p:sp>
        <p:nvSpPr>
          <p:cNvPr id="8" name="Rectangle 7">
            <a:extLst>
              <a:ext uri="{FF2B5EF4-FFF2-40B4-BE49-F238E27FC236}">
                <a16:creationId xmlns:a16="http://schemas.microsoft.com/office/drawing/2014/main" id="{9A5E6B6C-87EA-4357-B6E8-B606A0A50CD6}"/>
              </a:ext>
            </a:extLst>
          </p:cNvPr>
          <p:cNvSpPr/>
          <p:nvPr/>
        </p:nvSpPr>
        <p:spPr>
          <a:xfrm>
            <a:off x="0" y="0"/>
            <a:ext cx="2286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0410F89-1C31-4E2D-97AF-66EE74F7EB74}"/>
              </a:ext>
            </a:extLst>
          </p:cNvPr>
          <p:cNvSpPr/>
          <p:nvPr/>
        </p:nvSpPr>
        <p:spPr>
          <a:xfrm>
            <a:off x="11963400" y="0"/>
            <a:ext cx="2286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FA67ED5-187B-4126-9CAD-9C5772D34FD0}"/>
              </a:ext>
            </a:extLst>
          </p:cNvPr>
          <p:cNvSpPr/>
          <p:nvPr/>
        </p:nvSpPr>
        <p:spPr>
          <a:xfrm>
            <a:off x="76200" y="0"/>
            <a:ext cx="12039600" cy="914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3AD7BA9-C81C-4415-B658-A4F0C8CD4E16}"/>
              </a:ext>
            </a:extLst>
          </p:cNvPr>
          <p:cNvSpPr/>
          <p:nvPr/>
        </p:nvSpPr>
        <p:spPr>
          <a:xfrm>
            <a:off x="76200" y="5591115"/>
            <a:ext cx="12039600" cy="9620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B698786B-E17B-4C96-BE0F-96B61E56CAA7}"/>
              </a:ext>
            </a:extLst>
          </p:cNvPr>
          <p:cNvSpPr txBox="1"/>
          <p:nvPr/>
        </p:nvSpPr>
        <p:spPr>
          <a:xfrm>
            <a:off x="0" y="6550223"/>
            <a:ext cx="12192000" cy="307777"/>
          </a:xfrm>
          <a:prstGeom prst="rect">
            <a:avLst/>
          </a:prstGeom>
          <a:solidFill>
            <a:schemeClr val="tx1"/>
          </a:solidFill>
        </p:spPr>
        <p:txBody>
          <a:bodyPr wrap="square" rtlCol="0">
            <a:spAutoFit/>
          </a:bodyPr>
          <a:lstStyle/>
          <a:p>
            <a:r>
              <a:rPr lang="en-US" sz="1400" dirty="0">
                <a:solidFill>
                  <a:schemeClr val="bg1"/>
                </a:solidFill>
                <a:latin typeface="Inter" panose="020B0502030000000004" pitchFamily="34" charset="0"/>
                <a:ea typeface="Inter" panose="020B0502030000000004" pitchFamily="34" charset="0"/>
              </a:rPr>
              <a:t>Richard Thetford									            www.thetfordcountry.com</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358</TotalTime>
  <Words>464</Words>
  <Application>Microsoft Office PowerPoint</Application>
  <PresentationFormat>Widescreen</PresentationFormat>
  <Paragraphs>49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Franklin Gothic Book</vt:lpstr>
      <vt:lpstr>Inter</vt:lpstr>
      <vt:lpstr>Inter Medium</vt:lpstr>
      <vt:lpstr>Perpetua</vt:lpstr>
      <vt:lpstr>Wingdings 2</vt:lpstr>
      <vt:lpstr>Equity</vt:lpstr>
      <vt:lpstr>The Struggles of Jacob</vt:lpstr>
      <vt:lpstr>Background</vt:lpstr>
      <vt:lpstr>Jacob’s Struggle with Laban</vt:lpstr>
      <vt:lpstr>Jacob’s Struggle with Esau</vt:lpstr>
      <vt:lpstr>Lessons Learned from Jacob’s Struggles</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Struggles of Jacob</dc:title>
  <dc:creator>Richard Thetford</dc:creator>
  <cp:lastModifiedBy>Richard Thetford</cp:lastModifiedBy>
  <cp:revision>14</cp:revision>
  <dcterms:created xsi:type="dcterms:W3CDTF">2010-01-12T16:54:49Z</dcterms:created>
  <dcterms:modified xsi:type="dcterms:W3CDTF">2024-07-07T21:22:56Z</dcterms:modified>
</cp:coreProperties>
</file>