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6577" y="1122363"/>
            <a:ext cx="8482693" cy="2387600"/>
          </a:xfrm>
        </p:spPr>
        <p:txBody>
          <a:bodyPr anchor="b">
            <a:normAutofit/>
          </a:bodyPr>
          <a:lstStyle>
            <a:lvl1pPr algn="ctr">
              <a:defRPr sz="4400" b="1">
                <a:latin typeface="Segoe UI" panose="020B0502040204020203" pitchFamily="34" charset="0"/>
                <a:ea typeface="Roboto" pitchFamily="2"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a:latin typeface="Segoe UI" panose="020B0502040204020203" pitchFamily="34" charset="0"/>
                <a:ea typeface="Roboto" pitchFamily="2" charset="0"/>
                <a:cs typeface="Arial" panose="020B0604020202020204" pitchFamily="34" charset="0"/>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7" name="TextBox 6"/>
          <p:cNvSpPr txBox="1"/>
          <p:nvPr/>
        </p:nvSpPr>
        <p:spPr>
          <a:xfrm>
            <a:off x="0" y="6556078"/>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ea typeface="Roboto" pitchFamily="2" charset="0"/>
                <a:cs typeface="Arial" panose="020B0604020202020204" pitchFamily="34" charset="0"/>
              </a:rPr>
              <a:t>Richard Thetford	                                                                                                       www.thetfordcountry.com</a:t>
            </a:r>
          </a:p>
        </p:txBody>
      </p:sp>
      <p:sp>
        <p:nvSpPr>
          <p:cNvPr id="8" name="Rectangle 7"/>
          <p:cNvSpPr/>
          <p:nvPr/>
        </p:nvSpPr>
        <p:spPr>
          <a:xfrm>
            <a:off x="0" y="13"/>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
        <p:nvSpPr>
          <p:cNvPr id="9" name="Rectangle 8"/>
          <p:cNvSpPr/>
          <p:nvPr/>
        </p:nvSpPr>
        <p:spPr>
          <a:xfrm>
            <a:off x="0" y="6351975"/>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
        <p:nvSpPr>
          <p:cNvPr id="10" name="Rectangle 9"/>
          <p:cNvSpPr/>
          <p:nvPr/>
        </p:nvSpPr>
        <p:spPr>
          <a:xfrm>
            <a:off x="3" y="13"/>
            <a:ext cx="204106"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
        <p:nvSpPr>
          <p:cNvPr id="11" name="Rectangle 10"/>
          <p:cNvSpPr/>
          <p:nvPr/>
        </p:nvSpPr>
        <p:spPr>
          <a:xfrm>
            <a:off x="8931730" y="13"/>
            <a:ext cx="212270"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Tree>
    <p:extLst>
      <p:ext uri="{BB962C8B-B14F-4D97-AF65-F5344CB8AC3E}">
        <p14:creationId xmlns:p14="http://schemas.microsoft.com/office/powerpoint/2010/main" val="23191300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C108E1-EB8E-4019-B7FD-FB3E51A8E1FB}" type="datetimeFigureOut">
              <a:rPr lang="en-US" smtClean="0"/>
              <a:t>7/3/2016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2627488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C108E1-EB8E-4019-B7FD-FB3E51A8E1FB}" type="datetimeFigureOut">
              <a:rPr lang="en-US" smtClean="0"/>
              <a:t>7/3/2016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33802488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latin typeface="Segoe UI" panose="020B0502040204020203" pitchFamily="34" charset="0"/>
                <a:ea typeface="Roboto" pitchFamily="2"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400" b="1">
                <a:latin typeface="Segoe UI" panose="020B0502040204020203" pitchFamily="34" charset="0"/>
                <a:ea typeface="Roboto" pitchFamily="2" charset="0"/>
                <a:cs typeface="Arial" panose="020B0604020202020204" pitchFamily="34" charset="0"/>
              </a:defRPr>
            </a:lvl1pPr>
            <a:lvl2pPr>
              <a:defRPr sz="3200">
                <a:latin typeface="Segoe UI" panose="020B0502040204020203" pitchFamily="34" charset="0"/>
                <a:ea typeface="Roboto" pitchFamily="2" charset="0"/>
                <a:cs typeface="Arial" panose="020B0604020202020204" pitchFamily="34" charset="0"/>
              </a:defRPr>
            </a:lvl2pPr>
            <a:lvl3pPr>
              <a:defRPr sz="3000">
                <a:latin typeface="Segoe UI" panose="020B0502040204020203" pitchFamily="34" charset="0"/>
                <a:ea typeface="Roboto" pitchFamily="2" charset="0"/>
                <a:cs typeface="Arial" panose="020B0604020202020204" pitchFamily="34" charset="0"/>
              </a:defRPr>
            </a:lvl3pPr>
            <a:lvl4pPr>
              <a:defRPr sz="2800">
                <a:latin typeface="Segoe UI" panose="020B0502040204020203" pitchFamily="34" charset="0"/>
                <a:ea typeface="Roboto" pitchFamily="2" charset="0"/>
                <a:cs typeface="Arial" panose="020B0604020202020204" pitchFamily="34" charset="0"/>
              </a:defRPr>
            </a:lvl4pPr>
            <a:lvl5pPr>
              <a:defRPr sz="2400">
                <a:latin typeface="Segoe UI" panose="020B0502040204020203" pitchFamily="34" charset="0"/>
                <a:ea typeface="Roboto" pitchFamily="2"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0" y="6556078"/>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ea typeface="Roboto" pitchFamily="2" charset="0"/>
                <a:cs typeface="Arial" panose="020B0604020202020204" pitchFamily="34" charset="0"/>
              </a:rPr>
              <a:t>Richard Thetford	                                                                                                       www.thetfordcountry.com</a:t>
            </a:r>
          </a:p>
        </p:txBody>
      </p:sp>
      <p:sp>
        <p:nvSpPr>
          <p:cNvPr id="8" name="Rectangle 7"/>
          <p:cNvSpPr/>
          <p:nvPr/>
        </p:nvSpPr>
        <p:spPr>
          <a:xfrm>
            <a:off x="0" y="13"/>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
        <p:nvSpPr>
          <p:cNvPr id="9" name="Rectangle 8"/>
          <p:cNvSpPr/>
          <p:nvPr/>
        </p:nvSpPr>
        <p:spPr>
          <a:xfrm>
            <a:off x="0" y="6351975"/>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
        <p:nvSpPr>
          <p:cNvPr id="10" name="Rectangle 9"/>
          <p:cNvSpPr/>
          <p:nvPr/>
        </p:nvSpPr>
        <p:spPr>
          <a:xfrm>
            <a:off x="1" y="13"/>
            <a:ext cx="212270"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
        <p:nvSpPr>
          <p:cNvPr id="11" name="Rectangle 10"/>
          <p:cNvSpPr/>
          <p:nvPr/>
        </p:nvSpPr>
        <p:spPr>
          <a:xfrm>
            <a:off x="8931731" y="13"/>
            <a:ext cx="212271"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latin typeface="Segoe UI" panose="020B0502040204020203" pitchFamily="34" charset="0"/>
            </a:endParaRPr>
          </a:p>
        </p:txBody>
      </p:sp>
    </p:spTree>
    <p:extLst>
      <p:ext uri="{BB962C8B-B14F-4D97-AF65-F5344CB8AC3E}">
        <p14:creationId xmlns:p14="http://schemas.microsoft.com/office/powerpoint/2010/main" val="28481977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51"/>
            <a:ext cx="7886700" cy="2852737"/>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623888" y="4589476"/>
            <a:ext cx="7886700" cy="150018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C108E1-EB8E-4019-B7FD-FB3E51A8E1FB}" type="datetimeFigureOut">
              <a:rPr lang="en-US" smtClean="0"/>
              <a:t>7/3/2016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4232380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C108E1-EB8E-4019-B7FD-FB3E51A8E1FB}" type="datetimeFigureOut">
              <a:rPr lang="en-US" smtClean="0"/>
              <a:t>7/3/2016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24273329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C108E1-EB8E-4019-B7FD-FB3E51A8E1FB}" type="datetimeFigureOut">
              <a:rPr lang="en-US" smtClean="0"/>
              <a:t>7/3/2016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38806633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C108E1-EB8E-4019-B7FD-FB3E51A8E1FB}" type="datetimeFigureOut">
              <a:rPr lang="en-US" smtClean="0"/>
              <a:t>7/3/2016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1181154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108E1-EB8E-4019-B7FD-FB3E51A8E1FB}" type="datetimeFigureOut">
              <a:rPr lang="en-US" smtClean="0"/>
              <a:t>7/3/2016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675527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8"/>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4"/>
          <p:cNvSpPr>
            <a:spLocks noGrp="1"/>
          </p:cNvSpPr>
          <p:nvPr>
            <p:ph type="dt" sz="half" idx="10"/>
          </p:nvPr>
        </p:nvSpPr>
        <p:spPr/>
        <p:txBody>
          <a:bodyPr/>
          <a:lstStyle/>
          <a:p>
            <a:fld id="{51C108E1-EB8E-4019-B7FD-FB3E51A8E1FB}" type="datetimeFigureOut">
              <a:rPr lang="en-US" smtClean="0"/>
              <a:t>7/3/2016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14265815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8"/>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4"/>
          <p:cNvSpPr>
            <a:spLocks noGrp="1"/>
          </p:cNvSpPr>
          <p:nvPr>
            <p:ph type="dt" sz="half" idx="10"/>
          </p:nvPr>
        </p:nvSpPr>
        <p:spPr/>
        <p:txBody>
          <a:bodyPr/>
          <a:lstStyle/>
          <a:p>
            <a:fld id="{51C108E1-EB8E-4019-B7FD-FB3E51A8E1FB}" type="datetimeFigureOut">
              <a:rPr lang="en-US" smtClean="0"/>
              <a:t>7/3/2016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2E84C-F3A6-41C9-A9F1-B7C43A08B2E9}" type="slidenum">
              <a:rPr lang="en-US" smtClean="0"/>
              <a:t>‹#›</a:t>
            </a:fld>
            <a:endParaRPr lang="en-US"/>
          </a:p>
        </p:txBody>
      </p:sp>
    </p:spTree>
    <p:extLst>
      <p:ext uri="{BB962C8B-B14F-4D97-AF65-F5344CB8AC3E}">
        <p14:creationId xmlns:p14="http://schemas.microsoft.com/office/powerpoint/2010/main" val="4148439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63"/>
            <a:ext cx="2057400" cy="365125"/>
          </a:xfrm>
          <a:prstGeom prst="rect">
            <a:avLst/>
          </a:prstGeom>
        </p:spPr>
        <p:txBody>
          <a:bodyPr vert="horz" lIns="91440" tIns="45720" rIns="91440" bIns="45720" rtlCol="0" anchor="ctr"/>
          <a:lstStyle>
            <a:lvl1pPr algn="l">
              <a:defRPr sz="675">
                <a:solidFill>
                  <a:schemeClr val="tx1">
                    <a:tint val="75000"/>
                  </a:schemeClr>
                </a:solidFill>
                <a:latin typeface="Segoe UI" panose="020B0502040204020203" pitchFamily="34" charset="0"/>
              </a:defRPr>
            </a:lvl1pPr>
          </a:lstStyle>
          <a:p>
            <a:fld id="{51C108E1-EB8E-4019-B7FD-FB3E51A8E1FB}" type="datetimeFigureOut">
              <a:rPr lang="en-US" smtClean="0"/>
              <a:pPr/>
              <a:t>7/3/2016</a:t>
            </a:fld>
            <a:endParaRPr lang="en-US" dirty="0"/>
          </a:p>
        </p:txBody>
      </p:sp>
      <p:sp>
        <p:nvSpPr>
          <p:cNvPr id="5" name="Footer Placeholder 4"/>
          <p:cNvSpPr>
            <a:spLocks noGrp="1"/>
          </p:cNvSpPr>
          <p:nvPr>
            <p:ph type="ftr" sz="quarter" idx="3"/>
          </p:nvPr>
        </p:nvSpPr>
        <p:spPr>
          <a:xfrm>
            <a:off x="3028950" y="6356363"/>
            <a:ext cx="3086100" cy="365125"/>
          </a:xfrm>
          <a:prstGeom prst="rect">
            <a:avLst/>
          </a:prstGeom>
        </p:spPr>
        <p:txBody>
          <a:bodyPr vert="horz" lIns="91440" tIns="45720" rIns="91440" bIns="45720" rtlCol="0" anchor="ctr"/>
          <a:lstStyle>
            <a:lvl1pPr algn="ctr">
              <a:defRPr sz="675">
                <a:solidFill>
                  <a:schemeClr val="tx1">
                    <a:tint val="75000"/>
                  </a:schemeClr>
                </a:solidFill>
                <a:latin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6457950" y="6356363"/>
            <a:ext cx="2057400" cy="365125"/>
          </a:xfrm>
          <a:prstGeom prst="rect">
            <a:avLst/>
          </a:prstGeom>
        </p:spPr>
        <p:txBody>
          <a:bodyPr vert="horz" lIns="91440" tIns="45720" rIns="91440" bIns="45720" rtlCol="0" anchor="ctr"/>
          <a:lstStyle>
            <a:lvl1pPr algn="r">
              <a:defRPr sz="675">
                <a:solidFill>
                  <a:schemeClr val="tx1">
                    <a:tint val="75000"/>
                  </a:schemeClr>
                </a:solidFill>
                <a:latin typeface="Segoe UI" panose="020B0502040204020203" pitchFamily="34" charset="0"/>
              </a:defRPr>
            </a:lvl1pPr>
          </a:lstStyle>
          <a:p>
            <a:fld id="{B9A2E84C-F3A6-41C9-A9F1-B7C43A08B2E9}" type="slidenum">
              <a:rPr lang="en-US" smtClean="0"/>
              <a:pPr/>
              <a:t>‹#›</a:t>
            </a:fld>
            <a:endParaRPr lang="en-US" dirty="0"/>
          </a:p>
        </p:txBody>
      </p:sp>
    </p:spTree>
    <p:extLst>
      <p:ext uri="{BB962C8B-B14F-4D97-AF65-F5344CB8AC3E}">
        <p14:creationId xmlns:p14="http://schemas.microsoft.com/office/powerpoint/2010/main" val="34094601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Segoe UI" panose="020B0502040204020203" pitchFamily="34"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Segoe UI" panose="020B0502040204020203" pitchFamily="34"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Segoe UI" panose="020B0502040204020203" pitchFamily="34"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Segoe UI" panose="020B0502040204020203"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Segoe UI" panose="020B0502040204020203"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6577" y="258296"/>
            <a:ext cx="8482693" cy="723215"/>
          </a:xfrm>
        </p:spPr>
        <p:txBody>
          <a:bodyPr>
            <a:noAutofit/>
          </a:bodyPr>
          <a:lstStyle/>
          <a:p>
            <a:r>
              <a:rPr lang="en-US" dirty="0">
                <a:cs typeface="Segoe UI" panose="020B0502040204020203" pitchFamily="34" charset="0"/>
              </a:rPr>
              <a:t>Striving Together for the Faith</a:t>
            </a:r>
          </a:p>
        </p:txBody>
      </p:sp>
      <p:sp>
        <p:nvSpPr>
          <p:cNvPr id="3" name="Subtitle 2"/>
          <p:cNvSpPr>
            <a:spLocks noGrp="1"/>
          </p:cNvSpPr>
          <p:nvPr>
            <p:ph type="subTitle" idx="1"/>
          </p:nvPr>
        </p:nvSpPr>
        <p:spPr>
          <a:xfrm>
            <a:off x="326577" y="3733100"/>
            <a:ext cx="8482693" cy="2617366"/>
          </a:xfrm>
        </p:spPr>
        <p:txBody>
          <a:bodyPr>
            <a:noAutofit/>
          </a:bodyPr>
          <a:lstStyle/>
          <a:p>
            <a:pPr>
              <a:lnSpc>
                <a:spcPct val="100000"/>
              </a:lnSpc>
              <a:spcBef>
                <a:spcPts val="0"/>
              </a:spcBef>
            </a:pPr>
            <a:r>
              <a:rPr lang="en-US" sz="2800" dirty="0">
                <a:cs typeface="Segoe UI" panose="020B0502040204020203" pitchFamily="34" charset="0"/>
              </a:rPr>
              <a:t>“Only let your conduct be worthy of the gospel</a:t>
            </a:r>
            <a:br>
              <a:rPr lang="en-US" sz="2800" dirty="0">
                <a:cs typeface="Segoe UI" panose="020B0502040204020203" pitchFamily="34" charset="0"/>
              </a:rPr>
            </a:br>
            <a:r>
              <a:rPr lang="en-US" sz="2800" dirty="0">
                <a:cs typeface="Segoe UI" panose="020B0502040204020203" pitchFamily="34" charset="0"/>
              </a:rPr>
              <a:t>of Christ, so that whether I come and see you or</a:t>
            </a:r>
            <a:br>
              <a:rPr lang="en-US" sz="2800" dirty="0">
                <a:cs typeface="Segoe UI" panose="020B0502040204020203" pitchFamily="34" charset="0"/>
              </a:rPr>
            </a:br>
            <a:r>
              <a:rPr lang="en-US" sz="2800" dirty="0">
                <a:cs typeface="Segoe UI" panose="020B0502040204020203" pitchFamily="34" charset="0"/>
              </a:rPr>
              <a:t>am absent, I may hear of your affairs, that you</a:t>
            </a:r>
            <a:br>
              <a:rPr lang="en-US" sz="2800" dirty="0">
                <a:cs typeface="Segoe UI" panose="020B0502040204020203" pitchFamily="34" charset="0"/>
              </a:rPr>
            </a:br>
            <a:r>
              <a:rPr lang="en-US" sz="2800" dirty="0">
                <a:cs typeface="Segoe UI" panose="020B0502040204020203" pitchFamily="34" charset="0"/>
              </a:rPr>
              <a:t>stand fast in one spirit, with one mind</a:t>
            </a:r>
            <a:br>
              <a:rPr lang="en-US" sz="2800" dirty="0">
                <a:cs typeface="Segoe UI" panose="020B0502040204020203" pitchFamily="34" charset="0"/>
              </a:rPr>
            </a:br>
            <a:r>
              <a:rPr lang="en-US" sz="2800" b="1" dirty="0">
                <a:solidFill>
                  <a:srgbClr val="C00000"/>
                </a:solidFill>
                <a:ea typeface="Roboto Medium" panose="02000000000000000000" pitchFamily="2" charset="0"/>
                <a:cs typeface="Segoe UI Semibold" panose="020B0702040204020203" pitchFamily="34" charset="0"/>
              </a:rPr>
              <a:t>striving together for the faith</a:t>
            </a:r>
            <a:r>
              <a:rPr lang="en-US" sz="2800" b="1" dirty="0">
                <a:ea typeface="Roboto Medium" panose="02000000000000000000" pitchFamily="2" charset="0"/>
                <a:cs typeface="Segoe UI Semibold" panose="020B0702040204020203" pitchFamily="34" charset="0"/>
              </a:rPr>
              <a:t> </a:t>
            </a:r>
            <a:r>
              <a:rPr lang="en-US" sz="2800" dirty="0">
                <a:cs typeface="Segoe UI" panose="020B0502040204020203" pitchFamily="34" charset="0"/>
              </a:rPr>
              <a:t>of the gospel”</a:t>
            </a:r>
            <a:br>
              <a:rPr lang="en-US" sz="2800" dirty="0">
                <a:cs typeface="Segoe UI" panose="020B0502040204020203" pitchFamily="34" charset="0"/>
              </a:rPr>
            </a:br>
            <a:r>
              <a:rPr lang="en-US" sz="2800" b="1" dirty="0">
                <a:cs typeface="Segoe UI" panose="020B0502040204020203" pitchFamily="34" charset="0"/>
              </a:rPr>
              <a:t>Philippians 1:27</a:t>
            </a:r>
            <a:endParaRPr lang="en-US" sz="2800" dirty="0">
              <a:cs typeface="Segoe UI" panose="020B0502040204020203"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126" y="992606"/>
            <a:ext cx="8593329" cy="2815996"/>
          </a:xfrm>
          <a:prstGeom prst="rect">
            <a:avLst/>
          </a:prstGeom>
          <a:ln>
            <a:noFill/>
          </a:ln>
          <a:effectLst>
            <a:softEdge rad="112500"/>
          </a:effectLst>
        </p:spPr>
      </p:pic>
    </p:spTree>
    <p:extLst>
      <p:ext uri="{BB962C8B-B14F-4D97-AF65-F5344CB8AC3E}">
        <p14:creationId xmlns:p14="http://schemas.microsoft.com/office/powerpoint/2010/main" val="2776045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116" y="365129"/>
            <a:ext cx="8405768" cy="1325563"/>
          </a:xfrm>
          <a:solidFill>
            <a:schemeClr val="accent1"/>
          </a:solidFill>
        </p:spPr>
        <p:txBody>
          <a:bodyPr>
            <a:normAutofit/>
          </a:bodyPr>
          <a:lstStyle/>
          <a:p>
            <a:r>
              <a:rPr lang="en-US" dirty="0">
                <a:solidFill>
                  <a:schemeClr val="bg1"/>
                </a:solidFill>
                <a:effectLst>
                  <a:outerShdw blurRad="38100" dist="38100" dir="2700000" algn="tl">
                    <a:srgbClr val="000000">
                      <a:alpha val="43137"/>
                    </a:srgbClr>
                  </a:outerShdw>
                </a:effectLst>
                <a:cs typeface="Segoe UI" panose="020B0502040204020203" pitchFamily="34" charset="0"/>
              </a:rPr>
              <a:t>Introduction</a:t>
            </a:r>
          </a:p>
        </p:txBody>
      </p:sp>
      <p:sp>
        <p:nvSpPr>
          <p:cNvPr id="3" name="Content Placeholder 2"/>
          <p:cNvSpPr>
            <a:spLocks noGrp="1"/>
          </p:cNvSpPr>
          <p:nvPr>
            <p:ph idx="1"/>
          </p:nvPr>
        </p:nvSpPr>
        <p:spPr>
          <a:xfrm>
            <a:off x="628650" y="1699790"/>
            <a:ext cx="7886700" cy="4583564"/>
          </a:xfrm>
        </p:spPr>
        <p:txBody>
          <a:bodyPr>
            <a:normAutofit/>
          </a:bodyPr>
          <a:lstStyle/>
          <a:p>
            <a:pPr>
              <a:lnSpc>
                <a:spcPct val="100000"/>
              </a:lnSpc>
            </a:pPr>
            <a:r>
              <a:rPr lang="en-US" dirty="0"/>
              <a:t>Division</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1 Corinthians 1:11-12</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1 Corinthians 3:3-4</a:t>
            </a:r>
          </a:p>
          <a:p>
            <a:pPr>
              <a:lnSpc>
                <a:spcPct val="100000"/>
              </a:lnSpc>
            </a:pPr>
            <a:r>
              <a:rPr lang="en-US" dirty="0"/>
              <a:t>Strive Together – in the work</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1 Corinthians 15:58</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2 Timothy 2:15</a:t>
            </a:r>
          </a:p>
          <a:p>
            <a:pPr>
              <a:lnSpc>
                <a:spcPct val="100000"/>
              </a:lnSpc>
            </a:pPr>
            <a:r>
              <a:rPr lang="en-US" dirty="0"/>
              <a:t>Strive Together – to be unified</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Philippians 1:27</a:t>
            </a:r>
          </a:p>
          <a:p>
            <a:pPr lvl="1"/>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71919" y="439484"/>
            <a:ext cx="1616278" cy="117685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5116" y="1765047"/>
            <a:ext cx="869768" cy="4518307"/>
          </a:xfrm>
          <a:prstGeom prst="rect">
            <a:avLst/>
          </a:prstGeom>
        </p:spPr>
      </p:pic>
    </p:spTree>
    <p:extLst>
      <p:ext uri="{BB962C8B-B14F-4D97-AF65-F5344CB8AC3E}">
        <p14:creationId xmlns:p14="http://schemas.microsoft.com/office/powerpoint/2010/main" val="29990863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5" dur="500"/>
                                        <p:tgtEl>
                                          <p:spTgt spid="3">
                                            <p:txEl>
                                              <p:pRg st="4" end="4"/>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p:cTn id="2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8" dur="500"/>
                                        <p:tgtEl>
                                          <p:spTgt spid="3">
                                            <p:txEl>
                                              <p:pRg st="6" end="6"/>
                                            </p:txEl>
                                          </p:spTgt>
                                        </p:tgtEl>
                                      </p:cBhvr>
                                    </p:animEffect>
                                  </p:childTnLst>
                                </p:cTn>
                              </p:par>
                            </p:childTnLst>
                          </p:cTn>
                        </p:par>
                        <p:par>
                          <p:cTn id="29" fill="hold">
                            <p:stCondLst>
                              <p:cond delay="500"/>
                            </p:stCondLst>
                            <p:childTnLst>
                              <p:par>
                                <p:cTn id="30" presetID="53" presetClass="entr" presetSubtype="16" fill="hold"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p:cTn id="3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116" y="365129"/>
            <a:ext cx="8405768" cy="1325563"/>
          </a:xfrm>
          <a:solidFill>
            <a:schemeClr val="accent1"/>
          </a:solidFill>
        </p:spPr>
        <p:txBody>
          <a:bodyPr>
            <a:normAutofit/>
          </a:bodyPr>
          <a:lstStyle/>
          <a:p>
            <a:r>
              <a:rPr lang="en-US" dirty="0">
                <a:solidFill>
                  <a:schemeClr val="bg1"/>
                </a:solidFill>
                <a:effectLst>
                  <a:outerShdw blurRad="38100" dist="38100" dir="2700000" algn="tl">
                    <a:srgbClr val="000000">
                      <a:alpha val="43137"/>
                    </a:srgbClr>
                  </a:outerShdw>
                </a:effectLst>
                <a:cs typeface="Segoe UI" panose="020B0502040204020203" pitchFamily="34" charset="0"/>
              </a:rPr>
              <a:t>Meaning of Striving Together</a:t>
            </a:r>
          </a:p>
        </p:txBody>
      </p:sp>
      <p:sp>
        <p:nvSpPr>
          <p:cNvPr id="3" name="Content Placeholder 2"/>
          <p:cNvSpPr>
            <a:spLocks noGrp="1"/>
          </p:cNvSpPr>
          <p:nvPr>
            <p:ph idx="1"/>
          </p:nvPr>
        </p:nvSpPr>
        <p:spPr>
          <a:xfrm>
            <a:off x="628650" y="1702962"/>
            <a:ext cx="8146234" cy="4647503"/>
          </a:xfrm>
        </p:spPr>
        <p:txBody>
          <a:bodyPr>
            <a:normAutofit fontScale="92500" lnSpcReduction="20000"/>
          </a:bodyPr>
          <a:lstStyle/>
          <a:p>
            <a:pPr>
              <a:lnSpc>
                <a:spcPct val="120000"/>
              </a:lnSpc>
            </a:pPr>
            <a:r>
              <a:rPr lang="en-US" sz="3700" dirty="0">
                <a:cs typeface="Segoe UI" panose="020B0502040204020203" pitchFamily="34" charset="0"/>
              </a:rPr>
              <a:t>Involved in fellowship</a:t>
            </a:r>
          </a:p>
          <a:p>
            <a:pPr lvl="1">
              <a:lnSpc>
                <a:spcPct val="120000"/>
              </a:lnSpc>
            </a:pPr>
            <a:r>
              <a:rPr lang="en-US" sz="3500" dirty="0">
                <a:solidFill>
                  <a:srgbClr val="C00000"/>
                </a:solidFill>
                <a:latin typeface="Segoe UI Semibold" panose="020B0702040204020203" pitchFamily="34" charset="0"/>
                <a:cs typeface="Segoe UI Semibold" panose="020B0702040204020203" pitchFamily="34" charset="0"/>
              </a:rPr>
              <a:t>1 John 1:3</a:t>
            </a:r>
          </a:p>
          <a:p>
            <a:pPr lvl="1">
              <a:lnSpc>
                <a:spcPct val="120000"/>
              </a:lnSpc>
            </a:pPr>
            <a:r>
              <a:rPr lang="en-US" sz="3500" dirty="0">
                <a:solidFill>
                  <a:srgbClr val="C00000"/>
                </a:solidFill>
                <a:latin typeface="Segoe UI Semibold" panose="020B0702040204020203" pitchFamily="34" charset="0"/>
                <a:cs typeface="Segoe UI Semibold" panose="020B0702040204020203" pitchFamily="34" charset="0"/>
              </a:rPr>
              <a:t>1 John 5:1</a:t>
            </a:r>
          </a:p>
          <a:p>
            <a:pPr>
              <a:lnSpc>
                <a:spcPct val="120000"/>
              </a:lnSpc>
            </a:pPr>
            <a:r>
              <a:rPr lang="en-US" sz="3700" dirty="0">
                <a:cs typeface="Segoe UI" panose="020B0502040204020203" pitchFamily="34" charset="0"/>
              </a:rPr>
              <a:t>Participate in a “common salvation”</a:t>
            </a:r>
          </a:p>
          <a:p>
            <a:pPr lvl="1">
              <a:lnSpc>
                <a:spcPct val="120000"/>
              </a:lnSpc>
            </a:pPr>
            <a:r>
              <a:rPr lang="en-US" sz="3500" dirty="0">
                <a:solidFill>
                  <a:srgbClr val="C00000"/>
                </a:solidFill>
                <a:latin typeface="Segoe UI Semibold" panose="020B0702040204020203" pitchFamily="34" charset="0"/>
                <a:cs typeface="Segoe UI Semibold" panose="020B0702040204020203" pitchFamily="34" charset="0"/>
              </a:rPr>
              <a:t>Jude 3; 2 Peter 1:1; 1 Corinthians 1:10</a:t>
            </a:r>
            <a:br>
              <a:rPr lang="en-US" sz="3500" dirty="0">
                <a:solidFill>
                  <a:srgbClr val="C00000"/>
                </a:solidFill>
                <a:latin typeface="Segoe UI Semibold" panose="020B0702040204020203" pitchFamily="34" charset="0"/>
                <a:cs typeface="Segoe UI Semibold" panose="020B0702040204020203" pitchFamily="34" charset="0"/>
              </a:rPr>
            </a:br>
            <a:r>
              <a:rPr lang="en-US" sz="3500" dirty="0">
                <a:solidFill>
                  <a:srgbClr val="C00000"/>
                </a:solidFill>
                <a:latin typeface="Segoe UI Semibold" panose="020B0702040204020203" pitchFamily="34" charset="0"/>
                <a:cs typeface="Segoe UI Semibold" panose="020B0702040204020203" pitchFamily="34" charset="0"/>
              </a:rPr>
              <a:t>Ephesians 4:2-3; Colossians 3:14</a:t>
            </a:r>
            <a:br>
              <a:rPr lang="en-US" sz="3500" dirty="0">
                <a:solidFill>
                  <a:srgbClr val="C00000"/>
                </a:solidFill>
                <a:latin typeface="Segoe UI Semibold" panose="020B0702040204020203" pitchFamily="34" charset="0"/>
                <a:cs typeface="Segoe UI Semibold" panose="020B0702040204020203" pitchFamily="34" charset="0"/>
              </a:rPr>
            </a:br>
            <a:r>
              <a:rPr lang="en-US" sz="3500" dirty="0">
                <a:solidFill>
                  <a:srgbClr val="C00000"/>
                </a:solidFill>
                <a:latin typeface="Segoe UI Semibold" panose="020B0702040204020203" pitchFamily="34" charset="0"/>
                <a:cs typeface="Segoe UI Semibold" panose="020B0702040204020203" pitchFamily="34" charset="0"/>
              </a:rPr>
              <a:t>Nehemiah 4:6; 3 John 8</a:t>
            </a:r>
          </a:p>
          <a:p>
            <a:pPr>
              <a:lnSpc>
                <a:spcPct val="120000"/>
              </a:lnSpc>
            </a:pPr>
            <a:r>
              <a:rPr lang="en-US" sz="3700" dirty="0">
                <a:cs typeface="Segoe UI Semibold" panose="020B0702040204020203" pitchFamily="34" charset="0"/>
              </a:rPr>
              <a:t>A spirit of comradery</a:t>
            </a:r>
            <a:endParaRPr lang="en-US" dirty="0"/>
          </a:p>
        </p:txBody>
      </p:sp>
    </p:spTree>
    <p:extLst>
      <p:ext uri="{BB962C8B-B14F-4D97-AF65-F5344CB8AC3E}">
        <p14:creationId xmlns:p14="http://schemas.microsoft.com/office/powerpoint/2010/main" val="29619858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par>
                          <p:cTn id="29" fill="hold">
                            <p:stCondLst>
                              <p:cond delay="500"/>
                            </p:stCondLst>
                            <p:childTnLst>
                              <p:par>
                                <p:cTn id="30" presetID="53" presetClass="entr" presetSubtype="16"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059" y="327171"/>
            <a:ext cx="8607104" cy="5204502"/>
          </a:xfrm>
          <a:prstGeom prst="rect">
            <a:avLst/>
          </a:prstGeom>
          <a:noFill/>
        </p:spPr>
        <p:txBody>
          <a:bodyPr wrap="square" rtlCol="0">
            <a:spAutoFit/>
          </a:bodyPr>
          <a:lstStyle/>
          <a:p>
            <a:r>
              <a:rPr lang="en-US" sz="2200" b="1" dirty="0">
                <a:latin typeface="Segoe UI" panose="020B0502040204020203" pitchFamily="34" charset="0"/>
                <a:ea typeface="Roboto" panose="02000000000000000000" pitchFamily="2" charset="0"/>
                <a:cs typeface="Arial" panose="020B0604020202020204" pitchFamily="34" charset="0"/>
              </a:rPr>
              <a:t>2 Corinthians 8:23  </a:t>
            </a:r>
            <a:r>
              <a:rPr lang="en-US" sz="2200" dirty="0">
                <a:latin typeface="Segoe UI" panose="020B0502040204020203" pitchFamily="34" charset="0"/>
                <a:ea typeface="Roboto" panose="02000000000000000000" pitchFamily="2" charset="0"/>
                <a:cs typeface="Arial" panose="020B0604020202020204" pitchFamily="34" charset="0"/>
              </a:rPr>
              <a:t>If anyone inquires about Titus, he is my partner and fellow worker concerning you. Or if our brethren are inquired about, they are messengers of the churches, the glory of Christ.</a:t>
            </a:r>
          </a:p>
          <a:p>
            <a:pPr>
              <a:lnSpc>
                <a:spcPct val="110000"/>
              </a:lnSpc>
            </a:pPr>
            <a:endParaRPr lang="en-US" sz="2200" dirty="0">
              <a:latin typeface="Segoe UI" panose="020B0502040204020203" pitchFamily="34" charset="0"/>
              <a:ea typeface="Roboto" panose="02000000000000000000" pitchFamily="2" charset="0"/>
              <a:cs typeface="Arial" panose="020B0604020202020204" pitchFamily="34" charset="0"/>
            </a:endParaRPr>
          </a:p>
          <a:p>
            <a:r>
              <a:rPr lang="en-US" sz="2200" b="1" dirty="0">
                <a:latin typeface="Segoe UI" panose="020B0502040204020203" pitchFamily="34" charset="0"/>
                <a:ea typeface="Roboto" panose="02000000000000000000" pitchFamily="2" charset="0"/>
                <a:cs typeface="Arial" panose="020B0604020202020204" pitchFamily="34" charset="0"/>
              </a:rPr>
              <a:t>Philippians 1:3-5  </a:t>
            </a:r>
            <a:r>
              <a:rPr lang="en-US" sz="2200" dirty="0">
                <a:latin typeface="Segoe UI" panose="020B0502040204020203" pitchFamily="34" charset="0"/>
                <a:ea typeface="Roboto" panose="02000000000000000000" pitchFamily="2" charset="0"/>
                <a:cs typeface="Arial" panose="020B0604020202020204" pitchFamily="34" charset="0"/>
              </a:rPr>
              <a:t>I thank my God upon every remembrance of you, always in every prayer of mine making request for you all with joy, for your fellowship in the gospel from the first day until now.</a:t>
            </a:r>
          </a:p>
          <a:p>
            <a:endParaRPr lang="en-US" sz="2200" dirty="0">
              <a:latin typeface="Segoe UI" panose="020B0502040204020203" pitchFamily="34" charset="0"/>
              <a:ea typeface="Roboto" panose="02000000000000000000" pitchFamily="2" charset="0"/>
              <a:cs typeface="Arial" panose="020B0604020202020204" pitchFamily="34" charset="0"/>
            </a:endParaRPr>
          </a:p>
          <a:p>
            <a:r>
              <a:rPr lang="en-US" sz="2200" b="1" dirty="0">
                <a:latin typeface="Segoe UI" panose="020B0502040204020203" pitchFamily="34" charset="0"/>
                <a:ea typeface="Roboto" panose="02000000000000000000" pitchFamily="2" charset="0"/>
                <a:cs typeface="Arial" panose="020B0604020202020204" pitchFamily="34" charset="0"/>
              </a:rPr>
              <a:t>Philippians 2:25  </a:t>
            </a:r>
            <a:r>
              <a:rPr lang="en-US" sz="2200" dirty="0">
                <a:latin typeface="Segoe UI" panose="020B0502040204020203" pitchFamily="34" charset="0"/>
                <a:ea typeface="Roboto" panose="02000000000000000000" pitchFamily="2" charset="0"/>
                <a:cs typeface="Arial" panose="020B0604020202020204" pitchFamily="34" charset="0"/>
              </a:rPr>
              <a:t>Yet I considered it necessary to send to you </a:t>
            </a:r>
            <a:r>
              <a:rPr lang="en-US" sz="2200" dirty="0" err="1">
                <a:latin typeface="Segoe UI" panose="020B0502040204020203" pitchFamily="34" charset="0"/>
                <a:ea typeface="Roboto" panose="02000000000000000000" pitchFamily="2" charset="0"/>
                <a:cs typeface="Arial" panose="020B0604020202020204" pitchFamily="34" charset="0"/>
              </a:rPr>
              <a:t>Epaphroditus</a:t>
            </a:r>
            <a:r>
              <a:rPr lang="en-US" sz="2200" dirty="0">
                <a:latin typeface="Segoe UI" panose="020B0502040204020203" pitchFamily="34" charset="0"/>
                <a:ea typeface="Roboto" panose="02000000000000000000" pitchFamily="2" charset="0"/>
                <a:cs typeface="Arial" panose="020B0604020202020204" pitchFamily="34" charset="0"/>
              </a:rPr>
              <a:t>, my brother, fellow worker, and fellow soldier, but your messenger and the one who ministered to my need.</a:t>
            </a:r>
          </a:p>
          <a:p>
            <a:endParaRPr lang="en-US" sz="2200" b="1" dirty="0">
              <a:latin typeface="Segoe UI" panose="020B0502040204020203" pitchFamily="34" charset="0"/>
              <a:ea typeface="Roboto" panose="02000000000000000000" pitchFamily="2" charset="0"/>
              <a:cs typeface="Arial" panose="020B0604020202020204" pitchFamily="34" charset="0"/>
            </a:endParaRPr>
          </a:p>
          <a:p>
            <a:r>
              <a:rPr lang="en-US" sz="2200" b="1" dirty="0">
                <a:latin typeface="Segoe UI" panose="020B0502040204020203" pitchFamily="34" charset="0"/>
                <a:ea typeface="Roboto" panose="02000000000000000000" pitchFamily="2" charset="0"/>
                <a:cs typeface="Arial" panose="020B0604020202020204" pitchFamily="34" charset="0"/>
              </a:rPr>
              <a:t>Philippians 4:3  </a:t>
            </a:r>
            <a:r>
              <a:rPr lang="en-US" sz="2200" dirty="0">
                <a:latin typeface="Segoe UI" panose="020B0502040204020203" pitchFamily="34" charset="0"/>
                <a:ea typeface="Roboto" panose="02000000000000000000" pitchFamily="2" charset="0"/>
                <a:cs typeface="Arial" panose="020B0604020202020204" pitchFamily="34" charset="0"/>
              </a:rPr>
              <a:t>And I urge you also, true companion, help these women who labored with me in the gospel, with Clement also, and the rest of my fellow workers, whose names are in the Book of Life.</a:t>
            </a:r>
            <a:endParaRPr lang="en-US" sz="2200" dirty="0">
              <a:latin typeface="Segoe UI" panose="020B0502040204020203" pitchFamily="34" charset="0"/>
              <a:ea typeface="Roboto" panose="02000000000000000000" pitchFamily="2" charset="0"/>
            </a:endParaRPr>
          </a:p>
        </p:txBody>
      </p:sp>
    </p:spTree>
    <p:extLst>
      <p:ext uri="{BB962C8B-B14F-4D97-AF65-F5344CB8AC3E}">
        <p14:creationId xmlns:p14="http://schemas.microsoft.com/office/powerpoint/2010/main" val="435541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 calcmode="lin" valueType="num">
                                      <p:cBhvr>
                                        <p:cTn id="28"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059" y="327171"/>
            <a:ext cx="8607104" cy="5847755"/>
          </a:xfrm>
          <a:prstGeom prst="rect">
            <a:avLst/>
          </a:prstGeom>
          <a:noFill/>
        </p:spPr>
        <p:txBody>
          <a:bodyPr wrap="square" rtlCol="0">
            <a:spAutoFit/>
          </a:bodyPr>
          <a:lstStyle/>
          <a:p>
            <a:r>
              <a:rPr lang="en-US" sz="2200" b="1" dirty="0">
                <a:latin typeface="Segoe UI" panose="020B0502040204020203" pitchFamily="34" charset="0"/>
                <a:ea typeface="PT Sans" panose="020B0503020203020204" pitchFamily="34" charset="0"/>
              </a:rPr>
              <a:t>Colossians 4:7  </a:t>
            </a:r>
            <a:r>
              <a:rPr lang="en-US" sz="2200" dirty="0" err="1">
                <a:latin typeface="Segoe UI" panose="020B0502040204020203" pitchFamily="34" charset="0"/>
                <a:ea typeface="PT Sans" panose="020B0503020203020204" pitchFamily="34" charset="0"/>
              </a:rPr>
              <a:t>Tychicus</a:t>
            </a:r>
            <a:r>
              <a:rPr lang="en-US" sz="2200" dirty="0">
                <a:latin typeface="Segoe UI" panose="020B0502040204020203" pitchFamily="34" charset="0"/>
                <a:ea typeface="PT Sans" panose="020B0503020203020204" pitchFamily="34" charset="0"/>
              </a:rPr>
              <a:t>, a beloved brother, faithful minister, and fellow servant in the Lord, will tell you all the news about me.</a:t>
            </a:r>
          </a:p>
          <a:p>
            <a:endParaRPr lang="en-US" sz="2200" dirty="0">
              <a:latin typeface="Segoe UI" panose="020B0502040204020203" pitchFamily="34" charset="0"/>
              <a:ea typeface="PT Sans" panose="020B0503020203020204" pitchFamily="34" charset="0"/>
            </a:endParaRPr>
          </a:p>
          <a:p>
            <a:r>
              <a:rPr lang="en-US" sz="2200" b="1" dirty="0">
                <a:latin typeface="Segoe UI" panose="020B0502040204020203" pitchFamily="34" charset="0"/>
                <a:ea typeface="PT Sans" panose="020B0503020203020204" pitchFamily="34" charset="0"/>
              </a:rPr>
              <a:t>Colossians 4:10  </a:t>
            </a:r>
            <a:r>
              <a:rPr lang="en-US" sz="2200" dirty="0">
                <a:latin typeface="Segoe UI" panose="020B0502040204020203" pitchFamily="34" charset="0"/>
                <a:ea typeface="PT Sans" panose="020B0503020203020204" pitchFamily="34" charset="0"/>
              </a:rPr>
              <a:t>Aristarchus my fellow prisoner greets you, with Mark the cousin of Barnabas (about whom you received instructions: if he comes to you, welcome him).</a:t>
            </a:r>
          </a:p>
          <a:p>
            <a:endParaRPr lang="en-US" sz="2200" dirty="0">
              <a:latin typeface="Segoe UI" panose="020B0502040204020203" pitchFamily="34" charset="0"/>
              <a:ea typeface="PT Sans" panose="020B0503020203020204" pitchFamily="34" charset="0"/>
            </a:endParaRPr>
          </a:p>
          <a:p>
            <a:r>
              <a:rPr lang="en-US" sz="2200" b="1" dirty="0">
                <a:latin typeface="Segoe UI" panose="020B0502040204020203" pitchFamily="34" charset="0"/>
                <a:ea typeface="PT Sans" panose="020B0503020203020204" pitchFamily="34" charset="0"/>
              </a:rPr>
              <a:t>1 Thessalonians 3:2  </a:t>
            </a:r>
            <a:r>
              <a:rPr lang="en-US" sz="2200" dirty="0">
                <a:latin typeface="Segoe UI" panose="020B0502040204020203" pitchFamily="34" charset="0"/>
                <a:ea typeface="PT Sans" panose="020B0503020203020204" pitchFamily="34" charset="0"/>
              </a:rPr>
              <a:t>and sent Timothy, our brother and minister of God, and our fellow laborer in the gospel of Christ, to establish you and encourage you concerning your faith.</a:t>
            </a:r>
          </a:p>
          <a:p>
            <a:endParaRPr lang="en-US" sz="2200" dirty="0">
              <a:latin typeface="Segoe UI" panose="020B0502040204020203" pitchFamily="34" charset="0"/>
              <a:ea typeface="PT Sans" panose="020B0503020203020204" pitchFamily="34" charset="0"/>
            </a:endParaRPr>
          </a:p>
          <a:p>
            <a:r>
              <a:rPr lang="en-US" sz="2200" b="1" dirty="0">
                <a:latin typeface="Segoe UI" panose="020B0502040204020203" pitchFamily="34" charset="0"/>
                <a:ea typeface="PT Sans" panose="020B0503020203020204" pitchFamily="34" charset="0"/>
              </a:rPr>
              <a:t>Philemon 1  </a:t>
            </a:r>
            <a:r>
              <a:rPr lang="en-US" sz="2200" dirty="0">
                <a:latin typeface="Segoe UI" panose="020B0502040204020203" pitchFamily="34" charset="0"/>
                <a:ea typeface="PT Sans" panose="020B0503020203020204" pitchFamily="34" charset="0"/>
              </a:rPr>
              <a:t>Paul, a prisoner of Christ Jesus, and Timothy our brother, To Philemon our beloved friend and fellow laborer.</a:t>
            </a:r>
          </a:p>
          <a:p>
            <a:endParaRPr lang="en-US" sz="2200" dirty="0">
              <a:latin typeface="Segoe UI" panose="020B0502040204020203" pitchFamily="34" charset="0"/>
              <a:ea typeface="PT Sans" panose="020B0503020203020204" pitchFamily="34" charset="0"/>
            </a:endParaRPr>
          </a:p>
          <a:p>
            <a:r>
              <a:rPr lang="en-US" sz="2200" b="1" dirty="0">
                <a:latin typeface="Segoe UI" panose="020B0502040204020203" pitchFamily="34" charset="0"/>
                <a:ea typeface="PT Sans" panose="020B0503020203020204" pitchFamily="34" charset="0"/>
              </a:rPr>
              <a:t>Philemon 23-24  </a:t>
            </a:r>
            <a:r>
              <a:rPr lang="en-US" sz="2200" dirty="0" err="1">
                <a:latin typeface="Segoe UI" panose="020B0502040204020203" pitchFamily="34" charset="0"/>
                <a:ea typeface="PT Sans" panose="020B0503020203020204" pitchFamily="34" charset="0"/>
              </a:rPr>
              <a:t>Epaphras</a:t>
            </a:r>
            <a:r>
              <a:rPr lang="en-US" sz="2200" dirty="0">
                <a:latin typeface="Segoe UI" panose="020B0502040204020203" pitchFamily="34" charset="0"/>
                <a:ea typeface="PT Sans" panose="020B0503020203020204" pitchFamily="34" charset="0"/>
              </a:rPr>
              <a:t>, my fellow prisoner in Christ Jesus, greets you, as do Mark, Aristarchus, Demas, Luke, my fellow laborers.</a:t>
            </a:r>
          </a:p>
        </p:txBody>
      </p:sp>
    </p:spTree>
    <p:extLst>
      <p:ext uri="{BB962C8B-B14F-4D97-AF65-F5344CB8AC3E}">
        <p14:creationId xmlns:p14="http://schemas.microsoft.com/office/powerpoint/2010/main" val="19172078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 calcmode="lin" valueType="num">
                                      <p:cBhvr>
                                        <p:cTn id="28"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4">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 calcmode="lin" valueType="num">
                                      <p:cBhvr>
                                        <p:cTn id="35"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116" y="365129"/>
            <a:ext cx="8405768" cy="1325563"/>
          </a:xfrm>
          <a:solidFill>
            <a:schemeClr val="accent1"/>
          </a:solidFill>
        </p:spPr>
        <p:txBody>
          <a:bodyPr>
            <a:noAutofit/>
          </a:bodyPr>
          <a:lstStyle/>
          <a:p>
            <a:r>
              <a:rPr lang="en-US" dirty="0">
                <a:solidFill>
                  <a:schemeClr val="bg1"/>
                </a:solidFill>
                <a:effectLst>
                  <a:outerShdw blurRad="38100" dist="38100" dir="2700000" algn="tl">
                    <a:srgbClr val="000000">
                      <a:alpha val="43137"/>
                    </a:srgbClr>
                  </a:outerShdw>
                </a:effectLst>
                <a:cs typeface="Segoe UI" panose="020B0502040204020203" pitchFamily="34" charset="0"/>
              </a:rPr>
              <a:t>Requirements of Striving Together</a:t>
            </a:r>
          </a:p>
        </p:txBody>
      </p:sp>
      <p:sp>
        <p:nvSpPr>
          <p:cNvPr id="3" name="Content Placeholder 2"/>
          <p:cNvSpPr>
            <a:spLocks noGrp="1"/>
          </p:cNvSpPr>
          <p:nvPr>
            <p:ph idx="1"/>
          </p:nvPr>
        </p:nvSpPr>
        <p:spPr>
          <a:xfrm>
            <a:off x="628650" y="1702965"/>
            <a:ext cx="7886700" cy="4655890"/>
          </a:xfrm>
        </p:spPr>
        <p:txBody>
          <a:bodyPr>
            <a:normAutofit/>
          </a:bodyPr>
          <a:lstStyle/>
          <a:p>
            <a:pPr>
              <a:lnSpc>
                <a:spcPct val="100000"/>
              </a:lnSpc>
            </a:pPr>
            <a:r>
              <a:rPr lang="en-US" dirty="0">
                <a:cs typeface="Segoe UI" panose="020B0502040204020203" pitchFamily="34" charset="0"/>
              </a:rPr>
              <a:t>Be “sanctified”</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John 17:17</a:t>
            </a:r>
          </a:p>
          <a:p>
            <a:pPr>
              <a:lnSpc>
                <a:spcPct val="100000"/>
              </a:lnSpc>
            </a:pPr>
            <a:r>
              <a:rPr lang="en-US" dirty="0">
                <a:cs typeface="Segoe UI Semibold" panose="020B0702040204020203" pitchFamily="34" charset="0"/>
              </a:rPr>
              <a:t>Grow toward spiritual maturity</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Ephesians 4:11-16</a:t>
            </a:r>
          </a:p>
          <a:p>
            <a:pPr>
              <a:lnSpc>
                <a:spcPct val="100000"/>
              </a:lnSpc>
            </a:pPr>
            <a:r>
              <a:rPr lang="en-US" dirty="0">
                <a:cs typeface="Segoe UI Semibold" panose="020B0702040204020203" pitchFamily="34" charset="0"/>
              </a:rPr>
              <a:t>Sensitive regard for others</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Romans 14:1-3, 10, 19; 15:1-2</a:t>
            </a:r>
          </a:p>
          <a:p>
            <a:pPr>
              <a:lnSpc>
                <a:spcPct val="100000"/>
              </a:lnSpc>
            </a:pPr>
            <a:r>
              <a:rPr lang="en-US" dirty="0">
                <a:cs typeface="Segoe UI Semibold" panose="020B0702040204020203" pitchFamily="34" charset="0"/>
              </a:rPr>
              <a:t>Dedicated to mutual burden-bearing</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Galatians 6:1-2</a:t>
            </a:r>
            <a:endParaRPr lang="en-US" dirty="0">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1871917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5" dur="500"/>
                                        <p:tgtEl>
                                          <p:spTgt spid="3">
                                            <p:txEl>
                                              <p:pRg st="6" end="6"/>
                                            </p:txEl>
                                          </p:spTgt>
                                        </p:tgtEl>
                                      </p:cBhvr>
                                    </p:animEffect>
                                  </p:childTnLst>
                                </p:cTn>
                              </p:par>
                            </p:childTnLst>
                          </p:cTn>
                        </p:par>
                        <p:par>
                          <p:cTn id="36" fill="hold">
                            <p:stCondLst>
                              <p:cond delay="500"/>
                            </p:stCondLst>
                            <p:childTnLst>
                              <p:par>
                                <p:cTn id="37" presetID="53" presetClass="entr" presetSubtype="16"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116" y="365129"/>
            <a:ext cx="8405768" cy="1325563"/>
          </a:xfrm>
          <a:solidFill>
            <a:schemeClr val="accent1"/>
          </a:solidFill>
        </p:spPr>
        <p:txBody>
          <a:bodyPr>
            <a:noAutofit/>
          </a:bodyPr>
          <a:lstStyle/>
          <a:p>
            <a:r>
              <a:rPr lang="en-US" dirty="0">
                <a:solidFill>
                  <a:schemeClr val="bg1"/>
                </a:solidFill>
                <a:effectLst>
                  <a:outerShdw blurRad="38100" dist="38100" dir="2700000" algn="tl">
                    <a:srgbClr val="000000">
                      <a:alpha val="43137"/>
                    </a:srgbClr>
                  </a:outerShdw>
                </a:effectLst>
                <a:cs typeface="Segoe UI" panose="020B0502040204020203" pitchFamily="34" charset="0"/>
              </a:rPr>
              <a:t>Requirements of Striving Together</a:t>
            </a:r>
          </a:p>
        </p:txBody>
      </p:sp>
      <p:sp>
        <p:nvSpPr>
          <p:cNvPr id="3" name="Content Placeholder 2"/>
          <p:cNvSpPr>
            <a:spLocks noGrp="1"/>
          </p:cNvSpPr>
          <p:nvPr>
            <p:ph idx="1"/>
          </p:nvPr>
        </p:nvSpPr>
        <p:spPr>
          <a:xfrm>
            <a:off x="628650" y="1702965"/>
            <a:ext cx="7886700" cy="4655890"/>
          </a:xfrm>
        </p:spPr>
        <p:txBody>
          <a:bodyPr>
            <a:normAutofit/>
          </a:bodyPr>
          <a:lstStyle/>
          <a:p>
            <a:pPr>
              <a:lnSpc>
                <a:spcPct val="100000"/>
              </a:lnSpc>
            </a:pPr>
            <a:r>
              <a:rPr lang="en-US" dirty="0">
                <a:cs typeface="Segoe UI" panose="020B0502040204020203" pitchFamily="34" charset="0"/>
              </a:rPr>
              <a:t>Eliminate self-centeredness</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Romans 12:10</a:t>
            </a:r>
          </a:p>
          <a:p>
            <a:pPr lvl="1">
              <a:lnSpc>
                <a:spcPct val="100000"/>
              </a:lnSpc>
            </a:pPr>
            <a:r>
              <a:rPr lang="en-US" dirty="0">
                <a:solidFill>
                  <a:srgbClr val="C00000"/>
                </a:solidFill>
                <a:latin typeface="Segoe UI Semibold" panose="020B0702040204020203" pitchFamily="34" charset="0"/>
                <a:cs typeface="Segoe UI Semibold" panose="020B0702040204020203" pitchFamily="34" charset="0"/>
              </a:rPr>
              <a:t>Philippians 2:3-4</a:t>
            </a:r>
          </a:p>
          <a:p>
            <a:pPr>
              <a:lnSpc>
                <a:spcPct val="100000"/>
              </a:lnSpc>
            </a:pPr>
            <a:r>
              <a:rPr lang="en-US" dirty="0">
                <a:cs typeface="Segoe UI Semibold" panose="020B0702040204020203" pitchFamily="34" charset="0"/>
              </a:rPr>
              <a:t>Be motivated by a common vision</a:t>
            </a:r>
          </a:p>
        </p:txBody>
      </p:sp>
      <p:sp>
        <p:nvSpPr>
          <p:cNvPr id="4" name="Rounded Rectangle 3"/>
          <p:cNvSpPr/>
          <p:nvPr/>
        </p:nvSpPr>
        <p:spPr>
          <a:xfrm>
            <a:off x="369116" y="3942826"/>
            <a:ext cx="8405768" cy="220630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TextBox 4"/>
          <p:cNvSpPr txBox="1"/>
          <p:nvPr/>
        </p:nvSpPr>
        <p:spPr>
          <a:xfrm>
            <a:off x="369116" y="4018326"/>
            <a:ext cx="8405768" cy="2092881"/>
          </a:xfrm>
          <a:prstGeom prst="rect">
            <a:avLst/>
          </a:prstGeom>
          <a:noFill/>
        </p:spPr>
        <p:txBody>
          <a:bodyPr wrap="square" rtlCol="0">
            <a:spAutoFit/>
          </a:bodyPr>
          <a:lstStyle/>
          <a:p>
            <a:pPr algn="ctr"/>
            <a:r>
              <a:rPr lang="en-US" sz="2600" dirty="0">
                <a:solidFill>
                  <a:schemeClr val="bg1"/>
                </a:solidFill>
                <a:effectLst>
                  <a:outerShdw blurRad="38100" dist="38100" dir="2700000" algn="tl">
                    <a:srgbClr val="000000">
                      <a:alpha val="43137"/>
                    </a:srgbClr>
                  </a:outerShdw>
                </a:effectLst>
                <a:latin typeface="Segoe UI" panose="020B0502040204020203" pitchFamily="34" charset="0"/>
              </a:rPr>
              <a:t>And I told them of the hand of my God which had been good upon me, and also of the king’s words that he had spoken to me. So they said, </a:t>
            </a:r>
            <a:r>
              <a:rPr lang="en-US" sz="2600" b="1" dirty="0">
                <a:solidFill>
                  <a:schemeClr val="bg1"/>
                </a:solidFill>
                <a:effectLst>
                  <a:outerShdw blurRad="38100" dist="38100" dir="2700000" algn="tl">
                    <a:srgbClr val="000000">
                      <a:alpha val="43137"/>
                    </a:srgbClr>
                  </a:outerShdw>
                </a:effectLst>
                <a:latin typeface="Segoe UI" panose="020B0502040204020203" pitchFamily="34" charset="0"/>
              </a:rPr>
              <a:t>“Let us rise up and build.” </a:t>
            </a:r>
            <a:r>
              <a:rPr lang="en-US" sz="2600" dirty="0">
                <a:solidFill>
                  <a:schemeClr val="bg1"/>
                </a:solidFill>
                <a:effectLst>
                  <a:outerShdw blurRad="38100" dist="38100" dir="2700000" algn="tl">
                    <a:srgbClr val="000000">
                      <a:alpha val="43137"/>
                    </a:srgbClr>
                  </a:outerShdw>
                </a:effectLst>
                <a:latin typeface="Segoe UI" panose="020B0502040204020203" pitchFamily="34" charset="0"/>
              </a:rPr>
              <a:t>Then they set their hands to this good work.</a:t>
            </a:r>
          </a:p>
          <a:p>
            <a:pPr algn="ctr"/>
            <a:r>
              <a:rPr lang="en-US" sz="2600" b="1" dirty="0">
                <a:solidFill>
                  <a:schemeClr val="bg1"/>
                </a:solidFill>
                <a:effectLst>
                  <a:outerShdw blurRad="38100" dist="38100" dir="2700000" algn="tl">
                    <a:srgbClr val="000000">
                      <a:alpha val="43137"/>
                    </a:srgbClr>
                  </a:outerShdw>
                </a:effectLst>
                <a:latin typeface="Segoe UI" panose="020B0502040204020203" pitchFamily="34" charset="0"/>
              </a:rPr>
              <a:t>Nehemiah 2:18</a:t>
            </a:r>
          </a:p>
        </p:txBody>
      </p:sp>
    </p:spTree>
    <p:extLst>
      <p:ext uri="{BB962C8B-B14F-4D97-AF65-F5344CB8AC3E}">
        <p14:creationId xmlns:p14="http://schemas.microsoft.com/office/powerpoint/2010/main" val="3901543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116" y="365129"/>
            <a:ext cx="8405768" cy="1325563"/>
          </a:xfrm>
          <a:solidFill>
            <a:schemeClr val="accent1"/>
          </a:solidFill>
        </p:spPr>
        <p:txBody>
          <a:bodyPr>
            <a:noAutofit/>
          </a:bodyPr>
          <a:lstStyle/>
          <a:p>
            <a:r>
              <a:rPr lang="en-US" sz="4200" dirty="0">
                <a:solidFill>
                  <a:schemeClr val="bg1"/>
                </a:solidFill>
                <a:effectLst>
                  <a:outerShdw blurRad="38100" dist="38100" dir="2700000" algn="tl">
                    <a:srgbClr val="000000">
                      <a:alpha val="43137"/>
                    </a:srgbClr>
                  </a:outerShdw>
                </a:effectLst>
                <a:cs typeface="Segoe UI" panose="020B0502040204020203" pitchFamily="34" charset="0"/>
              </a:rPr>
              <a:t>Conclusion</a:t>
            </a:r>
          </a:p>
        </p:txBody>
      </p:sp>
      <p:sp>
        <p:nvSpPr>
          <p:cNvPr id="3" name="Content Placeholder 2"/>
          <p:cNvSpPr>
            <a:spLocks noGrp="1"/>
          </p:cNvSpPr>
          <p:nvPr>
            <p:ph idx="1"/>
          </p:nvPr>
        </p:nvSpPr>
        <p:spPr>
          <a:xfrm>
            <a:off x="276837" y="4546833"/>
            <a:ext cx="8573548" cy="1729616"/>
          </a:xfrm>
        </p:spPr>
        <p:txBody>
          <a:bodyPr>
            <a:normAutofit/>
          </a:bodyPr>
          <a:lstStyle/>
          <a:p>
            <a:pPr marL="0" indent="0" algn="ctr">
              <a:buNone/>
            </a:pPr>
            <a:r>
              <a:rPr lang="en-US" sz="3000" dirty="0">
                <a:cs typeface="Segoe UI" panose="020B0502040204020203" pitchFamily="34" charset="0"/>
              </a:rPr>
              <a:t>Have a conduct </a:t>
            </a:r>
            <a:r>
              <a:rPr lang="en-US" sz="3000" b="0" dirty="0">
                <a:solidFill>
                  <a:srgbClr val="C00000"/>
                </a:solidFill>
                <a:latin typeface="Segoe UI Semibold" panose="020B0702040204020203" pitchFamily="34" charset="0"/>
                <a:ea typeface="Roboto Medium" panose="02000000000000000000" pitchFamily="2" charset="0"/>
                <a:cs typeface="Segoe UI Semibold" panose="020B0702040204020203" pitchFamily="34" charset="0"/>
              </a:rPr>
              <a:t>“worthy of the gospel of Christ”</a:t>
            </a:r>
          </a:p>
        </p:txBody>
      </p:sp>
      <p:sp>
        <p:nvSpPr>
          <p:cNvPr id="4" name="Rounded Rectangle 3"/>
          <p:cNvSpPr/>
          <p:nvPr/>
        </p:nvSpPr>
        <p:spPr>
          <a:xfrm>
            <a:off x="369116" y="1870743"/>
            <a:ext cx="8405768" cy="252508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TextBox 4"/>
          <p:cNvSpPr txBox="1"/>
          <p:nvPr/>
        </p:nvSpPr>
        <p:spPr>
          <a:xfrm>
            <a:off x="369116" y="1963021"/>
            <a:ext cx="8405768" cy="2354491"/>
          </a:xfrm>
          <a:prstGeom prst="rect">
            <a:avLst/>
          </a:prstGeom>
          <a:noFill/>
        </p:spPr>
        <p:txBody>
          <a:bodyPr wrap="square" rtlCol="0">
            <a:spAutoFit/>
          </a:bodyPr>
          <a:lstStyle/>
          <a:p>
            <a:pPr algn="ctr"/>
            <a:r>
              <a:rPr lang="en-US" sz="2100" dirty="0">
                <a:solidFill>
                  <a:schemeClr val="bg1"/>
                </a:solidFill>
                <a:effectLst>
                  <a:outerShdw blurRad="38100" dist="38100" dir="2700000" algn="tl">
                    <a:srgbClr val="000000">
                      <a:alpha val="43137"/>
                    </a:srgbClr>
                  </a:outerShdw>
                </a:effectLst>
                <a:latin typeface="Segoe UI" panose="020B0502040204020203" pitchFamily="34" charset="0"/>
              </a:rPr>
              <a:t>Two are better than one, Because they have a good reward for their labor. For if they fall, one will lift up his companion. But woe to him who is alone when he falls, For he has no one to help him up. Again, if two lie down together, they will keep warm; But how can one be warm alone? Though one may be overpowered by another, two can withstand him. And a threefold cord is not quickly broken.</a:t>
            </a:r>
          </a:p>
          <a:p>
            <a:pPr algn="ctr"/>
            <a:r>
              <a:rPr lang="en-US" sz="2100" b="1" dirty="0">
                <a:solidFill>
                  <a:schemeClr val="bg1"/>
                </a:solidFill>
                <a:effectLst>
                  <a:outerShdw blurRad="38100" dist="38100" dir="2700000" algn="tl">
                    <a:srgbClr val="000000">
                      <a:alpha val="43137"/>
                    </a:srgbClr>
                  </a:outerShdw>
                </a:effectLst>
                <a:latin typeface="Segoe UI" panose="020B0502040204020203" pitchFamily="34" charset="0"/>
              </a:rPr>
              <a:t>Ecclesiastes 4:9-12</a:t>
            </a:r>
          </a:p>
        </p:txBody>
      </p:sp>
      <p:sp>
        <p:nvSpPr>
          <p:cNvPr id="6" name="TextBox 5"/>
          <p:cNvSpPr txBox="1"/>
          <p:nvPr/>
        </p:nvSpPr>
        <p:spPr>
          <a:xfrm>
            <a:off x="369116" y="5134062"/>
            <a:ext cx="8405768" cy="1046440"/>
          </a:xfrm>
          <a:prstGeom prst="rect">
            <a:avLst/>
          </a:prstGeom>
          <a:noFill/>
        </p:spPr>
        <p:txBody>
          <a:bodyPr wrap="square" rtlCol="0">
            <a:spAutoFit/>
          </a:bodyPr>
          <a:lstStyle/>
          <a:p>
            <a:pPr algn="ctr"/>
            <a:r>
              <a:rPr lang="en-US" sz="3100" dirty="0">
                <a:solidFill>
                  <a:srgbClr val="0070C0"/>
                </a:solidFill>
                <a:latin typeface="Segoe UI" panose="020B0502040204020203" pitchFamily="34" charset="0"/>
              </a:rPr>
              <a:t>“stand fast in one spirit, with one mind</a:t>
            </a:r>
            <a:br>
              <a:rPr lang="en-US" sz="3100" dirty="0">
                <a:solidFill>
                  <a:srgbClr val="0070C0"/>
                </a:solidFill>
                <a:latin typeface="Segoe UI" panose="020B0502040204020203" pitchFamily="34" charset="0"/>
              </a:rPr>
            </a:br>
            <a:r>
              <a:rPr lang="en-US" sz="3100" b="1" dirty="0">
                <a:solidFill>
                  <a:srgbClr val="0070C0"/>
                </a:solidFill>
                <a:latin typeface="Segoe UI" panose="020B0502040204020203" pitchFamily="34" charset="0"/>
              </a:rPr>
              <a:t>striving together for the faith</a:t>
            </a:r>
            <a:r>
              <a:rPr lang="en-US" sz="3100" dirty="0">
                <a:solidFill>
                  <a:srgbClr val="0070C0"/>
                </a:solidFill>
                <a:latin typeface="Segoe UI" panose="020B0502040204020203" pitchFamily="34" charset="0"/>
              </a:rPr>
              <a:t> of the gospel”</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71919" y="439484"/>
            <a:ext cx="1616278" cy="1176852"/>
          </a:xfrm>
          <a:prstGeom prst="rect">
            <a:avLst/>
          </a:prstGeom>
        </p:spPr>
      </p:pic>
    </p:spTree>
    <p:extLst>
      <p:ext uri="{BB962C8B-B14F-4D97-AF65-F5344CB8AC3E}">
        <p14:creationId xmlns:p14="http://schemas.microsoft.com/office/powerpoint/2010/main" val="23112937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 calcmode="lin" valueType="num">
                                      <p:cBhvr>
                                        <p:cTn id="26"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Richie Thetford - Robot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chie Thetford - Roboto" id="{61656C53-A87A-4FF8-B169-EFE35D7D4B82}" vid="{8B370200-9D4E-4337-95DE-E98F5B6A3E67}"/>
    </a:ext>
  </a:extLst>
</a:theme>
</file>

<file path=docProps/app.xml><?xml version="1.0" encoding="utf-8"?>
<Properties xmlns="http://schemas.openxmlformats.org/officeDocument/2006/extended-properties" xmlns:vt="http://schemas.openxmlformats.org/officeDocument/2006/docPropsVTypes">
  <Template>Richie Thetford - Roboto</Template>
  <TotalTime>229</TotalTime>
  <Words>593</Words>
  <Application>Microsoft Office PowerPoint</Application>
  <PresentationFormat>On-screen Show (4:3)</PresentationFormat>
  <Paragraphs>55</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 Light</vt:lpstr>
      <vt:lpstr>PT Sans</vt:lpstr>
      <vt:lpstr>Roboto</vt:lpstr>
      <vt:lpstr>Roboto Medium</vt:lpstr>
      <vt:lpstr>Segoe UI</vt:lpstr>
      <vt:lpstr>Segoe UI Semibold</vt:lpstr>
      <vt:lpstr>Richie Thetford - Roboto</vt:lpstr>
      <vt:lpstr>Striving Together for the Faith</vt:lpstr>
      <vt:lpstr>Introduction</vt:lpstr>
      <vt:lpstr>Meaning of Striving Together</vt:lpstr>
      <vt:lpstr>PowerPoint Presentation</vt:lpstr>
      <vt:lpstr>PowerPoint Presentation</vt:lpstr>
      <vt:lpstr>Requirements of Striving Together</vt:lpstr>
      <vt:lpstr>Requirements of Striving Together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Striving Together for the Faith</dc:title>
  <dc:creator>Richie Thetford</dc:creator>
  <cp:lastModifiedBy>Richard Thetford</cp:lastModifiedBy>
  <cp:revision>33</cp:revision>
  <cp:lastPrinted>2016-03-16T03:44:44Z</cp:lastPrinted>
  <dcterms:created xsi:type="dcterms:W3CDTF">2016-03-10T00:48:40Z</dcterms:created>
  <dcterms:modified xsi:type="dcterms:W3CDTF">2016-07-04T00:09:49Z</dcterms:modified>
</cp:coreProperties>
</file>