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3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0ADA-570C-0F48-8A75-6708EAB8DF4C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094-3CBD-9641-9574-A23D064FD5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0ADA-570C-0F48-8A75-6708EAB8DF4C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094-3CBD-9641-9574-A23D064FD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0ADA-570C-0F48-8A75-6708EAB8DF4C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094-3CBD-9641-9574-A23D064FD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0ADA-570C-0F48-8A75-6708EAB8DF4C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094-3CBD-9641-9574-A23D064FD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0ADA-570C-0F48-8A75-6708EAB8DF4C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094-3CBD-9641-9574-A23D064FD5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0ADA-570C-0F48-8A75-6708EAB8DF4C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094-3CBD-9641-9574-A23D064FD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0ADA-570C-0F48-8A75-6708EAB8DF4C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094-3CBD-9641-9574-A23D064FD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0ADA-570C-0F48-8A75-6708EAB8DF4C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094-3CBD-9641-9574-A23D064FD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0ADA-570C-0F48-8A75-6708EAB8DF4C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094-3CBD-9641-9574-A23D064FD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0ADA-570C-0F48-8A75-6708EAB8DF4C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094-3CBD-9641-9574-A23D064FD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0640ADA-570C-0F48-8A75-6708EAB8DF4C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0E5C5094-3CBD-9641-9574-A23D064FD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  <p:sldLayoutId id="2147484005" r:id="rId12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997339"/>
            <a:ext cx="6498158" cy="1724867"/>
          </a:xfrm>
        </p:spPr>
        <p:txBody>
          <a:bodyPr/>
          <a:lstStyle/>
          <a:p>
            <a:r>
              <a:rPr lang="en-US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The Source and Object of Man’s Love</a:t>
            </a:r>
            <a:endParaRPr lang="en-US" b="1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2775805"/>
            <a:ext cx="6498159" cy="1703855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This </a:t>
            </a: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is My commandment, that you 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love</a:t>
            </a:r>
            <a:b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one </a:t>
            </a: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another as I have loved you. 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Greater</a:t>
            </a:r>
            <a:b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love </a:t>
            </a: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has no one than this, than to lay down one's life for his friends</a:t>
            </a:r>
            <a:r>
              <a:rPr lang="en-US" sz="2400" dirty="0" smtClean="0">
                <a:solidFill>
                  <a:srgbClr val="800000"/>
                </a:solidFill>
                <a:latin typeface="Arial"/>
                <a:cs typeface="Arial"/>
              </a:rPr>
              <a:t>. John 15:12-13</a:t>
            </a:r>
            <a:r>
              <a:rPr lang="en-US" sz="2400" dirty="0" smtClean="0">
                <a:solidFill>
                  <a:srgbClr val="800000"/>
                </a:solidFill>
              </a:rPr>
              <a:t> </a:t>
            </a:r>
            <a:endParaRPr lang="en-US" sz="2400" dirty="0">
              <a:solidFill>
                <a:srgbClr val="8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85862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58138" y="0"/>
            <a:ext cx="185862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16854"/>
          </a:xfrm>
          <a:prstGeom prst="rect">
            <a:avLst/>
          </a:prstGeom>
          <a:solidFill>
            <a:srgbClr val="5BA2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12065573741668753765egore911_2_hearts.svg.m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228" y="4380969"/>
            <a:ext cx="2929544" cy="234363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8646584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63308"/>
            <a:ext cx="8042276" cy="793974"/>
          </a:xfrm>
        </p:spPr>
        <p:txBody>
          <a:bodyPr/>
          <a:lstStyle/>
          <a:p>
            <a:r>
              <a:rPr lang="en-US" b="1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"/>
                <a:cs typeface="Arial"/>
              </a:rPr>
              <a:t>The Source of Man’s Love</a:t>
            </a:r>
            <a:endParaRPr lang="en-US" b="1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367851"/>
            <a:ext cx="8042276" cy="2504537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Arial"/>
                <a:cs typeface="Arial"/>
              </a:rPr>
              <a:t>Recognize the source of our love</a:t>
            </a:r>
          </a:p>
          <a:p>
            <a:pPr lvl="1"/>
            <a:r>
              <a:rPr lang="en-US" sz="3000" dirty="0" smtClean="0">
                <a:solidFill>
                  <a:srgbClr val="800000"/>
                </a:solidFill>
                <a:latin typeface="Arial"/>
                <a:cs typeface="Arial"/>
              </a:rPr>
              <a:t>1 John 4:7,19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Arial"/>
                <a:cs typeface="Arial"/>
              </a:rPr>
              <a:t>Our love is the offspring of God’s love</a:t>
            </a:r>
          </a:p>
          <a:p>
            <a:pPr lvl="1"/>
            <a:r>
              <a:rPr lang="en-US" sz="3000" dirty="0" smtClean="0">
                <a:solidFill>
                  <a:srgbClr val="800000"/>
                </a:solidFill>
                <a:latin typeface="Arial"/>
                <a:cs typeface="Arial"/>
              </a:rPr>
              <a:t>1 John 4:21</a:t>
            </a:r>
            <a:endParaRPr lang="en-US" sz="3000" dirty="0">
              <a:solidFill>
                <a:srgbClr val="80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85862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58138" y="0"/>
            <a:ext cx="185862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16854"/>
          </a:xfrm>
          <a:prstGeom prst="rect">
            <a:avLst/>
          </a:prstGeom>
          <a:solidFill>
            <a:srgbClr val="5BA2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49275" y="3980815"/>
            <a:ext cx="8042276" cy="8209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9275" y="4151200"/>
            <a:ext cx="8042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50800" dist="38100" dir="18900000" algn="bl" rotWithShape="0">
                    <a:schemeClr val="bg1">
                      <a:alpha val="40000"/>
                    </a:schemeClr>
                  </a:outerShdw>
                </a:effectLst>
                <a:latin typeface="Arial"/>
                <a:cs typeface="Arial"/>
              </a:rPr>
              <a:t>We see man’s intrinsic worth and possibility in Christ</a:t>
            </a:r>
            <a:endParaRPr lang="en-US" sz="2400" b="1" dirty="0">
              <a:effectLst>
                <a:outerShdw blurRad="50800" dist="38100" dir="18900000" algn="bl" rotWithShape="0">
                  <a:schemeClr val="bg1">
                    <a:alpha val="40000"/>
                  </a:scheme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9275" y="4956652"/>
            <a:ext cx="8042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800000"/>
                </a:solidFill>
                <a:latin typeface="Arial"/>
                <a:cs typeface="Arial"/>
              </a:rPr>
              <a:t>2 Corinthians 5:14-17</a:t>
            </a:r>
            <a:endParaRPr lang="en-US" sz="3600" dirty="0">
              <a:solidFill>
                <a:srgbClr val="800000"/>
              </a:solidFill>
              <a:latin typeface="Arial"/>
              <a:cs typeface="Arial"/>
            </a:endParaRPr>
          </a:p>
        </p:txBody>
      </p:sp>
      <p:pic>
        <p:nvPicPr>
          <p:cNvPr id="13" name="Picture 12" descr="12065573741668753765egore911_2_hearts.svg.m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75" y="4949595"/>
            <a:ext cx="1605476" cy="1284380"/>
          </a:xfrm>
          <a:prstGeom prst="rect">
            <a:avLst/>
          </a:prstGeom>
        </p:spPr>
      </p:pic>
      <p:pic>
        <p:nvPicPr>
          <p:cNvPr id="14" name="Picture 13" descr="12065573741668753765egore911_2_hearts.svg.m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160" y="4943265"/>
            <a:ext cx="1605476" cy="12843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9150945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63308"/>
            <a:ext cx="8042276" cy="793974"/>
          </a:xfrm>
        </p:spPr>
        <p:txBody>
          <a:bodyPr/>
          <a:lstStyle/>
          <a:p>
            <a:r>
              <a:rPr lang="en-US" b="1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"/>
                <a:cs typeface="Arial"/>
              </a:rPr>
              <a:t>The Object of Man’s Love</a:t>
            </a:r>
            <a:endParaRPr lang="en-US" b="1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367851"/>
            <a:ext cx="8042276" cy="4490851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Arial"/>
                <a:cs typeface="Arial"/>
              </a:rPr>
              <a:t>God must be the first object of man’s love</a:t>
            </a:r>
          </a:p>
          <a:p>
            <a:pPr lvl="1"/>
            <a:r>
              <a:rPr lang="en-US" sz="3000" dirty="0" smtClean="0">
                <a:solidFill>
                  <a:srgbClr val="215D77"/>
                </a:solidFill>
                <a:latin typeface="Arial"/>
                <a:cs typeface="Arial"/>
              </a:rPr>
              <a:t>Must be loved with our all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Mark 12:29-34</a:t>
            </a:r>
          </a:p>
          <a:p>
            <a:pPr lvl="1"/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Love shown in the keeping</a:t>
            </a:r>
            <a:b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</a:b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of His commandments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1 John 5:3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2 John 6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Deuteronomy 10:12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85862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58138" y="0"/>
            <a:ext cx="185862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16854"/>
          </a:xfrm>
          <a:prstGeom prst="rect">
            <a:avLst/>
          </a:prstGeom>
          <a:solidFill>
            <a:srgbClr val="5BA2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320243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63308"/>
            <a:ext cx="8042276" cy="793974"/>
          </a:xfrm>
        </p:spPr>
        <p:txBody>
          <a:bodyPr/>
          <a:lstStyle/>
          <a:p>
            <a:r>
              <a:rPr lang="en-US" b="1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"/>
                <a:cs typeface="Arial"/>
              </a:rPr>
              <a:t>The Object of Man’s Love</a:t>
            </a:r>
            <a:endParaRPr lang="en-US" b="1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367851"/>
            <a:ext cx="8042276" cy="4490851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Arial"/>
                <a:cs typeface="Arial"/>
              </a:rPr>
              <a:t>God must be the first object of man’s love</a:t>
            </a:r>
          </a:p>
          <a:p>
            <a:pPr lvl="1"/>
            <a:r>
              <a:rPr lang="en-US" sz="3000" dirty="0" smtClean="0">
                <a:solidFill>
                  <a:srgbClr val="215D77"/>
                </a:solidFill>
                <a:latin typeface="Arial"/>
                <a:cs typeface="Arial"/>
              </a:rPr>
              <a:t>Will hate evil and all forms of worldliness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1 John 2:15-17</a:t>
            </a:r>
          </a:p>
          <a:p>
            <a:pPr lvl="1"/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Must be chosen</a:t>
            </a:r>
            <a:b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</a:b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above all others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Matthew 10:35-38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1 Peter 1:8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85862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58138" y="0"/>
            <a:ext cx="185862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16854"/>
          </a:xfrm>
          <a:prstGeom prst="rect">
            <a:avLst/>
          </a:prstGeom>
          <a:solidFill>
            <a:srgbClr val="5BA2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173418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63308"/>
            <a:ext cx="8042276" cy="793974"/>
          </a:xfrm>
        </p:spPr>
        <p:txBody>
          <a:bodyPr/>
          <a:lstStyle/>
          <a:p>
            <a:r>
              <a:rPr lang="en-US" b="1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"/>
                <a:cs typeface="Arial"/>
              </a:rPr>
              <a:t>The Object of Man’s Love</a:t>
            </a:r>
            <a:endParaRPr lang="en-US" b="1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367850"/>
            <a:ext cx="8042276" cy="5241227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Arial"/>
                <a:cs typeface="Arial"/>
              </a:rPr>
              <a:t>Love of man must also be the object of man’s love</a:t>
            </a:r>
          </a:p>
          <a:p>
            <a:pPr lvl="1"/>
            <a:r>
              <a:rPr lang="en-US" sz="3000" dirty="0" smtClean="0">
                <a:solidFill>
                  <a:srgbClr val="215D77"/>
                </a:solidFill>
                <a:latin typeface="Arial"/>
                <a:cs typeface="Arial"/>
              </a:rPr>
              <a:t>Natural consequence of the love of the fatherhood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1 John 3:10</a:t>
            </a:r>
          </a:p>
          <a:p>
            <a:pPr lvl="1"/>
            <a:r>
              <a:rPr lang="en-US" sz="3000" dirty="0" smtClean="0">
                <a:solidFill>
                  <a:srgbClr val="215D77"/>
                </a:solidFill>
                <a:latin typeface="Arial"/>
                <a:cs typeface="Arial"/>
              </a:rPr>
              <a:t>Can’t love God and hate man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1 John 4:20-21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John 13:34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Romans 13:10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1 Corinthians 13:1-8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85862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58138" y="0"/>
            <a:ext cx="185862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16854"/>
          </a:xfrm>
          <a:prstGeom prst="rect">
            <a:avLst/>
          </a:prstGeom>
          <a:solidFill>
            <a:srgbClr val="5BA2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12065573741668753765egore911_2_hearts.svg.m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836" y="3006148"/>
            <a:ext cx="1692966" cy="13543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8729942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63308"/>
            <a:ext cx="8042276" cy="793974"/>
          </a:xfrm>
        </p:spPr>
        <p:txBody>
          <a:bodyPr/>
          <a:lstStyle/>
          <a:p>
            <a:r>
              <a:rPr lang="en-US" b="1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"/>
                <a:cs typeface="Arial"/>
              </a:rPr>
              <a:t>The Object of Man’s Love</a:t>
            </a:r>
            <a:endParaRPr lang="en-US" b="1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367850"/>
            <a:ext cx="8042276" cy="5241227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Arial"/>
                <a:cs typeface="Arial"/>
              </a:rPr>
              <a:t>Love of man must also be the object of man’s love</a:t>
            </a:r>
          </a:p>
          <a:p>
            <a:pPr lvl="1"/>
            <a:r>
              <a:rPr lang="en-US" sz="3000" dirty="0" smtClean="0">
                <a:solidFill>
                  <a:srgbClr val="215D77"/>
                </a:solidFill>
                <a:latin typeface="Arial"/>
                <a:cs typeface="Arial"/>
              </a:rPr>
              <a:t>Love should be without hypocrisy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1 John 3:18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Galatians 5:13</a:t>
            </a:r>
          </a:p>
          <a:p>
            <a:pPr lvl="1"/>
            <a:r>
              <a:rPr lang="en-US" sz="3000" dirty="0" smtClean="0">
                <a:solidFill>
                  <a:srgbClr val="215D77"/>
                </a:solidFill>
                <a:latin typeface="Arial"/>
                <a:cs typeface="Arial"/>
              </a:rPr>
              <a:t>Love seeks the welfare of others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Romans 15:1-2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Philippians 2:3-4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Ephesians 4:32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Romans 12:10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85862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58138" y="0"/>
            <a:ext cx="185862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16854"/>
          </a:xfrm>
          <a:prstGeom prst="rect">
            <a:avLst/>
          </a:prstGeom>
          <a:solidFill>
            <a:srgbClr val="5BA2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982638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63308"/>
            <a:ext cx="8042276" cy="793974"/>
          </a:xfrm>
        </p:spPr>
        <p:txBody>
          <a:bodyPr/>
          <a:lstStyle/>
          <a:p>
            <a:r>
              <a:rPr lang="en-US" b="1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"/>
                <a:cs typeface="Arial"/>
              </a:rPr>
              <a:t>Conclusion</a:t>
            </a:r>
            <a:endParaRPr lang="en-US" b="1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367850"/>
            <a:ext cx="8042276" cy="5241227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Arial"/>
                <a:cs typeface="Arial"/>
              </a:rPr>
              <a:t>What is more vital than to possess</a:t>
            </a:r>
            <a:br>
              <a:rPr lang="en-US" sz="3200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US" sz="3200" dirty="0" smtClean="0">
                <a:solidFill>
                  <a:schemeClr val="tx1"/>
                </a:solidFill>
                <a:latin typeface="Arial"/>
                <a:cs typeface="Arial"/>
              </a:rPr>
              <a:t>such love?</a:t>
            </a:r>
          </a:p>
          <a:p>
            <a:pPr lvl="1"/>
            <a:r>
              <a:rPr lang="en-US" sz="3000" dirty="0" smtClean="0">
                <a:solidFill>
                  <a:srgbClr val="215D77"/>
                </a:solidFill>
                <a:latin typeface="Arial"/>
                <a:cs typeface="Arial"/>
              </a:rPr>
              <a:t>Fulfillment of the royal law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James 2:8</a:t>
            </a:r>
          </a:p>
          <a:p>
            <a:pPr lvl="1"/>
            <a:r>
              <a:rPr lang="en-US" sz="3000" dirty="0" smtClean="0">
                <a:solidFill>
                  <a:srgbClr val="215D77"/>
                </a:solidFill>
                <a:latin typeface="Arial"/>
                <a:cs typeface="Arial"/>
              </a:rPr>
              <a:t>Put above everything else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Colossians 3:14</a:t>
            </a:r>
          </a:p>
          <a:p>
            <a:pPr lvl="1"/>
            <a:r>
              <a:rPr lang="en-US" sz="3000" dirty="0" smtClean="0">
                <a:solidFill>
                  <a:srgbClr val="215D77"/>
                </a:solidFill>
                <a:latin typeface="Arial"/>
                <a:cs typeface="Arial"/>
              </a:rPr>
              <a:t>Know we have passed</a:t>
            </a:r>
            <a:br>
              <a:rPr lang="en-US" sz="3000" dirty="0" smtClean="0">
                <a:solidFill>
                  <a:srgbClr val="215D77"/>
                </a:solidFill>
                <a:latin typeface="Arial"/>
                <a:cs typeface="Arial"/>
              </a:rPr>
            </a:br>
            <a:r>
              <a:rPr lang="en-US" sz="3000" dirty="0" smtClean="0">
                <a:solidFill>
                  <a:srgbClr val="215D77"/>
                </a:solidFill>
                <a:latin typeface="Arial"/>
                <a:cs typeface="Arial"/>
              </a:rPr>
              <a:t>from death to life</a:t>
            </a:r>
          </a:p>
          <a:p>
            <a:pPr lvl="2"/>
            <a:r>
              <a:rPr lang="en-US" sz="2800" dirty="0" smtClean="0">
                <a:solidFill>
                  <a:srgbClr val="800000"/>
                </a:solidFill>
                <a:latin typeface="Arial"/>
                <a:cs typeface="Arial"/>
              </a:rPr>
              <a:t>1 John 3:14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85862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58138" y="0"/>
            <a:ext cx="185862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16854"/>
          </a:xfrm>
          <a:prstGeom prst="rect">
            <a:avLst/>
          </a:prstGeom>
          <a:solidFill>
            <a:srgbClr val="5BA2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12065573741668753765egore911_2_hearts.svg.m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132" y="2373703"/>
            <a:ext cx="3122107" cy="249768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5191734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63308"/>
            <a:ext cx="8042276" cy="793974"/>
          </a:xfrm>
        </p:spPr>
        <p:txBody>
          <a:bodyPr/>
          <a:lstStyle/>
          <a:p>
            <a:r>
              <a:rPr lang="en-US" b="1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"/>
                <a:cs typeface="Arial"/>
              </a:rPr>
              <a:t>Conclusion</a:t>
            </a:r>
            <a:endParaRPr lang="en-US" b="1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628" y="1367850"/>
            <a:ext cx="8528865" cy="681295"/>
          </a:xfrm>
        </p:spPr>
        <p:txBody>
          <a:bodyPr>
            <a:normAutofit/>
          </a:bodyPr>
          <a:lstStyle/>
          <a:p>
            <a:r>
              <a:rPr lang="en-US" sz="3000" dirty="0" smtClean="0">
                <a:solidFill>
                  <a:srgbClr val="215D77"/>
                </a:solidFill>
                <a:latin typeface="Arial"/>
                <a:cs typeface="Arial"/>
              </a:rPr>
              <a:t>Supreme test of abiding in God and God in us</a:t>
            </a:r>
            <a:endParaRPr lang="en-US" sz="3000" dirty="0" smtClean="0">
              <a:solidFill>
                <a:srgbClr val="80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85862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58138" y="0"/>
            <a:ext cx="185862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16854"/>
          </a:xfrm>
          <a:prstGeom prst="rect">
            <a:avLst/>
          </a:prstGeom>
          <a:solidFill>
            <a:srgbClr val="5BA2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8628" y="2049145"/>
            <a:ext cx="852886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/>
                <a:cs typeface="Arial"/>
              </a:rPr>
              <a:t>No </a:t>
            </a:r>
            <a:r>
              <a:rPr lang="en-US" sz="2400" dirty="0">
                <a:latin typeface="Arial"/>
                <a:cs typeface="Arial"/>
              </a:rPr>
              <a:t>one has seen God at any time. If we love one another, God abides in us, and His love has been perfected in </a:t>
            </a:r>
            <a:r>
              <a:rPr lang="en-US" sz="2400" dirty="0" smtClean="0">
                <a:latin typeface="Arial"/>
                <a:cs typeface="Arial"/>
              </a:rPr>
              <a:t>us.</a:t>
            </a:r>
            <a:br>
              <a:rPr lang="en-US" sz="2400" dirty="0" smtClean="0">
                <a:latin typeface="Arial"/>
                <a:cs typeface="Arial"/>
              </a:rPr>
            </a:br>
            <a:r>
              <a:rPr lang="en-US" sz="2400" dirty="0" smtClean="0">
                <a:latin typeface="Arial"/>
                <a:cs typeface="Arial"/>
              </a:rPr>
              <a:t>By </a:t>
            </a:r>
            <a:r>
              <a:rPr lang="en-US" sz="2400" dirty="0">
                <a:latin typeface="Arial"/>
                <a:cs typeface="Arial"/>
              </a:rPr>
              <a:t>this we know that we abide in Him, and He in us, because He has given us of His </a:t>
            </a:r>
            <a:r>
              <a:rPr lang="en-US" sz="2400" dirty="0" smtClean="0">
                <a:latin typeface="Arial"/>
                <a:cs typeface="Arial"/>
              </a:rPr>
              <a:t>Spirit. And </a:t>
            </a:r>
            <a:r>
              <a:rPr lang="en-US" sz="2400" dirty="0">
                <a:latin typeface="Arial"/>
                <a:cs typeface="Arial"/>
              </a:rPr>
              <a:t>we have seen and testify that the Father has sent the Son as Savior of the </a:t>
            </a:r>
            <a:r>
              <a:rPr lang="en-US" sz="2400" dirty="0" smtClean="0">
                <a:latin typeface="Arial"/>
                <a:cs typeface="Arial"/>
              </a:rPr>
              <a:t>world. Whoever </a:t>
            </a:r>
            <a:r>
              <a:rPr lang="en-US" sz="2400" dirty="0">
                <a:latin typeface="Arial"/>
                <a:cs typeface="Arial"/>
              </a:rPr>
              <a:t>confesses that Jesus is the Son of God, </a:t>
            </a:r>
            <a:r>
              <a:rPr lang="en-US" sz="2400" dirty="0" smtClean="0">
                <a:latin typeface="Arial"/>
                <a:cs typeface="Arial"/>
              </a:rPr>
              <a:t>God</a:t>
            </a:r>
            <a:br>
              <a:rPr lang="en-US" sz="2400" dirty="0" smtClean="0">
                <a:latin typeface="Arial"/>
                <a:cs typeface="Arial"/>
              </a:rPr>
            </a:br>
            <a:r>
              <a:rPr lang="en-US" sz="2400" dirty="0" smtClean="0">
                <a:latin typeface="Arial"/>
                <a:cs typeface="Arial"/>
              </a:rPr>
              <a:t>abides </a:t>
            </a:r>
            <a:r>
              <a:rPr lang="en-US" sz="2400" dirty="0">
                <a:latin typeface="Arial"/>
                <a:cs typeface="Arial"/>
              </a:rPr>
              <a:t>in him, and he in </a:t>
            </a:r>
            <a:r>
              <a:rPr lang="en-US" sz="2400" dirty="0" smtClean="0">
                <a:latin typeface="Arial"/>
                <a:cs typeface="Arial"/>
              </a:rPr>
              <a:t>God. And </a:t>
            </a:r>
            <a:r>
              <a:rPr lang="en-US" sz="2400" dirty="0">
                <a:latin typeface="Arial"/>
                <a:cs typeface="Arial"/>
              </a:rPr>
              <a:t>we have known and believed the love that God has for us. God is love, </a:t>
            </a:r>
            <a:r>
              <a:rPr lang="en-US" sz="2400" dirty="0" smtClean="0">
                <a:latin typeface="Arial"/>
                <a:cs typeface="Arial"/>
              </a:rPr>
              <a:t>and</a:t>
            </a:r>
            <a:br>
              <a:rPr lang="en-US" sz="2400" dirty="0" smtClean="0">
                <a:latin typeface="Arial"/>
                <a:cs typeface="Arial"/>
              </a:rPr>
            </a:br>
            <a:r>
              <a:rPr lang="en-US" sz="2400" dirty="0" smtClean="0">
                <a:solidFill>
                  <a:srgbClr val="800000"/>
                </a:solidFill>
                <a:latin typeface="Arial"/>
                <a:cs typeface="Arial"/>
              </a:rPr>
              <a:t>he </a:t>
            </a:r>
            <a:r>
              <a:rPr lang="en-US" sz="2400" dirty="0">
                <a:solidFill>
                  <a:srgbClr val="800000"/>
                </a:solidFill>
                <a:latin typeface="Arial"/>
                <a:cs typeface="Arial"/>
              </a:rPr>
              <a:t>who abides in love abides in God, and God in him</a:t>
            </a:r>
            <a:r>
              <a:rPr lang="en-US" sz="2400" dirty="0" smtClean="0">
                <a:latin typeface="Arial"/>
                <a:cs typeface="Arial"/>
              </a:rPr>
              <a:t>.</a:t>
            </a:r>
          </a:p>
          <a:p>
            <a:pPr algn="ctr"/>
            <a:r>
              <a:rPr lang="en-US" sz="2400" b="1" dirty="0" smtClean="0">
                <a:latin typeface="Arial"/>
                <a:cs typeface="Arial"/>
              </a:rPr>
              <a:t>1 John 4:12-16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endParaRPr lang="en-US" sz="2400" dirty="0">
              <a:latin typeface="Arial"/>
              <a:cs typeface="Arial"/>
            </a:endParaRPr>
          </a:p>
        </p:txBody>
      </p:sp>
      <p:pic>
        <p:nvPicPr>
          <p:cNvPr id="8" name="Picture 7" descr="12065573741668753765egore911_2_hearts.svg.m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78" y="5465793"/>
            <a:ext cx="1432319" cy="1145855"/>
          </a:xfrm>
          <a:prstGeom prst="rect">
            <a:avLst/>
          </a:prstGeom>
        </p:spPr>
      </p:pic>
      <p:pic>
        <p:nvPicPr>
          <p:cNvPr id="9" name="Picture 8" descr="12065573741668753765egore911_2_hearts.svg.m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509" y="5488323"/>
            <a:ext cx="1432319" cy="11458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9117293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209</TotalTime>
  <Words>238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Breeze</vt:lpstr>
      <vt:lpstr>The Source and Object of Man’s Love</vt:lpstr>
      <vt:lpstr>The Source of Man’s Love</vt:lpstr>
      <vt:lpstr>The Object of Man’s Love</vt:lpstr>
      <vt:lpstr>The Object of Man’s Love</vt:lpstr>
      <vt:lpstr>The Object of Man’s Love</vt:lpstr>
      <vt:lpstr>The Object of Man’s Love</vt:lpstr>
      <vt:lpstr>Conclusion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Source and Object of Man’s Love</dc:title>
  <dc:creator>Richard Thetford</dc:creator>
  <cp:lastModifiedBy>Richard Thetford</cp:lastModifiedBy>
  <cp:revision>19</cp:revision>
  <dcterms:created xsi:type="dcterms:W3CDTF">2011-03-04T05:11:15Z</dcterms:created>
  <dcterms:modified xsi:type="dcterms:W3CDTF">2011-07-11T00:17:28Z</dcterms:modified>
</cp:coreProperties>
</file>