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993" r:id="rId1"/>
  </p:sldMasterIdLst>
  <p:sldIdLst>
    <p:sldId id="268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7" d="100"/>
          <a:sy n="107" d="100"/>
        </p:scale>
        <p:origin x="-109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0ADA-570C-0F48-8A75-6708EAB8DF4C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5094-3CBD-9641-9574-A23D064FD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0ADA-570C-0F48-8A75-6708EAB8DF4C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5094-3CBD-9641-9574-A23D064FD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0ADA-570C-0F48-8A75-6708EAB8DF4C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5094-3CBD-9641-9574-A23D064FD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0ADA-570C-0F48-8A75-6708EAB8DF4C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5094-3CBD-9641-9574-A23D064FD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0ADA-570C-0F48-8A75-6708EAB8DF4C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5094-3CBD-9641-9574-A23D064FD503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  <p:transition spd="slow">
    <p:split orient="vert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C3F878-F5E8-489B-AC8A-64F2A7E22C28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1FC063-5EA9-49AF-AFAF-D68C9E82B23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0ADA-570C-0F48-8A75-6708EAB8DF4C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5094-3CBD-9641-9574-A23D064FD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0ADA-570C-0F48-8A75-6708EAB8DF4C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5094-3CBD-9641-9574-A23D064FD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0ADA-570C-0F48-8A75-6708EAB8DF4C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5094-3CBD-9641-9574-A23D064FD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0ADA-570C-0F48-8A75-6708EAB8DF4C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5094-3CBD-9641-9574-A23D064FD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640ADA-570C-0F48-8A75-6708EAB8DF4C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C5094-3CBD-9641-9574-A23D064FD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slow">
    <p:split orient="vert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0640ADA-570C-0F48-8A75-6708EAB8DF4C}" type="datetimeFigureOut">
              <a:rPr lang="en-US" smtClean="0"/>
              <a:pPr/>
              <a:t>7/10/2011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0E5C5094-3CBD-9641-9574-A23D064FD503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4" r:id="rId1"/>
    <p:sldLayoutId id="2147483995" r:id="rId2"/>
    <p:sldLayoutId id="2147483996" r:id="rId3"/>
    <p:sldLayoutId id="2147483997" r:id="rId4"/>
    <p:sldLayoutId id="2147483998" r:id="rId5"/>
    <p:sldLayoutId id="2147483999" r:id="rId6"/>
    <p:sldLayoutId id="2147484000" r:id="rId7"/>
    <p:sldLayoutId id="2147484001" r:id="rId8"/>
    <p:sldLayoutId id="2147484002" r:id="rId9"/>
    <p:sldLayoutId id="2147484003" r:id="rId10"/>
    <p:sldLayoutId id="2147484004" r:id="rId11"/>
    <p:sldLayoutId id="2147484005" r:id="rId12"/>
  </p:sldLayoutIdLst>
  <p:transition spd="slow">
    <p:split orient="vert"/>
  </p:transition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997339"/>
            <a:ext cx="6498158" cy="1724867"/>
          </a:xfrm>
        </p:spPr>
        <p:txBody>
          <a:bodyPr/>
          <a:lstStyle/>
          <a:p>
            <a:r>
              <a:rPr lang="en-US" b="1" dirty="0" smtClean="0"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</a:effectLst>
                <a:latin typeface="Arial"/>
                <a:cs typeface="Arial"/>
              </a:rPr>
              <a:t>The Source and Object of Man’s Love</a:t>
            </a:r>
            <a:endParaRPr lang="en-US" b="1" dirty="0">
              <a:effectLst>
                <a:outerShdw blurRad="50800" dist="38100" dir="18900000" algn="bl" rotWithShape="0">
                  <a:prstClr val="black">
                    <a:alpha val="40000"/>
                  </a:prst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2775805"/>
            <a:ext cx="6498159" cy="1703855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This </a:t>
            </a: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is My commandment, that you 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love</a:t>
            </a:r>
            <a:b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one </a:t>
            </a: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another as I have loved you. </a:t>
            </a: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Greater</a:t>
            </a:r>
            <a:b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2400" dirty="0" smtClean="0">
                <a:solidFill>
                  <a:schemeClr val="tx1"/>
                </a:solidFill>
                <a:latin typeface="Arial"/>
                <a:cs typeface="Arial"/>
              </a:rPr>
              <a:t>love </a:t>
            </a:r>
            <a:r>
              <a:rPr lang="en-US" sz="2400" dirty="0">
                <a:solidFill>
                  <a:schemeClr val="tx1"/>
                </a:solidFill>
                <a:latin typeface="Arial"/>
                <a:cs typeface="Arial"/>
              </a:rPr>
              <a:t>has no one than this, than to lay down one's life for his friends</a:t>
            </a:r>
            <a:r>
              <a:rPr lang="en-US" sz="2400" dirty="0" smtClean="0">
                <a:solidFill>
                  <a:srgbClr val="800000"/>
                </a:solidFill>
                <a:latin typeface="Arial"/>
                <a:cs typeface="Arial"/>
              </a:rPr>
              <a:t>. John 15:12-13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endParaRPr lang="en-US" sz="2400" dirty="0">
              <a:solidFill>
                <a:srgbClr val="80000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85862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58138" y="0"/>
            <a:ext cx="185862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16854"/>
          </a:xfrm>
          <a:prstGeom prst="rect">
            <a:avLst/>
          </a:prstGeom>
          <a:solidFill>
            <a:srgbClr val="5BA2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12065573741668753765egore911_2_hearts.svg.m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7228" y="4380969"/>
            <a:ext cx="2929544" cy="234363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386465848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63308"/>
            <a:ext cx="8042276" cy="793974"/>
          </a:xfrm>
        </p:spPr>
        <p:txBody>
          <a:bodyPr/>
          <a:lstStyle/>
          <a:p>
            <a:r>
              <a:rPr lang="en-US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"/>
                <a:cs typeface="Arial"/>
              </a:rPr>
              <a:t>The Source of Man’s Love</a:t>
            </a:r>
            <a:endParaRPr lang="en-US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67851"/>
            <a:ext cx="8042276" cy="250453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rial"/>
                <a:cs typeface="Arial"/>
              </a:rPr>
              <a:t>Recognize the source of our love</a:t>
            </a:r>
          </a:p>
          <a:p>
            <a:pPr lvl="1"/>
            <a:r>
              <a:rPr lang="en-US" sz="3000" dirty="0" smtClean="0">
                <a:solidFill>
                  <a:srgbClr val="800000"/>
                </a:solidFill>
                <a:latin typeface="Arial"/>
                <a:cs typeface="Arial"/>
              </a:rPr>
              <a:t>1 John 4:7,19</a:t>
            </a:r>
          </a:p>
          <a:p>
            <a:r>
              <a:rPr lang="en-US" sz="3200" dirty="0" smtClean="0">
                <a:solidFill>
                  <a:schemeClr val="tx1"/>
                </a:solidFill>
                <a:latin typeface="Arial"/>
                <a:cs typeface="Arial"/>
              </a:rPr>
              <a:t>Our love is the offspring of God’s love</a:t>
            </a:r>
          </a:p>
          <a:p>
            <a:pPr lvl="1"/>
            <a:r>
              <a:rPr lang="en-US" sz="3000" dirty="0" smtClean="0">
                <a:solidFill>
                  <a:srgbClr val="800000"/>
                </a:solidFill>
                <a:latin typeface="Arial"/>
                <a:cs typeface="Arial"/>
              </a:rPr>
              <a:t>1 John 4:21</a:t>
            </a:r>
            <a:endParaRPr lang="en-US" sz="3000" dirty="0"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85862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58138" y="0"/>
            <a:ext cx="185862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16854"/>
          </a:xfrm>
          <a:prstGeom prst="rect">
            <a:avLst/>
          </a:prstGeom>
          <a:solidFill>
            <a:srgbClr val="5BA2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9275" y="3980815"/>
            <a:ext cx="8042276" cy="820947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549275" y="4151200"/>
            <a:ext cx="80422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dirty="0" smtClean="0">
                <a:effectLst>
                  <a:outerShdw blurRad="50800" dist="38100" dir="18900000" algn="bl" rotWithShape="0">
                    <a:schemeClr val="bg1">
                      <a:alpha val="40000"/>
                    </a:schemeClr>
                  </a:outerShdw>
                </a:effectLst>
                <a:latin typeface="Arial"/>
                <a:cs typeface="Arial"/>
              </a:rPr>
              <a:t>We see man’s intrinsic worth and possibility in Christ</a:t>
            </a:r>
            <a:endParaRPr lang="en-US" sz="2400" b="1" dirty="0">
              <a:effectLst>
                <a:outerShdw blurRad="50800" dist="38100" dir="18900000" algn="bl" rotWithShape="0">
                  <a:schemeClr val="bg1">
                    <a:alpha val="40000"/>
                  </a:schemeClr>
                </a:outerShdw>
              </a:effectLst>
              <a:latin typeface="Arial"/>
              <a:cs typeface="Arial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49275" y="4956652"/>
            <a:ext cx="80422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rgbClr val="800000"/>
                </a:solidFill>
                <a:latin typeface="Arial"/>
                <a:cs typeface="Arial"/>
              </a:rPr>
              <a:t>2 Corinthians 5:14-17</a:t>
            </a:r>
            <a:endParaRPr lang="en-US" sz="3600" dirty="0">
              <a:solidFill>
                <a:srgbClr val="800000"/>
              </a:solidFill>
              <a:latin typeface="Arial"/>
              <a:cs typeface="Arial"/>
            </a:endParaRPr>
          </a:p>
        </p:txBody>
      </p:sp>
      <p:pic>
        <p:nvPicPr>
          <p:cNvPr id="13" name="Picture 12" descr="12065573741668753765egore911_2_hearts.svg.m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9275" y="4949595"/>
            <a:ext cx="1605476" cy="1284380"/>
          </a:xfrm>
          <a:prstGeom prst="rect">
            <a:avLst/>
          </a:prstGeom>
        </p:spPr>
      </p:pic>
      <p:pic>
        <p:nvPicPr>
          <p:cNvPr id="14" name="Picture 13" descr="12065573741668753765egore911_2_hearts.svg.m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9160" y="4943265"/>
            <a:ext cx="1605476" cy="128438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9150945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6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  <p:bldP spid="11" grpId="0"/>
      <p:bldP spid="1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63308"/>
            <a:ext cx="8042276" cy="793974"/>
          </a:xfrm>
        </p:spPr>
        <p:txBody>
          <a:bodyPr/>
          <a:lstStyle/>
          <a:p>
            <a:r>
              <a:rPr lang="en-US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"/>
                <a:cs typeface="Arial"/>
              </a:rPr>
              <a:t>The Object of Man’s Love</a:t>
            </a:r>
            <a:endParaRPr lang="en-US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67851"/>
            <a:ext cx="8042276" cy="449085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rial"/>
                <a:cs typeface="Arial"/>
              </a:rPr>
              <a:t>God must be the first object of man’s love</a:t>
            </a:r>
          </a:p>
          <a:p>
            <a:pPr lvl="1"/>
            <a:r>
              <a:rPr lang="en-US" sz="3000" dirty="0" smtClean="0">
                <a:solidFill>
                  <a:srgbClr val="215D77"/>
                </a:solidFill>
                <a:latin typeface="Arial"/>
                <a:cs typeface="Arial"/>
              </a:rPr>
              <a:t>Must be loved with our all</a:t>
            </a:r>
          </a:p>
          <a:p>
            <a:pPr lvl="2"/>
            <a:r>
              <a:rPr lang="en-US" sz="2800" dirty="0" smtClean="0">
                <a:solidFill>
                  <a:srgbClr val="800000"/>
                </a:solidFill>
                <a:latin typeface="Arial"/>
                <a:cs typeface="Arial"/>
              </a:rPr>
              <a:t>Mark 12:29-34</a:t>
            </a:r>
          </a:p>
          <a:p>
            <a:pPr lvl="1"/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Love shown in the keeping</a:t>
            </a:r>
            <a:b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of His commandments</a:t>
            </a:r>
          </a:p>
          <a:p>
            <a:pPr lvl="2"/>
            <a:r>
              <a:rPr lang="en-US" sz="2800" dirty="0" smtClean="0">
                <a:solidFill>
                  <a:srgbClr val="800000"/>
                </a:solidFill>
                <a:latin typeface="Arial"/>
                <a:cs typeface="Arial"/>
              </a:rPr>
              <a:t>1 John 5:3</a:t>
            </a:r>
          </a:p>
          <a:p>
            <a:pPr lvl="2"/>
            <a:r>
              <a:rPr lang="en-US" sz="2800" dirty="0" smtClean="0">
                <a:solidFill>
                  <a:srgbClr val="800000"/>
                </a:solidFill>
                <a:latin typeface="Arial"/>
                <a:cs typeface="Arial"/>
              </a:rPr>
              <a:t>2 John 6</a:t>
            </a:r>
          </a:p>
          <a:p>
            <a:pPr lvl="2"/>
            <a:r>
              <a:rPr lang="en-US" sz="2800" dirty="0" smtClean="0">
                <a:solidFill>
                  <a:srgbClr val="800000"/>
                </a:solidFill>
                <a:latin typeface="Arial"/>
                <a:cs typeface="Arial"/>
              </a:rPr>
              <a:t>Deuteronomy 10:12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85862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58138" y="0"/>
            <a:ext cx="185862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16854"/>
          </a:xfrm>
          <a:prstGeom prst="rect">
            <a:avLst/>
          </a:prstGeom>
          <a:solidFill>
            <a:srgbClr val="5BA2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93202439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"/>
                            </p:stCondLst>
                            <p:childTnLst>
                              <p:par>
                                <p:cTn id="2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1500"/>
                            </p:stCondLst>
                            <p:childTnLst>
                              <p:par>
                                <p:cTn id="33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63308"/>
            <a:ext cx="8042276" cy="793974"/>
          </a:xfrm>
        </p:spPr>
        <p:txBody>
          <a:bodyPr/>
          <a:lstStyle/>
          <a:p>
            <a:r>
              <a:rPr lang="en-US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"/>
                <a:cs typeface="Arial"/>
              </a:rPr>
              <a:t>The Object of Man’s Love</a:t>
            </a:r>
            <a:endParaRPr lang="en-US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67851"/>
            <a:ext cx="8042276" cy="4490851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rial"/>
                <a:cs typeface="Arial"/>
              </a:rPr>
              <a:t>God must be the first object of man’s love</a:t>
            </a:r>
          </a:p>
          <a:p>
            <a:pPr lvl="1"/>
            <a:r>
              <a:rPr lang="en-US" sz="3000" dirty="0" smtClean="0">
                <a:solidFill>
                  <a:srgbClr val="215D77"/>
                </a:solidFill>
                <a:latin typeface="Arial"/>
                <a:cs typeface="Arial"/>
              </a:rPr>
              <a:t>Will hate evil and all forms of worldliness</a:t>
            </a:r>
          </a:p>
          <a:p>
            <a:pPr lvl="2"/>
            <a:r>
              <a:rPr lang="en-US" sz="2800" dirty="0" smtClean="0">
                <a:solidFill>
                  <a:srgbClr val="800000"/>
                </a:solidFill>
                <a:latin typeface="Arial"/>
                <a:cs typeface="Arial"/>
              </a:rPr>
              <a:t>1 John 2:15-17</a:t>
            </a:r>
          </a:p>
          <a:p>
            <a:pPr lvl="1"/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Must be chosen</a:t>
            </a:r>
            <a:b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</a:br>
            <a:r>
              <a:rPr lang="en-US" sz="3000" dirty="0" smtClean="0">
                <a:solidFill>
                  <a:schemeClr val="accent1">
                    <a:lumMod val="75000"/>
                  </a:schemeClr>
                </a:solidFill>
                <a:latin typeface="Arial"/>
                <a:cs typeface="Arial"/>
              </a:rPr>
              <a:t>above all others</a:t>
            </a:r>
          </a:p>
          <a:p>
            <a:pPr lvl="2"/>
            <a:r>
              <a:rPr lang="en-US" sz="2800" dirty="0" smtClean="0">
                <a:solidFill>
                  <a:srgbClr val="800000"/>
                </a:solidFill>
                <a:latin typeface="Arial"/>
                <a:cs typeface="Arial"/>
              </a:rPr>
              <a:t>Matthew 10:35-38</a:t>
            </a:r>
          </a:p>
          <a:p>
            <a:pPr lvl="2"/>
            <a:r>
              <a:rPr lang="en-US" sz="2800" dirty="0" smtClean="0">
                <a:solidFill>
                  <a:srgbClr val="800000"/>
                </a:solidFill>
                <a:latin typeface="Arial"/>
                <a:cs typeface="Arial"/>
              </a:rPr>
              <a:t>1 Peter 1:8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85862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58138" y="0"/>
            <a:ext cx="185862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16854"/>
          </a:xfrm>
          <a:prstGeom prst="rect">
            <a:avLst/>
          </a:prstGeom>
          <a:solidFill>
            <a:srgbClr val="5BA2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31734183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10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63308"/>
            <a:ext cx="8042276" cy="793974"/>
          </a:xfrm>
        </p:spPr>
        <p:txBody>
          <a:bodyPr/>
          <a:lstStyle/>
          <a:p>
            <a:r>
              <a:rPr lang="en-US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"/>
                <a:cs typeface="Arial"/>
              </a:rPr>
              <a:t>The Object of Man’s Love</a:t>
            </a:r>
            <a:endParaRPr lang="en-US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67850"/>
            <a:ext cx="8042276" cy="524122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rial"/>
                <a:cs typeface="Arial"/>
              </a:rPr>
              <a:t>Love of man must also be the object of man’s love</a:t>
            </a:r>
          </a:p>
          <a:p>
            <a:pPr lvl="1"/>
            <a:r>
              <a:rPr lang="en-US" sz="3000" dirty="0" smtClean="0">
                <a:solidFill>
                  <a:srgbClr val="215D77"/>
                </a:solidFill>
                <a:latin typeface="Arial"/>
                <a:cs typeface="Arial"/>
              </a:rPr>
              <a:t>Natural consequence of the love of the fatherhood</a:t>
            </a:r>
          </a:p>
          <a:p>
            <a:pPr lvl="2"/>
            <a:r>
              <a:rPr lang="en-US" sz="2800" dirty="0" smtClean="0">
                <a:solidFill>
                  <a:srgbClr val="800000"/>
                </a:solidFill>
                <a:latin typeface="Arial"/>
                <a:cs typeface="Arial"/>
              </a:rPr>
              <a:t>1 John 3:10</a:t>
            </a:r>
          </a:p>
          <a:p>
            <a:pPr lvl="1"/>
            <a:r>
              <a:rPr lang="en-US" sz="3000" dirty="0" smtClean="0">
                <a:solidFill>
                  <a:srgbClr val="215D77"/>
                </a:solidFill>
                <a:latin typeface="Arial"/>
                <a:cs typeface="Arial"/>
              </a:rPr>
              <a:t>Can’t love God and hate man</a:t>
            </a:r>
          </a:p>
          <a:p>
            <a:pPr lvl="2"/>
            <a:r>
              <a:rPr lang="en-US" sz="2800" dirty="0" smtClean="0">
                <a:solidFill>
                  <a:srgbClr val="800000"/>
                </a:solidFill>
                <a:latin typeface="Arial"/>
                <a:cs typeface="Arial"/>
              </a:rPr>
              <a:t>1 John 4:20-21</a:t>
            </a:r>
          </a:p>
          <a:p>
            <a:pPr lvl="2"/>
            <a:r>
              <a:rPr lang="en-US" sz="2800" dirty="0" smtClean="0">
                <a:solidFill>
                  <a:srgbClr val="800000"/>
                </a:solidFill>
                <a:latin typeface="Arial"/>
                <a:cs typeface="Arial"/>
              </a:rPr>
              <a:t>John 13:34</a:t>
            </a:r>
          </a:p>
          <a:p>
            <a:pPr lvl="2"/>
            <a:r>
              <a:rPr lang="en-US" sz="2800" dirty="0" smtClean="0">
                <a:solidFill>
                  <a:srgbClr val="800000"/>
                </a:solidFill>
                <a:latin typeface="Arial"/>
                <a:cs typeface="Arial"/>
              </a:rPr>
              <a:t>Romans 13:10</a:t>
            </a:r>
          </a:p>
          <a:p>
            <a:pPr lvl="2"/>
            <a:r>
              <a:rPr lang="en-US" sz="2800" dirty="0" smtClean="0">
                <a:solidFill>
                  <a:srgbClr val="800000"/>
                </a:solidFill>
                <a:latin typeface="Arial"/>
                <a:cs typeface="Arial"/>
              </a:rPr>
              <a:t>1 Corinthians 13:1-8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85862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58138" y="0"/>
            <a:ext cx="185862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16854"/>
          </a:xfrm>
          <a:prstGeom prst="rect">
            <a:avLst/>
          </a:prstGeom>
          <a:solidFill>
            <a:srgbClr val="5BA2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 descr="12065573741668753765egore911_2_hearts.svg.m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017836" y="3006148"/>
            <a:ext cx="1692966" cy="1354372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68729942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500"/>
                            </p:stCondLst>
                            <p:childTnLst>
                              <p:par>
                                <p:cTn id="3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63308"/>
            <a:ext cx="8042276" cy="793974"/>
          </a:xfrm>
        </p:spPr>
        <p:txBody>
          <a:bodyPr/>
          <a:lstStyle/>
          <a:p>
            <a:r>
              <a:rPr lang="en-US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"/>
                <a:cs typeface="Arial"/>
              </a:rPr>
              <a:t>The Object of Man’s Love</a:t>
            </a:r>
            <a:endParaRPr lang="en-US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67850"/>
            <a:ext cx="8042276" cy="524122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rial"/>
                <a:cs typeface="Arial"/>
              </a:rPr>
              <a:t>Love of man must also be the object of man’s love</a:t>
            </a:r>
          </a:p>
          <a:p>
            <a:pPr lvl="1"/>
            <a:r>
              <a:rPr lang="en-US" sz="3000" dirty="0" smtClean="0">
                <a:solidFill>
                  <a:srgbClr val="215D77"/>
                </a:solidFill>
                <a:latin typeface="Arial"/>
                <a:cs typeface="Arial"/>
              </a:rPr>
              <a:t>Love should be without hypocrisy</a:t>
            </a:r>
          </a:p>
          <a:p>
            <a:pPr lvl="2"/>
            <a:r>
              <a:rPr lang="en-US" sz="2800" dirty="0" smtClean="0">
                <a:solidFill>
                  <a:srgbClr val="800000"/>
                </a:solidFill>
                <a:latin typeface="Arial"/>
                <a:cs typeface="Arial"/>
              </a:rPr>
              <a:t>1 John 3:18</a:t>
            </a:r>
          </a:p>
          <a:p>
            <a:pPr lvl="2"/>
            <a:r>
              <a:rPr lang="en-US" sz="2800" dirty="0" smtClean="0">
                <a:solidFill>
                  <a:srgbClr val="800000"/>
                </a:solidFill>
                <a:latin typeface="Arial"/>
                <a:cs typeface="Arial"/>
              </a:rPr>
              <a:t>Galatians 5:13</a:t>
            </a:r>
          </a:p>
          <a:p>
            <a:pPr lvl="1"/>
            <a:r>
              <a:rPr lang="en-US" sz="3000" dirty="0" smtClean="0">
                <a:solidFill>
                  <a:srgbClr val="215D77"/>
                </a:solidFill>
                <a:latin typeface="Arial"/>
                <a:cs typeface="Arial"/>
              </a:rPr>
              <a:t>Love seeks the welfare of others</a:t>
            </a:r>
          </a:p>
          <a:p>
            <a:pPr lvl="2"/>
            <a:r>
              <a:rPr lang="en-US" sz="2800" dirty="0" smtClean="0">
                <a:solidFill>
                  <a:srgbClr val="800000"/>
                </a:solidFill>
                <a:latin typeface="Arial"/>
                <a:cs typeface="Arial"/>
              </a:rPr>
              <a:t>Romans 15:1-2</a:t>
            </a:r>
          </a:p>
          <a:p>
            <a:pPr lvl="2"/>
            <a:r>
              <a:rPr lang="en-US" sz="2800" dirty="0" smtClean="0">
                <a:solidFill>
                  <a:srgbClr val="800000"/>
                </a:solidFill>
                <a:latin typeface="Arial"/>
                <a:cs typeface="Arial"/>
              </a:rPr>
              <a:t>Philippians 2:3-4</a:t>
            </a:r>
          </a:p>
          <a:p>
            <a:pPr lvl="2"/>
            <a:r>
              <a:rPr lang="en-US" sz="2800" dirty="0" smtClean="0">
                <a:solidFill>
                  <a:srgbClr val="800000"/>
                </a:solidFill>
                <a:latin typeface="Arial"/>
                <a:cs typeface="Arial"/>
              </a:rPr>
              <a:t>Ephesians 4:32</a:t>
            </a:r>
          </a:p>
          <a:p>
            <a:pPr lvl="2"/>
            <a:r>
              <a:rPr lang="en-US" sz="2800" dirty="0" smtClean="0">
                <a:solidFill>
                  <a:srgbClr val="800000"/>
                </a:solidFill>
                <a:latin typeface="Arial"/>
                <a:cs typeface="Arial"/>
              </a:rPr>
              <a:t>Romans 12:10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85862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58138" y="0"/>
            <a:ext cx="185862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16854"/>
          </a:xfrm>
          <a:prstGeom prst="rect">
            <a:avLst/>
          </a:prstGeom>
          <a:solidFill>
            <a:srgbClr val="5BA2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982638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50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2000"/>
                            </p:stCondLst>
                            <p:childTnLst>
                              <p:par>
                                <p:cTn id="3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63308"/>
            <a:ext cx="8042276" cy="793974"/>
          </a:xfrm>
        </p:spPr>
        <p:txBody>
          <a:bodyPr/>
          <a:lstStyle/>
          <a:p>
            <a:r>
              <a:rPr lang="en-US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"/>
                <a:cs typeface="Arial"/>
              </a:rPr>
              <a:t>Conclusion</a:t>
            </a:r>
            <a:endParaRPr lang="en-US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367850"/>
            <a:ext cx="8042276" cy="5241227"/>
          </a:xfrm>
        </p:spPr>
        <p:txBody>
          <a:bodyPr>
            <a:normAutofit/>
          </a:bodyPr>
          <a:lstStyle/>
          <a:p>
            <a:r>
              <a:rPr lang="en-US" sz="3200" dirty="0" smtClean="0">
                <a:solidFill>
                  <a:schemeClr val="tx1"/>
                </a:solidFill>
                <a:latin typeface="Arial"/>
                <a:cs typeface="Arial"/>
              </a:rPr>
              <a:t>What is more vital than to possess</a:t>
            </a:r>
            <a:br>
              <a:rPr lang="en-US" sz="3200" dirty="0" smtClean="0">
                <a:solidFill>
                  <a:schemeClr val="tx1"/>
                </a:solidFill>
                <a:latin typeface="Arial"/>
                <a:cs typeface="Arial"/>
              </a:rPr>
            </a:br>
            <a:r>
              <a:rPr lang="en-US" sz="3200" dirty="0" smtClean="0">
                <a:solidFill>
                  <a:schemeClr val="tx1"/>
                </a:solidFill>
                <a:latin typeface="Arial"/>
                <a:cs typeface="Arial"/>
              </a:rPr>
              <a:t>such love?</a:t>
            </a:r>
          </a:p>
          <a:p>
            <a:pPr lvl="1"/>
            <a:r>
              <a:rPr lang="en-US" sz="3000" dirty="0" smtClean="0">
                <a:solidFill>
                  <a:srgbClr val="215D77"/>
                </a:solidFill>
                <a:latin typeface="Arial"/>
                <a:cs typeface="Arial"/>
              </a:rPr>
              <a:t>Fulfillment of the royal law</a:t>
            </a:r>
          </a:p>
          <a:p>
            <a:pPr lvl="2"/>
            <a:r>
              <a:rPr lang="en-US" sz="2800" dirty="0" smtClean="0">
                <a:solidFill>
                  <a:srgbClr val="800000"/>
                </a:solidFill>
                <a:latin typeface="Arial"/>
                <a:cs typeface="Arial"/>
              </a:rPr>
              <a:t>James 2:8</a:t>
            </a:r>
          </a:p>
          <a:p>
            <a:pPr lvl="1"/>
            <a:r>
              <a:rPr lang="en-US" sz="3000" dirty="0" smtClean="0">
                <a:solidFill>
                  <a:srgbClr val="215D77"/>
                </a:solidFill>
                <a:latin typeface="Arial"/>
                <a:cs typeface="Arial"/>
              </a:rPr>
              <a:t>Put above everything else</a:t>
            </a:r>
          </a:p>
          <a:p>
            <a:pPr lvl="2"/>
            <a:r>
              <a:rPr lang="en-US" sz="2800" dirty="0" smtClean="0">
                <a:solidFill>
                  <a:srgbClr val="800000"/>
                </a:solidFill>
                <a:latin typeface="Arial"/>
                <a:cs typeface="Arial"/>
              </a:rPr>
              <a:t>Colossians 3:14</a:t>
            </a:r>
          </a:p>
          <a:p>
            <a:pPr lvl="1"/>
            <a:r>
              <a:rPr lang="en-US" sz="3000" dirty="0" smtClean="0">
                <a:solidFill>
                  <a:srgbClr val="215D77"/>
                </a:solidFill>
                <a:latin typeface="Arial"/>
                <a:cs typeface="Arial"/>
              </a:rPr>
              <a:t>Know we have passed</a:t>
            </a:r>
            <a:br>
              <a:rPr lang="en-US" sz="3000" dirty="0" smtClean="0">
                <a:solidFill>
                  <a:srgbClr val="215D77"/>
                </a:solidFill>
                <a:latin typeface="Arial"/>
                <a:cs typeface="Arial"/>
              </a:rPr>
            </a:br>
            <a:r>
              <a:rPr lang="en-US" sz="3000" dirty="0" smtClean="0">
                <a:solidFill>
                  <a:srgbClr val="215D77"/>
                </a:solidFill>
                <a:latin typeface="Arial"/>
                <a:cs typeface="Arial"/>
              </a:rPr>
              <a:t>from death to life</a:t>
            </a:r>
          </a:p>
          <a:p>
            <a:pPr lvl="2"/>
            <a:r>
              <a:rPr lang="en-US" sz="2800" dirty="0" smtClean="0">
                <a:solidFill>
                  <a:srgbClr val="800000"/>
                </a:solidFill>
                <a:latin typeface="Arial"/>
                <a:cs typeface="Arial"/>
              </a:rPr>
              <a:t>1 John 3:14</a:t>
            </a: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85862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58138" y="0"/>
            <a:ext cx="185862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16854"/>
          </a:xfrm>
          <a:prstGeom prst="rect">
            <a:avLst/>
          </a:prstGeom>
          <a:solidFill>
            <a:srgbClr val="5BA2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7" name="Picture 6" descr="12065573741668753765egore911_2_hearts.svg.m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05132" y="2373703"/>
            <a:ext cx="3122107" cy="2497684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051917344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63308"/>
            <a:ext cx="8042276" cy="793974"/>
          </a:xfrm>
        </p:spPr>
        <p:txBody>
          <a:bodyPr/>
          <a:lstStyle/>
          <a:p>
            <a:r>
              <a:rPr lang="en-US" b="1" dirty="0" smtClean="0">
                <a:effectLst>
                  <a:outerShdw blurRad="50800" dist="38100" algn="l" rotWithShape="0">
                    <a:prstClr val="black">
                      <a:alpha val="40000"/>
                    </a:prstClr>
                  </a:outerShdw>
                  <a:reflection blurRad="6350" stA="55000" endA="300" endPos="45500" dir="5400000" sy="-100000" algn="bl" rotWithShape="0"/>
                </a:effectLst>
                <a:latin typeface="Arial"/>
                <a:cs typeface="Arial"/>
              </a:rPr>
              <a:t>Conclusion</a:t>
            </a:r>
            <a:endParaRPr lang="en-US" b="1" dirty="0">
              <a:effectLst>
                <a:outerShdw blurRad="50800" dist="38100" algn="l" rotWithShape="0">
                  <a:prstClr val="black">
                    <a:alpha val="40000"/>
                  </a:prstClr>
                </a:outerShdw>
                <a:reflection blurRad="6350" stA="55000" endA="300" endPos="45500" dir="5400000" sy="-100000" algn="bl" rotWithShape="0"/>
              </a:effectLst>
              <a:latin typeface="Arial"/>
              <a:cs typeface="Arial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8628" y="1367850"/>
            <a:ext cx="8528865" cy="681295"/>
          </a:xfrm>
        </p:spPr>
        <p:txBody>
          <a:bodyPr>
            <a:normAutofit/>
          </a:bodyPr>
          <a:lstStyle/>
          <a:p>
            <a:r>
              <a:rPr lang="en-US" sz="3000" dirty="0" smtClean="0">
                <a:solidFill>
                  <a:srgbClr val="215D77"/>
                </a:solidFill>
                <a:latin typeface="Arial"/>
                <a:cs typeface="Arial"/>
              </a:rPr>
              <a:t>Supreme test of abiding in God and God in us</a:t>
            </a:r>
            <a:endParaRPr lang="en-US" sz="3000" dirty="0" smtClean="0">
              <a:solidFill>
                <a:srgbClr val="800000"/>
              </a:solidFill>
              <a:latin typeface="Arial"/>
              <a:cs typeface="Arial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185862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8958138" y="0"/>
            <a:ext cx="185862" cy="6858000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0" y="0"/>
            <a:ext cx="9144000" cy="216854"/>
          </a:xfrm>
          <a:prstGeom prst="rect">
            <a:avLst/>
          </a:prstGeom>
          <a:solidFill>
            <a:srgbClr val="5BA2BC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288628" y="2049145"/>
            <a:ext cx="8528865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latin typeface="Arial"/>
                <a:cs typeface="Arial"/>
              </a:rPr>
              <a:t>No </a:t>
            </a:r>
            <a:r>
              <a:rPr lang="en-US" sz="2400" dirty="0">
                <a:latin typeface="Arial"/>
                <a:cs typeface="Arial"/>
              </a:rPr>
              <a:t>one has seen God at any time. If we love one another, God abides in us, and His love has been perfected in </a:t>
            </a:r>
            <a:r>
              <a:rPr lang="en-US" sz="2400" dirty="0" smtClean="0">
                <a:latin typeface="Arial"/>
                <a:cs typeface="Arial"/>
              </a:rPr>
              <a:t>us.</a:t>
            </a:r>
            <a:br>
              <a:rPr lang="en-US" sz="2400" dirty="0" smtClean="0">
                <a:latin typeface="Arial"/>
                <a:cs typeface="Arial"/>
              </a:rPr>
            </a:br>
            <a:r>
              <a:rPr lang="en-US" sz="2400" dirty="0" smtClean="0">
                <a:latin typeface="Arial"/>
                <a:cs typeface="Arial"/>
              </a:rPr>
              <a:t>By </a:t>
            </a:r>
            <a:r>
              <a:rPr lang="en-US" sz="2400" dirty="0">
                <a:latin typeface="Arial"/>
                <a:cs typeface="Arial"/>
              </a:rPr>
              <a:t>this we know that we abide in Him, and He in us, because He has given us of His </a:t>
            </a:r>
            <a:r>
              <a:rPr lang="en-US" sz="2400" dirty="0" smtClean="0">
                <a:latin typeface="Arial"/>
                <a:cs typeface="Arial"/>
              </a:rPr>
              <a:t>Spirit. And </a:t>
            </a:r>
            <a:r>
              <a:rPr lang="en-US" sz="2400" dirty="0">
                <a:latin typeface="Arial"/>
                <a:cs typeface="Arial"/>
              </a:rPr>
              <a:t>we have seen and testify that the Father has sent the Son as Savior of the </a:t>
            </a:r>
            <a:r>
              <a:rPr lang="en-US" sz="2400" dirty="0" smtClean="0">
                <a:latin typeface="Arial"/>
                <a:cs typeface="Arial"/>
              </a:rPr>
              <a:t>world. Whoever </a:t>
            </a:r>
            <a:r>
              <a:rPr lang="en-US" sz="2400" dirty="0">
                <a:latin typeface="Arial"/>
                <a:cs typeface="Arial"/>
              </a:rPr>
              <a:t>confesses that Jesus is the Son of God, </a:t>
            </a:r>
            <a:r>
              <a:rPr lang="en-US" sz="2400" dirty="0" smtClean="0">
                <a:latin typeface="Arial"/>
                <a:cs typeface="Arial"/>
              </a:rPr>
              <a:t>God</a:t>
            </a:r>
            <a:br>
              <a:rPr lang="en-US" sz="2400" dirty="0" smtClean="0">
                <a:latin typeface="Arial"/>
                <a:cs typeface="Arial"/>
              </a:rPr>
            </a:br>
            <a:r>
              <a:rPr lang="en-US" sz="2400" dirty="0" smtClean="0">
                <a:latin typeface="Arial"/>
                <a:cs typeface="Arial"/>
              </a:rPr>
              <a:t>abides </a:t>
            </a:r>
            <a:r>
              <a:rPr lang="en-US" sz="2400" dirty="0">
                <a:latin typeface="Arial"/>
                <a:cs typeface="Arial"/>
              </a:rPr>
              <a:t>in him, and he in </a:t>
            </a:r>
            <a:r>
              <a:rPr lang="en-US" sz="2400" dirty="0" smtClean="0">
                <a:latin typeface="Arial"/>
                <a:cs typeface="Arial"/>
              </a:rPr>
              <a:t>God. And </a:t>
            </a:r>
            <a:r>
              <a:rPr lang="en-US" sz="2400" dirty="0">
                <a:latin typeface="Arial"/>
                <a:cs typeface="Arial"/>
              </a:rPr>
              <a:t>we have known and believed the love that God has for us. God is love, </a:t>
            </a:r>
            <a:r>
              <a:rPr lang="en-US" sz="2400" dirty="0" smtClean="0">
                <a:latin typeface="Arial"/>
                <a:cs typeface="Arial"/>
              </a:rPr>
              <a:t>and</a:t>
            </a:r>
            <a:br>
              <a:rPr lang="en-US" sz="2400" dirty="0" smtClean="0">
                <a:latin typeface="Arial"/>
                <a:cs typeface="Arial"/>
              </a:rPr>
            </a:br>
            <a:r>
              <a:rPr lang="en-US" sz="2400" dirty="0" smtClean="0">
                <a:solidFill>
                  <a:srgbClr val="800000"/>
                </a:solidFill>
                <a:latin typeface="Arial"/>
                <a:cs typeface="Arial"/>
              </a:rPr>
              <a:t>he </a:t>
            </a:r>
            <a:r>
              <a:rPr lang="en-US" sz="2400" dirty="0">
                <a:solidFill>
                  <a:srgbClr val="800000"/>
                </a:solidFill>
                <a:latin typeface="Arial"/>
                <a:cs typeface="Arial"/>
              </a:rPr>
              <a:t>who abides in love abides in God, and God in him</a:t>
            </a:r>
            <a:r>
              <a:rPr lang="en-US" sz="2400" dirty="0" smtClean="0">
                <a:latin typeface="Arial"/>
                <a:cs typeface="Arial"/>
              </a:rPr>
              <a:t>.</a:t>
            </a:r>
          </a:p>
          <a:p>
            <a:pPr algn="ctr"/>
            <a:r>
              <a:rPr lang="en-US" sz="2400" b="1" dirty="0" smtClean="0">
                <a:latin typeface="Arial"/>
                <a:cs typeface="Arial"/>
              </a:rPr>
              <a:t>1 John 4:12-16</a:t>
            </a:r>
            <a:r>
              <a:rPr lang="en-US" sz="2400" dirty="0" smtClean="0">
                <a:latin typeface="Arial"/>
                <a:cs typeface="Arial"/>
              </a:rPr>
              <a:t> </a:t>
            </a:r>
            <a:endParaRPr lang="en-US" sz="2400" dirty="0">
              <a:latin typeface="Arial"/>
              <a:cs typeface="Arial"/>
            </a:endParaRPr>
          </a:p>
        </p:txBody>
      </p:sp>
      <p:pic>
        <p:nvPicPr>
          <p:cNvPr id="8" name="Picture 7" descr="12065573741668753765egore911_2_hearts.svg.m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8378" y="5465793"/>
            <a:ext cx="1432319" cy="1145855"/>
          </a:xfrm>
          <a:prstGeom prst="rect">
            <a:avLst/>
          </a:prstGeom>
        </p:spPr>
      </p:pic>
      <p:pic>
        <p:nvPicPr>
          <p:cNvPr id="9" name="Picture 8" descr="12065573741668753765egore911_2_hearts.svg.m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1509" y="5488323"/>
            <a:ext cx="1432319" cy="1145855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491172930"/>
      </p:ext>
    </p:extLst>
  </p:cSld>
  <p:clrMapOvr>
    <a:masterClrMapping/>
  </p:clrMapOvr>
  <p:transition spd="slow"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4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209</TotalTime>
  <Words>238</Words>
  <Application>Microsoft Office PowerPoint</Application>
  <PresentationFormat>On-screen Show (4:3)</PresentationFormat>
  <Paragraphs>55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Breeze</vt:lpstr>
      <vt:lpstr>The Source and Object of Man’s Love</vt:lpstr>
      <vt:lpstr>The Source of Man’s Love</vt:lpstr>
      <vt:lpstr>The Object of Man’s Love</vt:lpstr>
      <vt:lpstr>The Object of Man’s Love</vt:lpstr>
      <vt:lpstr>The Object of Man’s Love</vt:lpstr>
      <vt:lpstr>The Object of Man’s Love</vt:lpstr>
      <vt:lpstr>Conclusion</vt:lpstr>
      <vt:lpstr>Conclusion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Source and Object of Man’s Love</dc:title>
  <dc:creator>Richard Thetford</dc:creator>
  <cp:lastModifiedBy>Richard Thetford</cp:lastModifiedBy>
  <cp:revision>19</cp:revision>
  <dcterms:created xsi:type="dcterms:W3CDTF">2011-03-04T05:11:15Z</dcterms:created>
  <dcterms:modified xsi:type="dcterms:W3CDTF">2011-07-11T00:17:28Z</dcterms:modified>
</cp:coreProperties>
</file>