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066" y="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0531B1-E3AD-4626-9A98-08B26504B9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46D4C5-9865-480F-88EC-AE4F3356FC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2F6EC7-7AE7-4320-8DDE-D52BA835B6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2694D8-CE11-4C50-B593-BE95F3A665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463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E8E389-5F81-4319-A494-0385AE5EDC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420733-5D97-438F-8D14-64B5C34FB3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B70EF3-D9C8-4E8E-A4DE-A0290E0AF1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E10A7-F51C-46B7-8AA0-D83EEAA3BB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713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4964C0-51CD-4629-A447-F1D71C75B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4806B1-90EE-40A5-8A57-953350D45A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2BF958-DDDF-4016-A47E-E53F7AF16E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BC43CF-1212-49F2-BB6B-DCE475FAD7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3623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947A52-5977-46FE-A659-A2B4E9644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E6DDC9-52F7-4228-B05E-760E927DCB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369BCC-9AE1-49B2-92D5-7F320A678F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B108B-3386-4799-98A5-5F41903AF9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106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8BB346-EB3A-4D28-98F9-1C1FC2208A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0E6F47-32C7-4238-A017-A4DBAB90A6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6C6336-5BB0-4848-80FC-21680776F2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E8FF8D-4481-4180-B4CA-C034AB99AD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014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2F6524-22FB-4123-B0C8-FFC272AAB2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64CA35-99FD-46C5-ADD3-99AF97FB5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215296-9180-43FD-A9A5-356423B744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BF2032-852B-41C1-9A95-C03C797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581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C47EB4-0931-412C-B1A2-DB5A5A9925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4D4F478-39E4-4C42-9D9B-052A524965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AD43E9-5200-47D6-8E0F-BBAE8600F2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B16C1-F766-4FBB-9571-B3F2F524B8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982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6A6EFFD-3656-4A46-A7B1-834ACB7295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CE370A7-38BE-42A4-8ADF-A4941E0649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5C8509-920D-4F87-A915-3197E873B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22DC5-49B6-4BAC-BB5B-895C8B2903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5011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D020043-288F-4EC1-A129-EB87DF4FE6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7997A6-C2D8-4F14-B804-C9E76964F1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FF28BA4-B68D-4A4A-BA95-6990525F88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F3706-9504-4D3F-A28B-2AFBAF8E7A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834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39FEB7-8A6E-4024-9CCD-ED55DA52D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EB2776-B952-476B-A9A2-19B79F3EB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6CD8FB-9EFB-435F-A684-2F10E7D2CB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92336-8145-427F-9BF7-CA5EB4B9D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134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7AC706-2B74-4DE3-AC74-B4479C1273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A515F3-0CA1-4F55-AEC6-40CCFA53DA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A4E9B1-2697-4069-A174-42AFC1BAC5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12DDC-0C0A-4D48-8A68-0B9E2C760D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035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D0808"/>
            </a:gs>
            <a:gs pos="14999">
              <a:srgbClr val="FF0300"/>
            </a:gs>
            <a:gs pos="27499">
              <a:srgbClr val="FF7A00"/>
            </a:gs>
            <a:gs pos="50000">
              <a:srgbClr val="FFF200"/>
            </a:gs>
            <a:gs pos="72501">
              <a:srgbClr val="FF7A00"/>
            </a:gs>
            <a:gs pos="85001">
              <a:srgbClr val="FF0300"/>
            </a:gs>
            <a:gs pos="100000">
              <a:srgbClr val="4D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DDA2B28-5483-4766-AFA4-0434E58DE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722CBD2-BB7E-40AD-B940-7B91175A8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394597-CCD9-45FF-8AC1-EC003CDA2C5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B599333-2DB9-4671-8816-5D5AE5CA7A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AF1E024-7897-400D-BFA5-EDA3177BD1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4C51A1-F9BE-4811-8462-83812A2939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in fire&#10;&#10;Description automatically generated">
            <a:extLst>
              <a:ext uri="{FF2B5EF4-FFF2-40B4-BE49-F238E27FC236}">
                <a16:creationId xmlns:a16="http://schemas.microsoft.com/office/drawing/2014/main" id="{B55B1DE6-97CA-4626-B794-F1F7BE283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3899B048-5E24-4696-807D-BF334266AF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4724400"/>
          </a:xfrm>
          <a:effectLst>
            <a:outerShdw dist="53882" dir="2700000" algn="ctr" rotWithShape="0">
              <a:schemeClr val="bg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7200" b="1" dirty="0">
                <a:latin typeface="Inter" panose="020B0502030000000004" pitchFamily="34" charset="0"/>
              </a:rPr>
              <a:t>The Souls of</a:t>
            </a:r>
            <a:br>
              <a:rPr lang="en-US" sz="7200" b="1" dirty="0">
                <a:latin typeface="Inter" panose="020B0502030000000004" pitchFamily="34" charset="0"/>
              </a:rPr>
            </a:br>
            <a:br>
              <a:rPr lang="en-US" sz="11000" b="1" dirty="0">
                <a:latin typeface="Inter" panose="020B0502030000000004" pitchFamily="34" charset="0"/>
              </a:rPr>
            </a:br>
            <a:r>
              <a:rPr lang="en-US" sz="7200" b="1" dirty="0">
                <a:latin typeface="Inter" panose="020B0502030000000004" pitchFamily="34" charset="0"/>
              </a:rPr>
              <a:t>Eternity!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85E6495-167C-4C4E-BF8B-6A7739F7902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0" y="4495800"/>
            <a:ext cx="45720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Matthew 10:28</a:t>
            </a:r>
          </a:p>
          <a:p>
            <a:pPr eaLnBrk="1" hangingPunct="1"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Hebrews 9:27</a:t>
            </a:r>
          </a:p>
          <a:p>
            <a:pPr eaLnBrk="1" hangingPunct="1"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</a:rPr>
              <a:t>Acts 17:30-31</a:t>
            </a:r>
          </a:p>
        </p:txBody>
      </p:sp>
      <p:sp>
        <p:nvSpPr>
          <p:cNvPr id="2053" name="WordArt 5">
            <a:extLst>
              <a:ext uri="{FF2B5EF4-FFF2-40B4-BE49-F238E27FC236}">
                <a16:creationId xmlns:a16="http://schemas.microsoft.com/office/drawing/2014/main" id="{18E78E6E-1C00-4E44-BB4E-51976AADCC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43300" y="1695450"/>
            <a:ext cx="5105400" cy="1352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99190" dir="2388334" algn="ctr" rotWithShape="0">
                    <a:schemeClr val="bg1"/>
                  </a:outerShdw>
                </a:effectLst>
                <a:latin typeface="Inter" panose="020B0502030000000004" pitchFamily="34" charset="0"/>
              </a:rPr>
              <a:t>Hell's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F9CB08-0D86-4AF6-B91B-7F273130B007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>
            <a:extLst>
              <a:ext uri="{FF2B5EF4-FFF2-40B4-BE49-F238E27FC236}">
                <a16:creationId xmlns:a16="http://schemas.microsoft.com/office/drawing/2014/main" id="{E77206D1-6054-47AA-A278-05F39D219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596" y="228600"/>
            <a:ext cx="6805495" cy="609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0FAF926-7745-428B-9341-DC65A395B1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0" y="228600"/>
            <a:ext cx="6553200" cy="6096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</a:rPr>
              <a:t> </a:t>
            </a:r>
            <a:r>
              <a:rPr lang="en-US" altLang="en-US" sz="3600" b="1" dirty="0">
                <a:solidFill>
                  <a:srgbClr val="FFFF00"/>
                </a:solidFill>
                <a:latin typeface="Inter" panose="020B0502030000000004" pitchFamily="34" charset="0"/>
              </a:rPr>
              <a:t>A real place</a:t>
            </a:r>
          </a:p>
          <a:p>
            <a:pPr lvl="1" eaLnBrk="1" hangingPunct="1"/>
            <a:r>
              <a:rPr lang="en-US" altLang="en-US" sz="3400" b="1" dirty="0">
                <a:solidFill>
                  <a:schemeClr val="bg1"/>
                </a:solidFill>
                <a:latin typeface="Inter" panose="020B0502030000000004" pitchFamily="34" charset="0"/>
              </a:rPr>
              <a:t>Place of everlasting fire</a:t>
            </a:r>
          </a:p>
          <a:p>
            <a:pPr lvl="2" eaLnBrk="1" hangingPunct="1"/>
            <a:r>
              <a:rPr lang="en-US" altLang="en-US" sz="320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Matthew 25:41</a:t>
            </a:r>
          </a:p>
          <a:p>
            <a:pPr lvl="1" eaLnBrk="1" hangingPunct="1"/>
            <a:r>
              <a:rPr lang="en-US" altLang="en-US" sz="3400" b="1" dirty="0">
                <a:solidFill>
                  <a:schemeClr val="bg1"/>
                </a:solidFill>
                <a:latin typeface="Inter" panose="020B0502030000000004" pitchFamily="34" charset="0"/>
              </a:rPr>
              <a:t>Place of Torment</a:t>
            </a:r>
          </a:p>
          <a:p>
            <a:pPr lvl="2" eaLnBrk="1" hangingPunct="1"/>
            <a:r>
              <a:rPr lang="en-US" altLang="en-US" sz="320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Luke 16:19-31</a:t>
            </a:r>
          </a:p>
          <a:p>
            <a:pPr lvl="1" eaLnBrk="1" hangingPunct="1"/>
            <a:r>
              <a:rPr lang="en-US" altLang="en-US" sz="3400" b="1" dirty="0">
                <a:solidFill>
                  <a:schemeClr val="bg1"/>
                </a:solidFill>
                <a:latin typeface="Inter" panose="020B0502030000000004" pitchFamily="34" charset="0"/>
              </a:rPr>
              <a:t>Soul will be cast into Hell</a:t>
            </a:r>
          </a:p>
          <a:p>
            <a:pPr lvl="2" eaLnBrk="1" hangingPunct="1"/>
            <a:r>
              <a:rPr lang="en-US" altLang="en-US" sz="320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Matthew 10:28</a:t>
            </a:r>
          </a:p>
          <a:p>
            <a:pPr lvl="1" eaLnBrk="1" hangingPunct="1"/>
            <a:r>
              <a:rPr lang="en-US" altLang="en-US" sz="3400" b="1" dirty="0">
                <a:solidFill>
                  <a:schemeClr val="bg1"/>
                </a:solidFill>
                <a:latin typeface="Inter" panose="020B0502030000000004" pitchFamily="34" charset="0"/>
              </a:rPr>
              <a:t>Will remain in torment forever!</a:t>
            </a:r>
          </a:p>
          <a:p>
            <a:pPr lvl="2" eaLnBrk="1" hangingPunct="1"/>
            <a:r>
              <a:rPr lang="en-US" altLang="en-US" sz="320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Revelation 14:9-11</a:t>
            </a:r>
          </a:p>
        </p:txBody>
      </p:sp>
      <p:pic>
        <p:nvPicPr>
          <p:cNvPr id="3" name="Picture 2" descr="A group of people in a field of fire&#10;&#10;Description automatically generated">
            <a:extLst>
              <a:ext uri="{FF2B5EF4-FFF2-40B4-BE49-F238E27FC236}">
                <a16:creationId xmlns:a16="http://schemas.microsoft.com/office/drawing/2014/main" id="{94F08CEB-1003-4225-BC5F-350B191E2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228601"/>
            <a:ext cx="4952997" cy="609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C2688F2-6182-4190-8F17-245173C18882}"/>
              </a:ext>
            </a:extLst>
          </p:cNvPr>
          <p:cNvSpPr txBox="1"/>
          <p:nvPr/>
        </p:nvSpPr>
        <p:spPr>
          <a:xfrm>
            <a:off x="228599" y="306050"/>
            <a:ext cx="4952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HELL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BD3B33-97DF-4D6B-B9E1-C423E453E1F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>
            <a:extLst>
              <a:ext uri="{FF2B5EF4-FFF2-40B4-BE49-F238E27FC236}">
                <a16:creationId xmlns:a16="http://schemas.microsoft.com/office/drawing/2014/main" id="{E77206D1-6054-47AA-A278-05F39D219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596" y="228600"/>
            <a:ext cx="6805495" cy="609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 descr="A group of people in a field of fire&#10;&#10;Description automatically generated">
            <a:extLst>
              <a:ext uri="{FF2B5EF4-FFF2-40B4-BE49-F238E27FC236}">
                <a16:creationId xmlns:a16="http://schemas.microsoft.com/office/drawing/2014/main" id="{94F08CEB-1003-4225-BC5F-350B191E2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228601"/>
            <a:ext cx="4952997" cy="609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C2688F2-6182-4190-8F17-245173C18882}"/>
              </a:ext>
            </a:extLst>
          </p:cNvPr>
          <p:cNvSpPr txBox="1"/>
          <p:nvPr/>
        </p:nvSpPr>
        <p:spPr>
          <a:xfrm>
            <a:off x="228599" y="306050"/>
            <a:ext cx="4952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HELL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BD3B33-97DF-4D6B-B9E1-C423E453E1F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DAD9426-2E6E-4292-BE5F-72F0D1E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28599"/>
            <a:ext cx="6629400" cy="609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altLang="en-US" sz="3600" b="1" kern="0" dirty="0">
                <a:solidFill>
                  <a:srgbClr val="FFFF00"/>
                </a:solidFill>
                <a:latin typeface="Inter" panose="020B0502030000000004" pitchFamily="34" charset="0"/>
              </a:rPr>
              <a:t>A place filled with</a:t>
            </a:r>
            <a:br>
              <a:rPr lang="en-US" altLang="en-US" sz="3600" b="1" kern="0" dirty="0">
                <a:solidFill>
                  <a:srgbClr val="FFFF00"/>
                </a:solidFill>
                <a:latin typeface="Inter" panose="020B0502030000000004" pitchFamily="34" charset="0"/>
              </a:rPr>
            </a:br>
            <a:r>
              <a:rPr lang="en-US" altLang="en-US" sz="3600" b="1" kern="0" dirty="0">
                <a:solidFill>
                  <a:srgbClr val="FFFF00"/>
                </a:solidFill>
                <a:latin typeface="Inter" panose="020B0502030000000004" pitchFamily="34" charset="0"/>
              </a:rPr>
              <a:t>horrible souls</a:t>
            </a:r>
          </a:p>
          <a:p>
            <a:pPr lvl="1" eaLnBrk="1" hangingPunct="1"/>
            <a:r>
              <a:rPr lang="en-US" altLang="en-US" sz="3400" b="1" kern="0" dirty="0">
                <a:solidFill>
                  <a:schemeClr val="bg1"/>
                </a:solidFill>
                <a:latin typeface="Inter" panose="020B0502030000000004" pitchFamily="34" charset="0"/>
              </a:rPr>
              <a:t>Those who satisfy the</a:t>
            </a:r>
            <a:br>
              <a:rPr lang="en-US" altLang="en-US" sz="3400" b="1" kern="0" dirty="0">
                <a:solidFill>
                  <a:schemeClr val="bg1"/>
                </a:solidFill>
                <a:latin typeface="Inter" panose="020B0502030000000004" pitchFamily="34" charset="0"/>
              </a:rPr>
            </a:br>
            <a:r>
              <a:rPr lang="en-US" altLang="en-US" sz="3400" b="1" kern="0" dirty="0">
                <a:solidFill>
                  <a:schemeClr val="bg1"/>
                </a:solidFill>
                <a:latin typeface="Inter" panose="020B0502030000000004" pitchFamily="34" charset="0"/>
              </a:rPr>
              <a:t> lust of flesh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Revelation 21:8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Galatians 5:19-21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Romans 1:28-32</a:t>
            </a:r>
          </a:p>
          <a:p>
            <a:pPr lvl="1" eaLnBrk="1" hangingPunct="1"/>
            <a:r>
              <a:rPr lang="en-US" altLang="en-US" sz="3400" b="1" kern="0" dirty="0">
                <a:solidFill>
                  <a:schemeClr val="bg1"/>
                </a:solidFill>
                <a:latin typeface="Inter" panose="020B0502030000000004" pitchFamily="34" charset="0"/>
              </a:rPr>
              <a:t>Unbelievers of God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John 12:42-43</a:t>
            </a:r>
          </a:p>
        </p:txBody>
      </p:sp>
    </p:spTree>
    <p:extLst>
      <p:ext uri="{BB962C8B-B14F-4D97-AF65-F5344CB8AC3E}">
        <p14:creationId xmlns:p14="http://schemas.microsoft.com/office/powerpoint/2010/main" val="3749534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>
            <a:extLst>
              <a:ext uri="{FF2B5EF4-FFF2-40B4-BE49-F238E27FC236}">
                <a16:creationId xmlns:a16="http://schemas.microsoft.com/office/drawing/2014/main" id="{E77206D1-6054-47AA-A278-05F39D219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596" y="228600"/>
            <a:ext cx="6805495" cy="609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 descr="A group of people in a field of fire&#10;&#10;Description automatically generated">
            <a:extLst>
              <a:ext uri="{FF2B5EF4-FFF2-40B4-BE49-F238E27FC236}">
                <a16:creationId xmlns:a16="http://schemas.microsoft.com/office/drawing/2014/main" id="{94F08CEB-1003-4225-BC5F-350B191E2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228601"/>
            <a:ext cx="4952997" cy="609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C2688F2-6182-4190-8F17-245173C18882}"/>
              </a:ext>
            </a:extLst>
          </p:cNvPr>
          <p:cNvSpPr txBox="1"/>
          <p:nvPr/>
        </p:nvSpPr>
        <p:spPr>
          <a:xfrm>
            <a:off x="228599" y="306050"/>
            <a:ext cx="4952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HELL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BD3B33-97DF-4D6B-B9E1-C423E453E1F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2026407-95B9-4FB3-B2AE-6EBDC4AE5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04801"/>
            <a:ext cx="6553200" cy="551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altLang="en-US" sz="3600" b="1" kern="0" dirty="0">
                <a:solidFill>
                  <a:srgbClr val="FFFF00"/>
                </a:solidFill>
                <a:latin typeface="Inter" panose="020B0502030000000004" pitchFamily="34" charset="0"/>
              </a:rPr>
              <a:t>A place filled with good moral people</a:t>
            </a:r>
          </a:p>
          <a:p>
            <a:pPr lvl="1" eaLnBrk="1" hangingPunct="1"/>
            <a:r>
              <a:rPr lang="en-US" altLang="en-US" sz="3400" b="1" kern="0" dirty="0">
                <a:solidFill>
                  <a:schemeClr val="bg1"/>
                </a:solidFill>
                <a:latin typeface="Inter" panose="020B0502030000000004" pitchFamily="34" charset="0"/>
              </a:rPr>
              <a:t>Those like Cornelius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Acts 10:1-2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Acts 11:13-14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Acts 10:48</a:t>
            </a:r>
          </a:p>
          <a:p>
            <a:pPr lvl="2" eaLnBrk="1" hangingPunct="1"/>
            <a:endParaRPr lang="en-US" altLang="en-US" sz="2800" i="1" kern="0" dirty="0">
              <a:solidFill>
                <a:schemeClr val="bg1"/>
              </a:solidFill>
              <a:latin typeface="Inter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322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>
            <a:extLst>
              <a:ext uri="{FF2B5EF4-FFF2-40B4-BE49-F238E27FC236}">
                <a16:creationId xmlns:a16="http://schemas.microsoft.com/office/drawing/2014/main" id="{E77206D1-6054-47AA-A278-05F39D219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596" y="228600"/>
            <a:ext cx="6805495" cy="609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 descr="A group of people in a field of fire&#10;&#10;Description automatically generated">
            <a:extLst>
              <a:ext uri="{FF2B5EF4-FFF2-40B4-BE49-F238E27FC236}">
                <a16:creationId xmlns:a16="http://schemas.microsoft.com/office/drawing/2014/main" id="{94F08CEB-1003-4225-BC5F-350B191E2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228601"/>
            <a:ext cx="4952997" cy="609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C2688F2-6182-4190-8F17-245173C18882}"/>
              </a:ext>
            </a:extLst>
          </p:cNvPr>
          <p:cNvSpPr txBox="1"/>
          <p:nvPr/>
        </p:nvSpPr>
        <p:spPr>
          <a:xfrm>
            <a:off x="228599" y="306050"/>
            <a:ext cx="4952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HELL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BD3B33-97DF-4D6B-B9E1-C423E453E1F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49BDEB3-3221-4D76-9A73-5C42D388E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28601"/>
            <a:ext cx="6553200" cy="551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altLang="en-US" b="1" kern="0" dirty="0">
                <a:solidFill>
                  <a:srgbClr val="FFFF00"/>
                </a:solidFill>
                <a:latin typeface="Inter" panose="020B0502030000000004" pitchFamily="34" charset="0"/>
              </a:rPr>
              <a:t> </a:t>
            </a:r>
            <a:r>
              <a:rPr lang="en-US" altLang="en-US" sz="3600" b="1" kern="0" dirty="0">
                <a:solidFill>
                  <a:srgbClr val="FFFF00"/>
                </a:solidFill>
                <a:latin typeface="Inter" panose="020B0502030000000004" pitchFamily="34" charset="0"/>
              </a:rPr>
              <a:t>A place filled with devoutly religious people</a:t>
            </a:r>
          </a:p>
          <a:p>
            <a:pPr lvl="1" eaLnBrk="1" hangingPunct="1"/>
            <a:r>
              <a:rPr lang="en-US" altLang="en-US" sz="3400" b="1" kern="0" dirty="0">
                <a:solidFill>
                  <a:schemeClr val="bg1"/>
                </a:solidFill>
                <a:latin typeface="Inter" panose="020B0502030000000004" pitchFamily="34" charset="0"/>
              </a:rPr>
              <a:t>Sincere, religious people</a:t>
            </a:r>
          </a:p>
          <a:p>
            <a:pPr lvl="2" eaLnBrk="1" hangingPunct="1"/>
            <a:r>
              <a:rPr lang="en-US" altLang="en-US" sz="30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Matthew 15:8-9</a:t>
            </a:r>
          </a:p>
        </p:txBody>
      </p:sp>
    </p:spTree>
    <p:extLst>
      <p:ext uri="{BB962C8B-B14F-4D97-AF65-F5344CB8AC3E}">
        <p14:creationId xmlns:p14="http://schemas.microsoft.com/office/powerpoint/2010/main" val="1260339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>
            <a:extLst>
              <a:ext uri="{FF2B5EF4-FFF2-40B4-BE49-F238E27FC236}">
                <a16:creationId xmlns:a16="http://schemas.microsoft.com/office/drawing/2014/main" id="{E77206D1-6054-47AA-A278-05F39D219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596" y="228600"/>
            <a:ext cx="6805495" cy="609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 descr="A group of people in a field of fire&#10;&#10;Description automatically generated">
            <a:extLst>
              <a:ext uri="{FF2B5EF4-FFF2-40B4-BE49-F238E27FC236}">
                <a16:creationId xmlns:a16="http://schemas.microsoft.com/office/drawing/2014/main" id="{94F08CEB-1003-4225-BC5F-350B191E2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228601"/>
            <a:ext cx="4952997" cy="609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C2688F2-6182-4190-8F17-245173C18882}"/>
              </a:ext>
            </a:extLst>
          </p:cNvPr>
          <p:cNvSpPr txBox="1"/>
          <p:nvPr/>
        </p:nvSpPr>
        <p:spPr>
          <a:xfrm>
            <a:off x="228599" y="306050"/>
            <a:ext cx="4952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HELL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BD3B33-97DF-4D6B-B9E1-C423E453E1F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1DABA4D-3A2F-42F4-90A4-0B4839CE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04801"/>
            <a:ext cx="6553200" cy="551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altLang="en-US" sz="3600" b="1" kern="0" dirty="0">
                <a:solidFill>
                  <a:srgbClr val="FFFF00"/>
                </a:solidFill>
                <a:latin typeface="Inter" panose="020B0502030000000004" pitchFamily="34" charset="0"/>
              </a:rPr>
              <a:t>A place filled with lukewarm church members</a:t>
            </a:r>
          </a:p>
          <a:p>
            <a:pPr lvl="1" eaLnBrk="1" hangingPunct="1"/>
            <a:r>
              <a:rPr lang="en-US" altLang="en-US" sz="3400" b="1" kern="0" dirty="0">
                <a:solidFill>
                  <a:schemeClr val="bg1"/>
                </a:solidFill>
                <a:latin typeface="Inter" panose="020B0502030000000004" pitchFamily="34" charset="0"/>
              </a:rPr>
              <a:t>Backsliders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2 Peter 2:20-22</a:t>
            </a:r>
          </a:p>
          <a:p>
            <a:pPr lvl="1" eaLnBrk="1" hangingPunct="1"/>
            <a:r>
              <a:rPr lang="en-US" altLang="en-US" sz="3400" b="1" kern="0" dirty="0">
                <a:solidFill>
                  <a:schemeClr val="bg1"/>
                </a:solidFill>
                <a:latin typeface="Inter" panose="020B0502030000000004" pitchFamily="34" charset="0"/>
              </a:rPr>
              <a:t>Disobedient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2 Thessalonians 1:7-9</a:t>
            </a:r>
          </a:p>
          <a:p>
            <a:pPr lvl="1" eaLnBrk="1" hangingPunct="1"/>
            <a:r>
              <a:rPr lang="en-US" altLang="en-US" sz="3400" b="1" kern="0" dirty="0">
                <a:solidFill>
                  <a:schemeClr val="bg1"/>
                </a:solidFill>
                <a:latin typeface="Inter" panose="020B0502030000000004" pitchFamily="34" charset="0"/>
              </a:rPr>
              <a:t>Hypocrites</a:t>
            </a:r>
          </a:p>
          <a:p>
            <a:pPr lvl="2" eaLnBrk="1" hangingPunct="1"/>
            <a:r>
              <a:rPr lang="en-US" altLang="en-US" sz="3200" kern="0" dirty="0">
                <a:solidFill>
                  <a:srgbClr val="FF00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Matthew 23:15, 23</a:t>
            </a:r>
          </a:p>
        </p:txBody>
      </p:sp>
    </p:spTree>
    <p:extLst>
      <p:ext uri="{BB962C8B-B14F-4D97-AF65-F5344CB8AC3E}">
        <p14:creationId xmlns:p14="http://schemas.microsoft.com/office/powerpoint/2010/main" val="2721182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in fire&#10;&#10;Description automatically generated">
            <a:extLst>
              <a:ext uri="{FF2B5EF4-FFF2-40B4-BE49-F238E27FC236}">
                <a16:creationId xmlns:a16="http://schemas.microsoft.com/office/drawing/2014/main" id="{B55B1DE6-97CA-4626-B794-F1F7BE283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3899B048-5E24-4696-807D-BF334266AF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3962400"/>
          </a:xfrm>
          <a:effectLst>
            <a:outerShdw dist="53882" dir="2700000" algn="ctr" rotWithShape="0">
              <a:schemeClr val="bg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sz="7200" b="1" dirty="0">
                <a:latin typeface="Inter" panose="020B0502030000000004" pitchFamily="34" charset="0"/>
              </a:rPr>
              <a:t>The Souls of</a:t>
            </a:r>
            <a:br>
              <a:rPr lang="en-US" sz="7200" b="1" dirty="0">
                <a:latin typeface="Inter" panose="020B0502030000000004" pitchFamily="34" charset="0"/>
              </a:rPr>
            </a:br>
            <a:br>
              <a:rPr lang="en-US" sz="11000" b="1" dirty="0">
                <a:latin typeface="Inter" panose="020B0502030000000004" pitchFamily="34" charset="0"/>
              </a:rPr>
            </a:br>
            <a:r>
              <a:rPr lang="en-US" sz="7200" b="1" dirty="0">
                <a:latin typeface="Inter" panose="020B0502030000000004" pitchFamily="34" charset="0"/>
              </a:rPr>
              <a:t>Eternity!</a:t>
            </a:r>
          </a:p>
        </p:txBody>
      </p:sp>
      <p:sp>
        <p:nvSpPr>
          <p:cNvPr id="2053" name="WordArt 5">
            <a:extLst>
              <a:ext uri="{FF2B5EF4-FFF2-40B4-BE49-F238E27FC236}">
                <a16:creationId xmlns:a16="http://schemas.microsoft.com/office/drawing/2014/main" id="{18E78E6E-1C00-4E44-BB4E-51976AADCC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43300" y="1314450"/>
            <a:ext cx="5105400" cy="1352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99190" dir="2388334" algn="ctr" rotWithShape="0">
                    <a:schemeClr val="bg1"/>
                  </a:outerShdw>
                </a:effectLst>
                <a:latin typeface="Inter" panose="020B0502030000000004" pitchFamily="34" charset="0"/>
              </a:rPr>
              <a:t>Hell's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F9CB08-0D86-4AF6-B91B-7F273130B007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Richard Thetford									            www.thetfordcountry.com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7F18C8-D58D-4A74-87DD-431150290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91000"/>
            <a:ext cx="12192000" cy="2057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333AD1C-C8D7-4B10-A0C8-1E4353B3E8F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4343400"/>
            <a:ext cx="11887200" cy="167937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“For we must all appear before the judgment seat of Christ,</a:t>
            </a:r>
            <a:br>
              <a:rPr lang="en-US" altLang="en-US" sz="30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altLang="en-US" sz="30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that each one may receive the things done in the body,</a:t>
            </a:r>
            <a:br>
              <a:rPr lang="en-US" altLang="en-US" sz="30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altLang="en-US" sz="30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according to what he has done, whether good or bad.” </a:t>
            </a:r>
            <a:br>
              <a:rPr lang="en-US" altLang="en-US" sz="30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altLang="en-US" sz="3000" dirty="0">
                <a:solidFill>
                  <a:srgbClr val="FFFF00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2 Corinthians 5:10</a:t>
            </a:r>
          </a:p>
        </p:txBody>
      </p:sp>
    </p:spTree>
    <p:extLst>
      <p:ext uri="{BB962C8B-B14F-4D97-AF65-F5344CB8AC3E}">
        <p14:creationId xmlns:p14="http://schemas.microsoft.com/office/powerpoint/2010/main" val="3771984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297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Inter</vt:lpstr>
      <vt:lpstr>Inter Semi Bold</vt:lpstr>
      <vt:lpstr>Default Design</vt:lpstr>
      <vt:lpstr>The Souls of  Eternity!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Souls of  Eternity!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Souls of   Eternity!</dc:title>
  <dc:creator>Richard Thetford</dc:creator>
  <cp:lastModifiedBy>Richard Thetford</cp:lastModifiedBy>
  <cp:revision>25</cp:revision>
  <dcterms:created xsi:type="dcterms:W3CDTF">2005-07-18T18:33:26Z</dcterms:created>
  <dcterms:modified xsi:type="dcterms:W3CDTF">2024-06-23T20:04:08Z</dcterms:modified>
</cp:coreProperties>
</file>