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5" r:id="rId4"/>
    <p:sldId id="266" r:id="rId5"/>
    <p:sldId id="267" r:id="rId6"/>
    <p:sldId id="268" r:id="rId7"/>
    <p:sldId id="269" r:id="rId8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FF00"/>
    <a:srgbClr val="00000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066" y="3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70531B1-E3AD-4626-9A98-08B26504B9B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F46D4C5-9865-480F-88EC-AE4F3356FC4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A2F6EC7-7AE7-4320-8DDE-D52BA835B62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D2694D8-CE11-4C50-B593-BE95F3A665A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0746371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DE8E389-5F81-4319-A494-0385AE5EDC2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B420733-5D97-438F-8D14-64B5C34FB3C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CB70EF3-D9C8-4E8E-A4DE-A0290E0AF17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CBE10A7-F51C-46B7-8AA0-D83EEAA3BBD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8871332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94964C0-51CD-4629-A447-F1D71C75B7B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44806B1-90EE-40A5-8A57-953350D45A0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12BF958-DDDF-4016-A47E-E53F7AF16E1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7BC43CF-1212-49F2-BB6B-DCE475FAD7A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8936239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8947A52-5977-46FE-A659-A2B4E96440A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8E6DDC9-52F7-4228-B05E-760E927DCBB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3369BCC-9AE1-49B2-92D5-7F320A678FB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64B108B-3386-4799-98A5-5F41903AF90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1610661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E8BB346-EB3A-4D28-98F9-1C1FC2208A9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D0E6F47-32C7-4238-A017-A4DBAB90A6C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E6C6336-5BB0-4848-80FC-21680776F2C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BE8FF8D-4481-4180-B4CA-C034AB99ADC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6801411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F2F6524-22FB-4123-B0C8-FFC272AAB29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264CA35-99FD-46C5-ADD3-99AF97FB591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F215296-9180-43FD-A9A5-356423B7442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DBF2032-852B-41C1-9A95-C03C7974CD5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9058163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4AC47EB4-0931-412C-B1A2-DB5A5A9925A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E4D4F478-39E4-4C42-9D9B-052A524965B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63AD43E9-5200-47D6-8E0F-BBAE8600F2C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EDB16C1-F766-4FBB-9571-B3F2F524B8B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3598234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86A6EFFD-3656-4A46-A7B1-834ACB72954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4CE370A7-38BE-42A4-8ADF-A4941E06494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565C8509-920D-4F87-A915-3197E873B3C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B122DC5-49B6-4BAC-BB5B-895C8B29032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1750118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0D020043-288F-4EC1-A129-EB87DF4FE63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567997A6-C2D8-4F14-B804-C9E76964F1E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4FF28BA4-B68D-4A4A-BA95-6990525F888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94F3706-9504-4D3F-A28B-2AFBAF8E7AF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058347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539FEB7-8A6E-4024-9CCD-ED55DA52DDC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0EB2776-B952-476B-A9A2-19B79F3EBE3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76CD8FB-9EFB-435F-A684-2F10E7D2CB8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3D92336-8145-427F-9BF7-CA5EB4B9D3A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0913401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B7AC706-2B74-4DE3-AC74-B4479C1273D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AA515F3-0CA1-4F55-AEC6-40CCFA53DAA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DA4E9B1-2697-4069-A174-42AFC1BAC5B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AD12DDC-0C0A-4D48-8A68-0B9E2C760D4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603574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ageCurlDouble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4D0808"/>
            </a:gs>
            <a:gs pos="14999">
              <a:srgbClr val="FF0300"/>
            </a:gs>
            <a:gs pos="27499">
              <a:srgbClr val="FF7A00"/>
            </a:gs>
            <a:gs pos="50000">
              <a:srgbClr val="FFF200"/>
            </a:gs>
            <a:gs pos="72501">
              <a:srgbClr val="FF7A00"/>
            </a:gs>
            <a:gs pos="85001">
              <a:srgbClr val="FF0300"/>
            </a:gs>
            <a:gs pos="100000">
              <a:srgbClr val="4D0808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9DDA2B28-5483-4766-AFA4-0434E58DE73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E722CBD2-BB7E-40AD-B940-7B91175A89A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9B394597-CCD9-45FF-8AC1-EC003CDA2C5D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4B599333-2DB9-4671-8816-5D5AE5CA7A14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8AF1E024-7897-400D-BFA5-EDA3177BD13A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64C51A1-F9BE-4811-8462-83812A2939CF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20" r:id="rId2"/>
    <p:sldLayoutId id="2147483721" r:id="rId3"/>
    <p:sldLayoutId id="2147483722" r:id="rId4"/>
    <p:sldLayoutId id="2147483723" r:id="rId5"/>
    <p:sldLayoutId id="2147483724" r:id="rId6"/>
    <p:sldLayoutId id="2147483725" r:id="rId7"/>
    <p:sldLayoutId id="2147483726" r:id="rId8"/>
    <p:sldLayoutId id="2147483727" r:id="rId9"/>
    <p:sldLayoutId id="2147483728" r:id="rId10"/>
    <p:sldLayoutId id="2147483729" r:id="rId11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ageCurlDouble"/>
      </p:transition>
    </mc:Choice>
    <mc:Fallback xmlns="">
      <p:transition spd="slow">
        <p:fade/>
      </p:transition>
    </mc:Fallback>
  </mc:AlternateConten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group of people in fire&#10;&#10;Description automatically generated">
            <a:extLst>
              <a:ext uri="{FF2B5EF4-FFF2-40B4-BE49-F238E27FC236}">
                <a16:creationId xmlns:a16="http://schemas.microsoft.com/office/drawing/2014/main" id="{B55B1DE6-97CA-4626-B794-F1F7BE28312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050" name="Rectangle 2">
            <a:extLst>
              <a:ext uri="{FF2B5EF4-FFF2-40B4-BE49-F238E27FC236}">
                <a16:creationId xmlns:a16="http://schemas.microsoft.com/office/drawing/2014/main" id="{3899B048-5E24-4696-807D-BF334266AF5D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12192000" cy="4724400"/>
          </a:xfrm>
          <a:effectLst>
            <a:outerShdw dist="53882" dir="2700000" algn="ctr" rotWithShape="0">
              <a:schemeClr val="bg1"/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sz="7200" b="1" dirty="0">
                <a:latin typeface="Inter" panose="020B0502030000000004" pitchFamily="34" charset="0"/>
              </a:rPr>
              <a:t>The Souls of</a:t>
            </a:r>
            <a:br>
              <a:rPr lang="en-US" sz="7200" b="1" dirty="0">
                <a:latin typeface="Inter" panose="020B0502030000000004" pitchFamily="34" charset="0"/>
              </a:rPr>
            </a:br>
            <a:br>
              <a:rPr lang="en-US" sz="11000" b="1" dirty="0">
                <a:latin typeface="Inter" panose="020B0502030000000004" pitchFamily="34" charset="0"/>
              </a:rPr>
            </a:br>
            <a:r>
              <a:rPr lang="en-US" sz="7200" b="1" dirty="0">
                <a:latin typeface="Inter" panose="020B0502030000000004" pitchFamily="34" charset="0"/>
              </a:rPr>
              <a:t>Eternity!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E85E6495-167C-4C4E-BF8B-6A7739F79025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3810000" y="4495800"/>
            <a:ext cx="4572000" cy="19812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ter" panose="020B0502030000000004" pitchFamily="34" charset="0"/>
              </a:rPr>
              <a:t>Matthew 10:28</a:t>
            </a:r>
          </a:p>
          <a:p>
            <a:pPr eaLnBrk="1" hangingPunct="1">
              <a:defRPr/>
            </a:pPr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ter" panose="020B0502030000000004" pitchFamily="34" charset="0"/>
              </a:rPr>
              <a:t>Hebrews 9:27</a:t>
            </a:r>
          </a:p>
          <a:p>
            <a:pPr eaLnBrk="1" hangingPunct="1">
              <a:defRPr/>
            </a:pPr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ter" panose="020B0502030000000004" pitchFamily="34" charset="0"/>
              </a:rPr>
              <a:t>Acts 17:30-31</a:t>
            </a:r>
          </a:p>
        </p:txBody>
      </p:sp>
      <p:sp>
        <p:nvSpPr>
          <p:cNvPr id="2053" name="WordArt 5">
            <a:extLst>
              <a:ext uri="{FF2B5EF4-FFF2-40B4-BE49-F238E27FC236}">
                <a16:creationId xmlns:a16="http://schemas.microsoft.com/office/drawing/2014/main" id="{18E78E6E-1C00-4E44-BB4E-51976AADCCA9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3543300" y="1695450"/>
            <a:ext cx="5105400" cy="13525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99190" dir="2388334" algn="ctr" rotWithShape="0">
                    <a:schemeClr val="bg1"/>
                  </a:outerShdw>
                </a:effectLst>
                <a:latin typeface="Inter" panose="020B0502030000000004" pitchFamily="34" charset="0"/>
              </a:rPr>
              <a:t>Hell's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EF9CB08-0D86-4AF6-B91B-7F273130B007}"/>
              </a:ext>
            </a:extLst>
          </p:cNvPr>
          <p:cNvSpPr txBox="1"/>
          <p:nvPr/>
        </p:nvSpPr>
        <p:spPr>
          <a:xfrm>
            <a:off x="0" y="6550223"/>
            <a:ext cx="12192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Inter" panose="020B0502030000000004" pitchFamily="34" charset="0"/>
                <a:ea typeface="Inter" panose="020B0502030000000004" pitchFamily="34" charset="0"/>
              </a:rPr>
              <a:t>Richard Thetford									            www.thetfordcountry.com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2" name="Rectangle 8">
            <a:extLst>
              <a:ext uri="{FF2B5EF4-FFF2-40B4-BE49-F238E27FC236}">
                <a16:creationId xmlns:a16="http://schemas.microsoft.com/office/drawing/2014/main" id="{E77206D1-6054-47AA-A278-05F39D2197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81596" y="228600"/>
            <a:ext cx="6805495" cy="60960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F0FAF926-7745-428B-9341-DC65A395B16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34000" y="228600"/>
            <a:ext cx="6553200" cy="6096000"/>
          </a:xfrm>
        </p:spPr>
        <p:txBody>
          <a:bodyPr/>
          <a:lstStyle/>
          <a:p>
            <a:pPr eaLnBrk="1" hangingPunct="1"/>
            <a:r>
              <a:rPr lang="en-US" altLang="en-US" dirty="0">
                <a:solidFill>
                  <a:srgbClr val="FFFF00"/>
                </a:solidFill>
              </a:rPr>
              <a:t> </a:t>
            </a:r>
            <a:r>
              <a:rPr lang="en-US" altLang="en-US" sz="3600" b="1" dirty="0">
                <a:solidFill>
                  <a:srgbClr val="FFFF00"/>
                </a:solidFill>
                <a:latin typeface="Inter" panose="020B0502030000000004" pitchFamily="34" charset="0"/>
              </a:rPr>
              <a:t>A real place</a:t>
            </a:r>
          </a:p>
          <a:p>
            <a:pPr lvl="1" eaLnBrk="1" hangingPunct="1"/>
            <a:r>
              <a:rPr lang="en-US" altLang="en-US" sz="3400" b="1" dirty="0">
                <a:solidFill>
                  <a:schemeClr val="bg1"/>
                </a:solidFill>
                <a:latin typeface="Inter" panose="020B0502030000000004" pitchFamily="34" charset="0"/>
              </a:rPr>
              <a:t>Place of everlasting fire</a:t>
            </a:r>
          </a:p>
          <a:p>
            <a:pPr lvl="2" eaLnBrk="1" hangingPunct="1"/>
            <a:r>
              <a:rPr lang="en-US" altLang="en-US" sz="3200" dirty="0">
                <a:solidFill>
                  <a:srgbClr val="FF0000"/>
                </a:solidFill>
                <a:latin typeface="Inter Semi Bold" panose="020B0702030000000004" pitchFamily="34" charset="0"/>
                <a:ea typeface="Inter Semi Bold" panose="020B0702030000000004" pitchFamily="34" charset="0"/>
              </a:rPr>
              <a:t>Matthew 25:41</a:t>
            </a:r>
          </a:p>
          <a:p>
            <a:pPr lvl="1" eaLnBrk="1" hangingPunct="1"/>
            <a:r>
              <a:rPr lang="en-US" altLang="en-US" sz="3400" b="1" dirty="0">
                <a:solidFill>
                  <a:schemeClr val="bg1"/>
                </a:solidFill>
                <a:latin typeface="Inter" panose="020B0502030000000004" pitchFamily="34" charset="0"/>
              </a:rPr>
              <a:t>Place of Torment</a:t>
            </a:r>
          </a:p>
          <a:p>
            <a:pPr lvl="2" eaLnBrk="1" hangingPunct="1"/>
            <a:r>
              <a:rPr lang="en-US" altLang="en-US" sz="3200" dirty="0">
                <a:solidFill>
                  <a:srgbClr val="FF0000"/>
                </a:solidFill>
                <a:latin typeface="Inter Semi Bold" panose="020B0702030000000004" pitchFamily="34" charset="0"/>
                <a:ea typeface="Inter Semi Bold" panose="020B0702030000000004" pitchFamily="34" charset="0"/>
              </a:rPr>
              <a:t>Luke 16:19-31</a:t>
            </a:r>
          </a:p>
          <a:p>
            <a:pPr lvl="1" eaLnBrk="1" hangingPunct="1"/>
            <a:r>
              <a:rPr lang="en-US" altLang="en-US" sz="3400" b="1" dirty="0">
                <a:solidFill>
                  <a:schemeClr val="bg1"/>
                </a:solidFill>
                <a:latin typeface="Inter" panose="020B0502030000000004" pitchFamily="34" charset="0"/>
              </a:rPr>
              <a:t>Soul will be cast into Hell</a:t>
            </a:r>
          </a:p>
          <a:p>
            <a:pPr lvl="2" eaLnBrk="1" hangingPunct="1"/>
            <a:r>
              <a:rPr lang="en-US" altLang="en-US" sz="3200" dirty="0">
                <a:solidFill>
                  <a:srgbClr val="FF0000"/>
                </a:solidFill>
                <a:latin typeface="Inter Semi Bold" panose="020B0702030000000004" pitchFamily="34" charset="0"/>
                <a:ea typeface="Inter Semi Bold" panose="020B0702030000000004" pitchFamily="34" charset="0"/>
              </a:rPr>
              <a:t>Matthew 10:28</a:t>
            </a:r>
          </a:p>
          <a:p>
            <a:pPr lvl="1" eaLnBrk="1" hangingPunct="1"/>
            <a:r>
              <a:rPr lang="en-US" altLang="en-US" sz="3400" b="1" dirty="0">
                <a:solidFill>
                  <a:schemeClr val="bg1"/>
                </a:solidFill>
                <a:latin typeface="Inter" panose="020B0502030000000004" pitchFamily="34" charset="0"/>
              </a:rPr>
              <a:t>Will remain in torment forever!</a:t>
            </a:r>
          </a:p>
          <a:p>
            <a:pPr lvl="2" eaLnBrk="1" hangingPunct="1"/>
            <a:r>
              <a:rPr lang="en-US" altLang="en-US" sz="3200" dirty="0">
                <a:solidFill>
                  <a:srgbClr val="FF0000"/>
                </a:solidFill>
                <a:latin typeface="Inter Semi Bold" panose="020B0702030000000004" pitchFamily="34" charset="0"/>
                <a:ea typeface="Inter Semi Bold" panose="020B0702030000000004" pitchFamily="34" charset="0"/>
              </a:rPr>
              <a:t>Revelation 14:9-11</a:t>
            </a:r>
          </a:p>
        </p:txBody>
      </p:sp>
      <p:pic>
        <p:nvPicPr>
          <p:cNvPr id="3" name="Picture 2" descr="A group of people in a field of fire&#10;&#10;Description automatically generated">
            <a:extLst>
              <a:ext uri="{FF2B5EF4-FFF2-40B4-BE49-F238E27FC236}">
                <a16:creationId xmlns:a16="http://schemas.microsoft.com/office/drawing/2014/main" id="{94F08CEB-1003-4225-BC5F-350B191E2EB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599" y="228601"/>
            <a:ext cx="4952997" cy="6096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EC2688F2-6182-4190-8F17-245173C18882}"/>
              </a:ext>
            </a:extLst>
          </p:cNvPr>
          <p:cNvSpPr txBox="1"/>
          <p:nvPr/>
        </p:nvSpPr>
        <p:spPr>
          <a:xfrm>
            <a:off x="228599" y="306050"/>
            <a:ext cx="495299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ter" panose="020B0502030000000004" pitchFamily="34" charset="0"/>
                <a:ea typeface="Inter" panose="020B0502030000000004" pitchFamily="34" charset="0"/>
              </a:rPr>
              <a:t>HELL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9BD3B33-97DF-4D6B-B9E1-C423E453E1FB}"/>
              </a:ext>
            </a:extLst>
          </p:cNvPr>
          <p:cNvSpPr txBox="1"/>
          <p:nvPr/>
        </p:nvSpPr>
        <p:spPr>
          <a:xfrm>
            <a:off x="0" y="6550223"/>
            <a:ext cx="12192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Inter" panose="020B0502030000000004" pitchFamily="34" charset="0"/>
                <a:ea typeface="Inter" panose="020B0502030000000004" pitchFamily="34" charset="0"/>
              </a:rPr>
              <a:t>Richard Thetford									            www.thetfordcountry.com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6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6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6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6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2" name="Rectangle 8">
            <a:extLst>
              <a:ext uri="{FF2B5EF4-FFF2-40B4-BE49-F238E27FC236}">
                <a16:creationId xmlns:a16="http://schemas.microsoft.com/office/drawing/2014/main" id="{E77206D1-6054-47AA-A278-05F39D2197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81596" y="228600"/>
            <a:ext cx="6805495" cy="60960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3" name="Picture 2" descr="A group of people in a field of fire&#10;&#10;Description automatically generated">
            <a:extLst>
              <a:ext uri="{FF2B5EF4-FFF2-40B4-BE49-F238E27FC236}">
                <a16:creationId xmlns:a16="http://schemas.microsoft.com/office/drawing/2014/main" id="{94F08CEB-1003-4225-BC5F-350B191E2EB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599" y="228601"/>
            <a:ext cx="4952997" cy="6096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EC2688F2-6182-4190-8F17-245173C18882}"/>
              </a:ext>
            </a:extLst>
          </p:cNvPr>
          <p:cNvSpPr txBox="1"/>
          <p:nvPr/>
        </p:nvSpPr>
        <p:spPr>
          <a:xfrm>
            <a:off x="228599" y="306050"/>
            <a:ext cx="495299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ter" panose="020B0502030000000004" pitchFamily="34" charset="0"/>
                <a:ea typeface="Inter" panose="020B0502030000000004" pitchFamily="34" charset="0"/>
              </a:rPr>
              <a:t>HELL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9BD3B33-97DF-4D6B-B9E1-C423E453E1FB}"/>
              </a:ext>
            </a:extLst>
          </p:cNvPr>
          <p:cNvSpPr txBox="1"/>
          <p:nvPr/>
        </p:nvSpPr>
        <p:spPr>
          <a:xfrm>
            <a:off x="0" y="6550223"/>
            <a:ext cx="12192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Inter" panose="020B0502030000000004" pitchFamily="34" charset="0"/>
                <a:ea typeface="Inter" panose="020B0502030000000004" pitchFamily="34" charset="0"/>
              </a:rPr>
              <a:t>Richard Thetford									            www.thetfordcountry.com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7DAD9426-2E6E-4292-BE5F-72F0D1EECE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57800" y="228599"/>
            <a:ext cx="6629400" cy="6096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eaLnBrk="1" hangingPunct="1"/>
            <a:r>
              <a:rPr lang="en-US" altLang="en-US" sz="3600" b="1" kern="0" dirty="0">
                <a:solidFill>
                  <a:srgbClr val="FFFF00"/>
                </a:solidFill>
                <a:latin typeface="Inter" panose="020B0502030000000004" pitchFamily="34" charset="0"/>
              </a:rPr>
              <a:t>A place filled with</a:t>
            </a:r>
            <a:br>
              <a:rPr lang="en-US" altLang="en-US" sz="3600" b="1" kern="0" dirty="0">
                <a:solidFill>
                  <a:srgbClr val="FFFF00"/>
                </a:solidFill>
                <a:latin typeface="Inter" panose="020B0502030000000004" pitchFamily="34" charset="0"/>
              </a:rPr>
            </a:br>
            <a:r>
              <a:rPr lang="en-US" altLang="en-US" sz="3600" b="1" kern="0" dirty="0">
                <a:solidFill>
                  <a:srgbClr val="FFFF00"/>
                </a:solidFill>
                <a:latin typeface="Inter" panose="020B0502030000000004" pitchFamily="34" charset="0"/>
              </a:rPr>
              <a:t>horrible souls</a:t>
            </a:r>
          </a:p>
          <a:p>
            <a:pPr lvl="1" eaLnBrk="1" hangingPunct="1"/>
            <a:r>
              <a:rPr lang="en-US" altLang="en-US" sz="3400" b="1" kern="0" dirty="0">
                <a:solidFill>
                  <a:schemeClr val="bg1"/>
                </a:solidFill>
                <a:latin typeface="Inter" panose="020B0502030000000004" pitchFamily="34" charset="0"/>
              </a:rPr>
              <a:t>Those who satisfy the</a:t>
            </a:r>
            <a:br>
              <a:rPr lang="en-US" altLang="en-US" sz="3400" b="1" kern="0" dirty="0">
                <a:solidFill>
                  <a:schemeClr val="bg1"/>
                </a:solidFill>
                <a:latin typeface="Inter" panose="020B0502030000000004" pitchFamily="34" charset="0"/>
              </a:rPr>
            </a:br>
            <a:r>
              <a:rPr lang="en-US" altLang="en-US" sz="3400" b="1" kern="0" dirty="0">
                <a:solidFill>
                  <a:schemeClr val="bg1"/>
                </a:solidFill>
                <a:latin typeface="Inter" panose="020B0502030000000004" pitchFamily="34" charset="0"/>
              </a:rPr>
              <a:t> lust of flesh</a:t>
            </a:r>
          </a:p>
          <a:p>
            <a:pPr lvl="2" eaLnBrk="1" hangingPunct="1"/>
            <a:r>
              <a:rPr lang="en-US" altLang="en-US" sz="3200" kern="0" dirty="0">
                <a:solidFill>
                  <a:srgbClr val="FF0000"/>
                </a:solidFill>
                <a:latin typeface="Inter Semi Bold" panose="020B0702030000000004" pitchFamily="34" charset="0"/>
                <a:ea typeface="Inter Semi Bold" panose="020B0702030000000004" pitchFamily="34" charset="0"/>
              </a:rPr>
              <a:t>Revelation 21:8</a:t>
            </a:r>
          </a:p>
          <a:p>
            <a:pPr lvl="2" eaLnBrk="1" hangingPunct="1"/>
            <a:r>
              <a:rPr lang="en-US" altLang="en-US" sz="3200" kern="0" dirty="0">
                <a:solidFill>
                  <a:srgbClr val="FF0000"/>
                </a:solidFill>
                <a:latin typeface="Inter Semi Bold" panose="020B0702030000000004" pitchFamily="34" charset="0"/>
                <a:ea typeface="Inter Semi Bold" panose="020B0702030000000004" pitchFamily="34" charset="0"/>
              </a:rPr>
              <a:t>Galatians 5:19-21</a:t>
            </a:r>
          </a:p>
          <a:p>
            <a:pPr lvl="2" eaLnBrk="1" hangingPunct="1"/>
            <a:r>
              <a:rPr lang="en-US" altLang="en-US" sz="3200" kern="0" dirty="0">
                <a:solidFill>
                  <a:srgbClr val="FF0000"/>
                </a:solidFill>
                <a:latin typeface="Inter Semi Bold" panose="020B0702030000000004" pitchFamily="34" charset="0"/>
                <a:ea typeface="Inter Semi Bold" panose="020B0702030000000004" pitchFamily="34" charset="0"/>
              </a:rPr>
              <a:t>Romans 1:28-32</a:t>
            </a:r>
          </a:p>
          <a:p>
            <a:pPr lvl="1" eaLnBrk="1" hangingPunct="1"/>
            <a:r>
              <a:rPr lang="en-US" altLang="en-US" sz="3400" b="1" kern="0" dirty="0">
                <a:solidFill>
                  <a:schemeClr val="bg1"/>
                </a:solidFill>
                <a:latin typeface="Inter" panose="020B0502030000000004" pitchFamily="34" charset="0"/>
              </a:rPr>
              <a:t>Unbelievers of God</a:t>
            </a:r>
          </a:p>
          <a:p>
            <a:pPr lvl="2" eaLnBrk="1" hangingPunct="1"/>
            <a:r>
              <a:rPr lang="en-US" altLang="en-US" sz="3200" kern="0" dirty="0">
                <a:solidFill>
                  <a:srgbClr val="FF0000"/>
                </a:solidFill>
                <a:latin typeface="Inter Semi Bold" panose="020B0702030000000004" pitchFamily="34" charset="0"/>
                <a:ea typeface="Inter Semi Bold" panose="020B0702030000000004" pitchFamily="34" charset="0"/>
              </a:rPr>
              <a:t>John 12:42-43</a:t>
            </a:r>
          </a:p>
        </p:txBody>
      </p:sp>
    </p:spTree>
    <p:extLst>
      <p:ext uri="{BB962C8B-B14F-4D97-AF65-F5344CB8AC3E}">
        <p14:creationId xmlns:p14="http://schemas.microsoft.com/office/powerpoint/2010/main" val="374953407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2" name="Rectangle 8">
            <a:extLst>
              <a:ext uri="{FF2B5EF4-FFF2-40B4-BE49-F238E27FC236}">
                <a16:creationId xmlns:a16="http://schemas.microsoft.com/office/drawing/2014/main" id="{E77206D1-6054-47AA-A278-05F39D2197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81596" y="228600"/>
            <a:ext cx="6805495" cy="60960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3" name="Picture 2" descr="A group of people in a field of fire&#10;&#10;Description automatically generated">
            <a:extLst>
              <a:ext uri="{FF2B5EF4-FFF2-40B4-BE49-F238E27FC236}">
                <a16:creationId xmlns:a16="http://schemas.microsoft.com/office/drawing/2014/main" id="{94F08CEB-1003-4225-BC5F-350B191E2EB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599" y="228601"/>
            <a:ext cx="4952997" cy="6096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EC2688F2-6182-4190-8F17-245173C18882}"/>
              </a:ext>
            </a:extLst>
          </p:cNvPr>
          <p:cNvSpPr txBox="1"/>
          <p:nvPr/>
        </p:nvSpPr>
        <p:spPr>
          <a:xfrm>
            <a:off x="228599" y="306050"/>
            <a:ext cx="495299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ter" panose="020B0502030000000004" pitchFamily="34" charset="0"/>
                <a:ea typeface="Inter" panose="020B0502030000000004" pitchFamily="34" charset="0"/>
              </a:rPr>
              <a:t>HELL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9BD3B33-97DF-4D6B-B9E1-C423E453E1FB}"/>
              </a:ext>
            </a:extLst>
          </p:cNvPr>
          <p:cNvSpPr txBox="1"/>
          <p:nvPr/>
        </p:nvSpPr>
        <p:spPr>
          <a:xfrm>
            <a:off x="0" y="6550223"/>
            <a:ext cx="12192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Inter" panose="020B0502030000000004" pitchFamily="34" charset="0"/>
                <a:ea typeface="Inter" panose="020B0502030000000004" pitchFamily="34" charset="0"/>
              </a:rPr>
              <a:t>Richard Thetford									            www.thetfordcountry.com</a:t>
            </a: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52026407-95B9-4FB3-B2AE-6EBDC4AE50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0" y="304801"/>
            <a:ext cx="6553200" cy="5516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eaLnBrk="1" hangingPunct="1"/>
            <a:r>
              <a:rPr lang="en-US" altLang="en-US" sz="3600" b="1" kern="0" dirty="0">
                <a:solidFill>
                  <a:srgbClr val="FFFF00"/>
                </a:solidFill>
                <a:latin typeface="Inter" panose="020B0502030000000004" pitchFamily="34" charset="0"/>
              </a:rPr>
              <a:t>A place filled with good moral people</a:t>
            </a:r>
          </a:p>
          <a:p>
            <a:pPr lvl="1" eaLnBrk="1" hangingPunct="1"/>
            <a:r>
              <a:rPr lang="en-US" altLang="en-US" sz="3400" b="1" kern="0" dirty="0">
                <a:solidFill>
                  <a:schemeClr val="bg1"/>
                </a:solidFill>
                <a:latin typeface="Inter" panose="020B0502030000000004" pitchFamily="34" charset="0"/>
              </a:rPr>
              <a:t>Those like Cornelius</a:t>
            </a:r>
          </a:p>
          <a:p>
            <a:pPr lvl="2" eaLnBrk="1" hangingPunct="1"/>
            <a:r>
              <a:rPr lang="en-US" altLang="en-US" sz="3200" kern="0" dirty="0">
                <a:solidFill>
                  <a:srgbClr val="FF0000"/>
                </a:solidFill>
                <a:latin typeface="Inter Semi Bold" panose="020B0702030000000004" pitchFamily="34" charset="0"/>
                <a:ea typeface="Inter Semi Bold" panose="020B0702030000000004" pitchFamily="34" charset="0"/>
              </a:rPr>
              <a:t>Acts 10:1-2</a:t>
            </a:r>
          </a:p>
          <a:p>
            <a:pPr lvl="2" eaLnBrk="1" hangingPunct="1"/>
            <a:r>
              <a:rPr lang="en-US" altLang="en-US" sz="3200" kern="0" dirty="0">
                <a:solidFill>
                  <a:srgbClr val="FF0000"/>
                </a:solidFill>
                <a:latin typeface="Inter Semi Bold" panose="020B0702030000000004" pitchFamily="34" charset="0"/>
                <a:ea typeface="Inter Semi Bold" panose="020B0702030000000004" pitchFamily="34" charset="0"/>
              </a:rPr>
              <a:t>Acts 11:13-14</a:t>
            </a:r>
          </a:p>
          <a:p>
            <a:pPr lvl="2" eaLnBrk="1" hangingPunct="1"/>
            <a:r>
              <a:rPr lang="en-US" altLang="en-US" sz="3200" kern="0" dirty="0">
                <a:solidFill>
                  <a:srgbClr val="FF0000"/>
                </a:solidFill>
                <a:latin typeface="Inter Semi Bold" panose="020B0702030000000004" pitchFamily="34" charset="0"/>
                <a:ea typeface="Inter Semi Bold" panose="020B0702030000000004" pitchFamily="34" charset="0"/>
              </a:rPr>
              <a:t>Acts 10:48</a:t>
            </a:r>
          </a:p>
          <a:p>
            <a:pPr lvl="2" eaLnBrk="1" hangingPunct="1"/>
            <a:endParaRPr lang="en-US" altLang="en-US" sz="2800" i="1" kern="0" dirty="0">
              <a:solidFill>
                <a:schemeClr val="bg1"/>
              </a:solidFill>
              <a:latin typeface="Inter" panose="020B05020300000000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732241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2" name="Rectangle 8">
            <a:extLst>
              <a:ext uri="{FF2B5EF4-FFF2-40B4-BE49-F238E27FC236}">
                <a16:creationId xmlns:a16="http://schemas.microsoft.com/office/drawing/2014/main" id="{E77206D1-6054-47AA-A278-05F39D2197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81596" y="228600"/>
            <a:ext cx="6805495" cy="60960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3" name="Picture 2" descr="A group of people in a field of fire&#10;&#10;Description automatically generated">
            <a:extLst>
              <a:ext uri="{FF2B5EF4-FFF2-40B4-BE49-F238E27FC236}">
                <a16:creationId xmlns:a16="http://schemas.microsoft.com/office/drawing/2014/main" id="{94F08CEB-1003-4225-BC5F-350B191E2EB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599" y="228601"/>
            <a:ext cx="4952997" cy="6096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EC2688F2-6182-4190-8F17-245173C18882}"/>
              </a:ext>
            </a:extLst>
          </p:cNvPr>
          <p:cNvSpPr txBox="1"/>
          <p:nvPr/>
        </p:nvSpPr>
        <p:spPr>
          <a:xfrm>
            <a:off x="228599" y="306050"/>
            <a:ext cx="495299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ter" panose="020B0502030000000004" pitchFamily="34" charset="0"/>
                <a:ea typeface="Inter" panose="020B0502030000000004" pitchFamily="34" charset="0"/>
              </a:rPr>
              <a:t>HELL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9BD3B33-97DF-4D6B-B9E1-C423E453E1FB}"/>
              </a:ext>
            </a:extLst>
          </p:cNvPr>
          <p:cNvSpPr txBox="1"/>
          <p:nvPr/>
        </p:nvSpPr>
        <p:spPr>
          <a:xfrm>
            <a:off x="0" y="6550223"/>
            <a:ext cx="12192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Inter" panose="020B0502030000000004" pitchFamily="34" charset="0"/>
                <a:ea typeface="Inter" panose="020B0502030000000004" pitchFamily="34" charset="0"/>
              </a:rPr>
              <a:t>Richard Thetford									            www.thetfordcountry.com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E49BDEB3-3221-4D76-9A73-5C42D388EA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0" y="228601"/>
            <a:ext cx="6553200" cy="5516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eaLnBrk="1" hangingPunct="1"/>
            <a:r>
              <a:rPr lang="en-US" altLang="en-US" b="1" kern="0" dirty="0">
                <a:solidFill>
                  <a:srgbClr val="FFFF00"/>
                </a:solidFill>
                <a:latin typeface="Inter" panose="020B0502030000000004" pitchFamily="34" charset="0"/>
              </a:rPr>
              <a:t> </a:t>
            </a:r>
            <a:r>
              <a:rPr lang="en-US" altLang="en-US" sz="3600" b="1" kern="0" dirty="0">
                <a:solidFill>
                  <a:srgbClr val="FFFF00"/>
                </a:solidFill>
                <a:latin typeface="Inter" panose="020B0502030000000004" pitchFamily="34" charset="0"/>
              </a:rPr>
              <a:t>A place filled with devoutly religious people</a:t>
            </a:r>
          </a:p>
          <a:p>
            <a:pPr lvl="1" eaLnBrk="1" hangingPunct="1"/>
            <a:r>
              <a:rPr lang="en-US" altLang="en-US" sz="3400" b="1" kern="0" dirty="0">
                <a:solidFill>
                  <a:schemeClr val="bg1"/>
                </a:solidFill>
                <a:latin typeface="Inter" panose="020B0502030000000004" pitchFamily="34" charset="0"/>
              </a:rPr>
              <a:t>Sincere, religious people</a:t>
            </a:r>
          </a:p>
          <a:p>
            <a:pPr lvl="2" eaLnBrk="1" hangingPunct="1"/>
            <a:r>
              <a:rPr lang="en-US" altLang="en-US" sz="3000" kern="0" dirty="0">
                <a:solidFill>
                  <a:srgbClr val="FF0000"/>
                </a:solidFill>
                <a:latin typeface="Inter Semi Bold" panose="020B0702030000000004" pitchFamily="34" charset="0"/>
                <a:ea typeface="Inter Semi Bold" panose="020B0702030000000004" pitchFamily="34" charset="0"/>
              </a:rPr>
              <a:t>Matthew 15:8-9</a:t>
            </a:r>
          </a:p>
        </p:txBody>
      </p:sp>
    </p:spTree>
    <p:extLst>
      <p:ext uri="{BB962C8B-B14F-4D97-AF65-F5344CB8AC3E}">
        <p14:creationId xmlns:p14="http://schemas.microsoft.com/office/powerpoint/2010/main" val="126033918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2" name="Rectangle 8">
            <a:extLst>
              <a:ext uri="{FF2B5EF4-FFF2-40B4-BE49-F238E27FC236}">
                <a16:creationId xmlns:a16="http://schemas.microsoft.com/office/drawing/2014/main" id="{E77206D1-6054-47AA-A278-05F39D2197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81596" y="228600"/>
            <a:ext cx="6805495" cy="60960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3" name="Picture 2" descr="A group of people in a field of fire&#10;&#10;Description automatically generated">
            <a:extLst>
              <a:ext uri="{FF2B5EF4-FFF2-40B4-BE49-F238E27FC236}">
                <a16:creationId xmlns:a16="http://schemas.microsoft.com/office/drawing/2014/main" id="{94F08CEB-1003-4225-BC5F-350B191E2EB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599" y="228601"/>
            <a:ext cx="4952997" cy="6096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EC2688F2-6182-4190-8F17-245173C18882}"/>
              </a:ext>
            </a:extLst>
          </p:cNvPr>
          <p:cNvSpPr txBox="1"/>
          <p:nvPr/>
        </p:nvSpPr>
        <p:spPr>
          <a:xfrm>
            <a:off x="228599" y="306050"/>
            <a:ext cx="495299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ter" panose="020B0502030000000004" pitchFamily="34" charset="0"/>
                <a:ea typeface="Inter" panose="020B0502030000000004" pitchFamily="34" charset="0"/>
              </a:rPr>
              <a:t>HELL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9BD3B33-97DF-4D6B-B9E1-C423E453E1FB}"/>
              </a:ext>
            </a:extLst>
          </p:cNvPr>
          <p:cNvSpPr txBox="1"/>
          <p:nvPr/>
        </p:nvSpPr>
        <p:spPr>
          <a:xfrm>
            <a:off x="0" y="6550223"/>
            <a:ext cx="12192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Inter" panose="020B0502030000000004" pitchFamily="34" charset="0"/>
                <a:ea typeface="Inter" panose="020B0502030000000004" pitchFamily="34" charset="0"/>
              </a:rPr>
              <a:t>Richard Thetford									            www.thetfordcountry.com</a:t>
            </a: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11DABA4D-3A2F-42F4-90A4-0B4839CE6B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0" y="304801"/>
            <a:ext cx="6553200" cy="5516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eaLnBrk="1" hangingPunct="1"/>
            <a:r>
              <a:rPr lang="en-US" altLang="en-US" sz="3600" b="1" kern="0" dirty="0">
                <a:solidFill>
                  <a:srgbClr val="FFFF00"/>
                </a:solidFill>
                <a:latin typeface="Inter" panose="020B0502030000000004" pitchFamily="34" charset="0"/>
              </a:rPr>
              <a:t>A place filled with lukewarm church members</a:t>
            </a:r>
          </a:p>
          <a:p>
            <a:pPr lvl="1" eaLnBrk="1" hangingPunct="1"/>
            <a:r>
              <a:rPr lang="en-US" altLang="en-US" sz="3400" b="1" kern="0" dirty="0">
                <a:solidFill>
                  <a:schemeClr val="bg1"/>
                </a:solidFill>
                <a:latin typeface="Inter" panose="020B0502030000000004" pitchFamily="34" charset="0"/>
              </a:rPr>
              <a:t>Backsliders</a:t>
            </a:r>
          </a:p>
          <a:p>
            <a:pPr lvl="2" eaLnBrk="1" hangingPunct="1"/>
            <a:r>
              <a:rPr lang="en-US" altLang="en-US" sz="3200" kern="0" dirty="0">
                <a:solidFill>
                  <a:srgbClr val="FF0000"/>
                </a:solidFill>
                <a:latin typeface="Inter Semi Bold" panose="020B0702030000000004" pitchFamily="34" charset="0"/>
                <a:ea typeface="Inter Semi Bold" panose="020B0702030000000004" pitchFamily="34" charset="0"/>
              </a:rPr>
              <a:t>2 Peter 2:20-22</a:t>
            </a:r>
          </a:p>
          <a:p>
            <a:pPr lvl="1" eaLnBrk="1" hangingPunct="1"/>
            <a:r>
              <a:rPr lang="en-US" altLang="en-US" sz="3400" b="1" kern="0" dirty="0">
                <a:solidFill>
                  <a:schemeClr val="bg1"/>
                </a:solidFill>
                <a:latin typeface="Inter" panose="020B0502030000000004" pitchFamily="34" charset="0"/>
              </a:rPr>
              <a:t>Disobedient</a:t>
            </a:r>
          </a:p>
          <a:p>
            <a:pPr lvl="2" eaLnBrk="1" hangingPunct="1"/>
            <a:r>
              <a:rPr lang="en-US" altLang="en-US" sz="3200" kern="0" dirty="0">
                <a:solidFill>
                  <a:srgbClr val="FF0000"/>
                </a:solidFill>
                <a:latin typeface="Inter Semi Bold" panose="020B0702030000000004" pitchFamily="34" charset="0"/>
                <a:ea typeface="Inter Semi Bold" panose="020B0702030000000004" pitchFamily="34" charset="0"/>
              </a:rPr>
              <a:t>2 Thessalonians 1:7-9</a:t>
            </a:r>
          </a:p>
          <a:p>
            <a:pPr lvl="1" eaLnBrk="1" hangingPunct="1"/>
            <a:r>
              <a:rPr lang="en-US" altLang="en-US" sz="3400" b="1" kern="0" dirty="0">
                <a:solidFill>
                  <a:schemeClr val="bg1"/>
                </a:solidFill>
                <a:latin typeface="Inter" panose="020B0502030000000004" pitchFamily="34" charset="0"/>
              </a:rPr>
              <a:t>Hypocrites</a:t>
            </a:r>
          </a:p>
          <a:p>
            <a:pPr lvl="2" eaLnBrk="1" hangingPunct="1"/>
            <a:r>
              <a:rPr lang="en-US" altLang="en-US" sz="3200" kern="0" dirty="0">
                <a:solidFill>
                  <a:srgbClr val="FF0000"/>
                </a:solidFill>
                <a:latin typeface="Inter Semi Bold" panose="020B0702030000000004" pitchFamily="34" charset="0"/>
                <a:ea typeface="Inter Semi Bold" panose="020B0702030000000004" pitchFamily="34" charset="0"/>
              </a:rPr>
              <a:t>Matthew 23:15, 23</a:t>
            </a:r>
          </a:p>
        </p:txBody>
      </p:sp>
    </p:spTree>
    <p:extLst>
      <p:ext uri="{BB962C8B-B14F-4D97-AF65-F5344CB8AC3E}">
        <p14:creationId xmlns:p14="http://schemas.microsoft.com/office/powerpoint/2010/main" val="272118211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group of people in fire&#10;&#10;Description automatically generated">
            <a:extLst>
              <a:ext uri="{FF2B5EF4-FFF2-40B4-BE49-F238E27FC236}">
                <a16:creationId xmlns:a16="http://schemas.microsoft.com/office/drawing/2014/main" id="{B55B1DE6-97CA-4626-B794-F1F7BE28312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050" name="Rectangle 2">
            <a:extLst>
              <a:ext uri="{FF2B5EF4-FFF2-40B4-BE49-F238E27FC236}">
                <a16:creationId xmlns:a16="http://schemas.microsoft.com/office/drawing/2014/main" id="{3899B048-5E24-4696-807D-BF334266AF5D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12192000" cy="3962400"/>
          </a:xfrm>
          <a:effectLst>
            <a:outerShdw dist="53882" dir="2700000" algn="ctr" rotWithShape="0">
              <a:schemeClr val="bg1"/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sz="7200" b="1" dirty="0">
                <a:latin typeface="Inter" panose="020B0502030000000004" pitchFamily="34" charset="0"/>
              </a:rPr>
              <a:t>The Souls of</a:t>
            </a:r>
            <a:br>
              <a:rPr lang="en-US" sz="7200" b="1" dirty="0">
                <a:latin typeface="Inter" panose="020B0502030000000004" pitchFamily="34" charset="0"/>
              </a:rPr>
            </a:br>
            <a:br>
              <a:rPr lang="en-US" sz="11000" b="1" dirty="0">
                <a:latin typeface="Inter" panose="020B0502030000000004" pitchFamily="34" charset="0"/>
              </a:rPr>
            </a:br>
            <a:r>
              <a:rPr lang="en-US" sz="7200" b="1" dirty="0">
                <a:latin typeface="Inter" panose="020B0502030000000004" pitchFamily="34" charset="0"/>
              </a:rPr>
              <a:t>Eternity!</a:t>
            </a:r>
          </a:p>
        </p:txBody>
      </p:sp>
      <p:sp>
        <p:nvSpPr>
          <p:cNvPr id="2053" name="WordArt 5">
            <a:extLst>
              <a:ext uri="{FF2B5EF4-FFF2-40B4-BE49-F238E27FC236}">
                <a16:creationId xmlns:a16="http://schemas.microsoft.com/office/drawing/2014/main" id="{18E78E6E-1C00-4E44-BB4E-51976AADCCA9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3543300" y="1314450"/>
            <a:ext cx="5105400" cy="13525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99190" dir="2388334" algn="ctr" rotWithShape="0">
                    <a:schemeClr val="bg1"/>
                  </a:outerShdw>
                </a:effectLst>
                <a:latin typeface="Inter" panose="020B0502030000000004" pitchFamily="34" charset="0"/>
              </a:rPr>
              <a:t>Hell's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EF9CB08-0D86-4AF6-B91B-7F273130B007}"/>
              </a:ext>
            </a:extLst>
          </p:cNvPr>
          <p:cNvSpPr txBox="1"/>
          <p:nvPr/>
        </p:nvSpPr>
        <p:spPr>
          <a:xfrm>
            <a:off x="0" y="6550223"/>
            <a:ext cx="12192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Inter" panose="020B0502030000000004" pitchFamily="34" charset="0"/>
                <a:ea typeface="Inter" panose="020B0502030000000004" pitchFamily="34" charset="0"/>
              </a:rPr>
              <a:t>Richard Thetford									            www.thetfordcountry.com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7F18C8-D58D-4A74-87DD-4311502909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191000"/>
            <a:ext cx="12192000" cy="20574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E333AD1C-C8D7-4B10-A0C8-1E4353B3E8FE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52400" y="4343400"/>
            <a:ext cx="11887200" cy="1679378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3000" dirty="0">
                <a:solidFill>
                  <a:schemeClr val="bg1"/>
                </a:solidFill>
                <a:latin typeface="Inter" panose="020B0502030000000004" pitchFamily="34" charset="0"/>
                <a:ea typeface="Inter" panose="020B0502030000000004" pitchFamily="34" charset="0"/>
              </a:rPr>
              <a:t>“For we must all appear before the judgment seat of Christ,</a:t>
            </a:r>
            <a:br>
              <a:rPr lang="en-US" altLang="en-US" sz="3000" dirty="0">
                <a:solidFill>
                  <a:schemeClr val="bg1"/>
                </a:solidFill>
                <a:latin typeface="Inter" panose="020B0502030000000004" pitchFamily="34" charset="0"/>
                <a:ea typeface="Inter" panose="020B0502030000000004" pitchFamily="34" charset="0"/>
              </a:rPr>
            </a:br>
            <a:r>
              <a:rPr lang="en-US" altLang="en-US" sz="3000" dirty="0">
                <a:solidFill>
                  <a:schemeClr val="bg1"/>
                </a:solidFill>
                <a:latin typeface="Inter" panose="020B0502030000000004" pitchFamily="34" charset="0"/>
                <a:ea typeface="Inter" panose="020B0502030000000004" pitchFamily="34" charset="0"/>
              </a:rPr>
              <a:t>that each one may receive the things done in the body,</a:t>
            </a:r>
            <a:br>
              <a:rPr lang="en-US" altLang="en-US" sz="3000" dirty="0">
                <a:solidFill>
                  <a:schemeClr val="bg1"/>
                </a:solidFill>
                <a:latin typeface="Inter" panose="020B0502030000000004" pitchFamily="34" charset="0"/>
                <a:ea typeface="Inter" panose="020B0502030000000004" pitchFamily="34" charset="0"/>
              </a:rPr>
            </a:br>
            <a:r>
              <a:rPr lang="en-US" altLang="en-US" sz="3000" dirty="0">
                <a:solidFill>
                  <a:schemeClr val="bg1"/>
                </a:solidFill>
                <a:latin typeface="Inter" panose="020B0502030000000004" pitchFamily="34" charset="0"/>
                <a:ea typeface="Inter" panose="020B0502030000000004" pitchFamily="34" charset="0"/>
              </a:rPr>
              <a:t>according to what he has done, whether good or bad.” </a:t>
            </a:r>
            <a:br>
              <a:rPr lang="en-US" altLang="en-US" sz="3000" dirty="0">
                <a:solidFill>
                  <a:schemeClr val="bg1"/>
                </a:solidFill>
                <a:latin typeface="Inter" panose="020B0502030000000004" pitchFamily="34" charset="0"/>
                <a:ea typeface="Inter" panose="020B0502030000000004" pitchFamily="34" charset="0"/>
              </a:rPr>
            </a:br>
            <a:r>
              <a:rPr lang="en-US" altLang="en-US" sz="3000" dirty="0">
                <a:solidFill>
                  <a:srgbClr val="FFFF00"/>
                </a:solidFill>
                <a:latin typeface="Inter Semi Bold" panose="020B0702030000000004" pitchFamily="34" charset="0"/>
                <a:ea typeface="Inter Semi Bold" panose="020B0702030000000004" pitchFamily="34" charset="0"/>
              </a:rPr>
              <a:t>2 Corinthians 5:10</a:t>
            </a:r>
          </a:p>
        </p:txBody>
      </p:sp>
    </p:spTree>
    <p:extLst>
      <p:ext uri="{BB962C8B-B14F-4D97-AF65-F5344CB8AC3E}">
        <p14:creationId xmlns:p14="http://schemas.microsoft.com/office/powerpoint/2010/main" val="377198416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8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217</TotalTime>
  <Words>297</Words>
  <Application>Microsoft Office PowerPoint</Application>
  <PresentationFormat>Widescreen</PresentationFormat>
  <Paragraphs>51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Inter</vt:lpstr>
      <vt:lpstr>Inter Semi Bold</vt:lpstr>
      <vt:lpstr>Default Design</vt:lpstr>
      <vt:lpstr>The Souls of  Eternity!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The Souls of  Eternity!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Souls of   Eternity!</dc:title>
  <dc:creator>Richard Thetford</dc:creator>
  <cp:lastModifiedBy>Richard Thetford</cp:lastModifiedBy>
  <cp:revision>25</cp:revision>
  <dcterms:created xsi:type="dcterms:W3CDTF">2005-07-18T18:33:26Z</dcterms:created>
  <dcterms:modified xsi:type="dcterms:W3CDTF">2024-06-23T20:04:08Z</dcterms:modified>
</cp:coreProperties>
</file>