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8588" cy="68580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637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ouvenir Lt BT" panose="02080503040505020303" pitchFamily="18" charset="0"/>
                <a:cs typeface="Segoe UI" panose="020B0502040204020203" pitchFamily="34" charset="0"/>
              </a:rPr>
              <a:t>Richie Thetford					                               www.thetfordcountry.com</a:t>
            </a:r>
            <a:endParaRPr lang="en-US" sz="1400" dirty="0">
              <a:solidFill>
                <a:schemeClr val="bg1"/>
              </a:solidFill>
              <a:latin typeface="Souvenir Lt BT" panose="02080503040505020303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4E10-553B-4DF1-AF6C-070639B1B12A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423-6632-4508-B669-37DF59BD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20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4E10-553B-4DF1-AF6C-070639B1B12A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423-6632-4508-B669-37DF59BD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7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177345"/>
            <a:ext cx="8886825" cy="941163"/>
          </a:xfrm>
        </p:spPr>
        <p:txBody>
          <a:bodyPr/>
          <a:lstStyle>
            <a:lvl1pPr algn="ctr">
              <a:defRPr b="1">
                <a:latin typeface="Souvenir Lt BT" panose="02080503040505020303" pitchFamily="18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3"/>
            <a:ext cx="8721502" cy="4983393"/>
          </a:xfrm>
        </p:spPr>
        <p:txBody>
          <a:bodyPr/>
          <a:lstStyle>
            <a:lvl1pPr>
              <a:defRPr sz="3600" b="1">
                <a:latin typeface="Souvenir Lt BT" panose="02080503040505020303" pitchFamily="18" charset="0"/>
                <a:cs typeface="Segoe UI" panose="020B0502040204020203" pitchFamily="34" charset="0"/>
              </a:defRPr>
            </a:lvl1pPr>
            <a:lvl2pPr>
              <a:defRPr sz="3400">
                <a:latin typeface="Souvenir Lt BT" panose="02080503040505020303" pitchFamily="18" charset="0"/>
                <a:cs typeface="Segoe UI" panose="020B0502040204020203" pitchFamily="34" charset="0"/>
              </a:defRPr>
            </a:lvl2pPr>
            <a:lvl3pPr>
              <a:defRPr sz="3200">
                <a:latin typeface="Souvenir Lt BT" panose="02080503040505020303" pitchFamily="18" charset="0"/>
                <a:cs typeface="Segoe UI" panose="020B0502040204020203" pitchFamily="34" charset="0"/>
              </a:defRPr>
            </a:lvl3pPr>
            <a:lvl4pPr>
              <a:defRPr sz="3000">
                <a:latin typeface="Souvenir Lt BT" panose="02080503040505020303" pitchFamily="18" charset="0"/>
                <a:cs typeface="Segoe UI" panose="020B0502040204020203" pitchFamily="34" charset="0"/>
              </a:defRPr>
            </a:lvl4pPr>
            <a:lvl5pPr>
              <a:defRPr>
                <a:latin typeface="Souvenir Lt BT" panose="020805030405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8588" cy="68580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21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ouvenir Lt BT" panose="02080503040505020303" pitchFamily="18" charset="0"/>
                <a:cs typeface="Segoe UI" panose="020B0502040204020203" pitchFamily="34" charset="0"/>
              </a:rPr>
              <a:t>Richie Thetford					                               www.thetfordcountry.com</a:t>
            </a:r>
            <a:endParaRPr lang="en-US" sz="1400" dirty="0">
              <a:solidFill>
                <a:schemeClr val="bg1"/>
              </a:solidFill>
              <a:latin typeface="Souvenir Lt BT" panose="02080503040505020303" pitchFamily="18" charset="0"/>
              <a:cs typeface="Segoe UI" panose="020B050204020402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451" y="1143003"/>
            <a:ext cx="8799059" cy="32657"/>
          </a:xfrm>
          <a:prstGeom prst="line">
            <a:avLst/>
          </a:prstGeom>
          <a:ln w="5715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02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4E10-553B-4DF1-AF6C-070639B1B12A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423-6632-4508-B669-37DF59BD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92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4E10-553B-4DF1-AF6C-070639B1B12A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423-6632-4508-B669-37DF59BD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3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4E10-553B-4DF1-AF6C-070639B1B12A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423-6632-4508-B669-37DF59BD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0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4E10-553B-4DF1-AF6C-070639B1B12A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423-6632-4508-B669-37DF59BD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3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4E10-553B-4DF1-AF6C-070639B1B12A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423-6632-4508-B669-37DF59BD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4E10-553B-4DF1-AF6C-070639B1B12A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423-6632-4508-B669-37DF59BD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24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4E10-553B-4DF1-AF6C-070639B1B12A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423-6632-4508-B669-37DF59BD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0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94E10-553B-4DF1-AF6C-070639B1B12A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7423-6632-4508-B669-37DF59BD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757" y="964788"/>
            <a:ext cx="2857500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1805" y="3904733"/>
            <a:ext cx="8880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 Lt BT" panose="02080503040505020303" pitchFamily="18" charset="0"/>
              </a:rPr>
              <a:t>The Sin of</a:t>
            </a:r>
          </a:p>
          <a:p>
            <a:pPr algn="ctr"/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 Lt BT" panose="02080503040505020303" pitchFamily="18" charset="0"/>
              </a:rPr>
              <a:t>In-sliding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venir Lt BT" panose="0208050304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Backsliding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195717"/>
            <a:ext cx="8721502" cy="5172132"/>
          </a:xfrm>
        </p:spPr>
        <p:txBody>
          <a:bodyPr/>
          <a:lstStyle/>
          <a:p>
            <a:r>
              <a:rPr lang="en-US" dirty="0" smtClean="0"/>
              <a:t>A warning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Corinthians 10:12</a:t>
            </a:r>
          </a:p>
          <a:p>
            <a:r>
              <a:rPr lang="en-US" dirty="0" smtClean="0"/>
              <a:t>Describes unfaithful descent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Jeremiah 3:6, 8, 11-14</a:t>
            </a:r>
          </a:p>
          <a:p>
            <a:r>
              <a:rPr lang="en-US" dirty="0" smtClean="0"/>
              <a:t>Angers God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Isaiah 57:17</a:t>
            </a:r>
          </a:p>
          <a:p>
            <a:r>
              <a:rPr lang="en-US" dirty="0" smtClean="0"/>
              <a:t>God’s pleading and forgiveness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Jeremiah 3:12-13, 22-25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Isaiah 66:1-2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91" y="2951482"/>
            <a:ext cx="3620365" cy="171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463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Sin of In-sliding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195717"/>
            <a:ext cx="8721502" cy="5172132"/>
          </a:xfrm>
        </p:spPr>
        <p:txBody>
          <a:bodyPr>
            <a:normAutofit/>
          </a:bodyPr>
          <a:lstStyle/>
          <a:p>
            <a:r>
              <a:rPr lang="en-US" dirty="0" smtClean="0"/>
              <a:t>Israel did not return to God by “sliding back” into fellowship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Psalms 51:3-4, 7-13</a:t>
            </a:r>
          </a:p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“In-sliding” </a:t>
            </a:r>
            <a:r>
              <a:rPr lang="en-US" dirty="0" smtClean="0"/>
              <a:t>describes how some, who fell away from God, try to return to fellowship with Him.</a:t>
            </a:r>
          </a:p>
          <a:p>
            <a:pPr lvl="1"/>
            <a:r>
              <a:rPr lang="en-US" dirty="0" smtClean="0"/>
              <a:t>Some brethren allow it to happen</a:t>
            </a:r>
          </a:p>
          <a:p>
            <a:pPr lvl="1"/>
            <a:r>
              <a:rPr lang="en-US" dirty="0" smtClean="0"/>
              <a:t>Some may </a:t>
            </a:r>
            <a:r>
              <a:rPr lang="en-US" b="1" dirty="0" smtClean="0"/>
              <a:t>“assume” </a:t>
            </a:r>
            <a:r>
              <a:rPr lang="en-US" dirty="0" smtClean="0"/>
              <a:t>he has repented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9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Sin of In-sliding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195717"/>
            <a:ext cx="8721502" cy="2206510"/>
          </a:xfrm>
        </p:spPr>
        <p:txBody>
          <a:bodyPr>
            <a:normAutofit/>
          </a:bodyPr>
          <a:lstStyle/>
          <a:p>
            <a:r>
              <a:rPr lang="en-US" dirty="0" smtClean="0"/>
              <a:t>In-slider does not confess his sins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James 5:16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John 1:9</a:t>
            </a:r>
          </a:p>
          <a:p>
            <a:pPr lvl="2"/>
            <a:r>
              <a:rPr lang="en-US" dirty="0" smtClean="0"/>
              <a:t>But is still accepted back into fellowship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5416" y="3665838"/>
            <a:ext cx="8377881" cy="2479589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416" y="3764689"/>
            <a:ext cx="8320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“Brethren</a:t>
            </a:r>
            <a:r>
              <a:rPr lang="en-US" sz="2800" dirty="0">
                <a:solidFill>
                  <a:schemeClr val="bg1"/>
                </a:solidFill>
                <a:latin typeface="Souvenir Lt BT" panose="02080503040505020303" pitchFamily="18" charset="0"/>
              </a:rPr>
              <a:t>, if a man is overtaken in any trespass</a:t>
            </a:r>
            <a:r>
              <a:rPr lang="en-US" sz="28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,</a:t>
            </a:r>
            <a:br>
              <a:rPr lang="en-US" sz="2800" dirty="0" smtClean="0">
                <a:solidFill>
                  <a:schemeClr val="bg1"/>
                </a:solidFill>
                <a:latin typeface="Souvenir Lt BT" panose="02080503040505020303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you </a:t>
            </a:r>
            <a:r>
              <a:rPr lang="en-US" sz="2800" dirty="0">
                <a:solidFill>
                  <a:schemeClr val="bg1"/>
                </a:solidFill>
                <a:latin typeface="Souvenir Lt BT" panose="02080503040505020303" pitchFamily="18" charset="0"/>
              </a:rPr>
              <a:t>who are spiritual restore such a one in a </a:t>
            </a:r>
            <a:r>
              <a:rPr lang="en-US" sz="28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spirit</a:t>
            </a:r>
            <a:br>
              <a:rPr lang="en-US" sz="2800" dirty="0" smtClean="0">
                <a:solidFill>
                  <a:schemeClr val="bg1"/>
                </a:solidFill>
                <a:latin typeface="Souvenir Lt BT" panose="02080503040505020303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of </a:t>
            </a:r>
            <a:r>
              <a:rPr lang="en-US" sz="2800" dirty="0">
                <a:solidFill>
                  <a:schemeClr val="bg1"/>
                </a:solidFill>
                <a:latin typeface="Souvenir Lt BT" panose="02080503040505020303" pitchFamily="18" charset="0"/>
              </a:rPr>
              <a:t>gentleness, considering yourself lest you also be </a:t>
            </a:r>
            <a:r>
              <a:rPr lang="en-US" sz="28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tempted. Bear </a:t>
            </a:r>
            <a:r>
              <a:rPr lang="en-US" sz="2800" dirty="0">
                <a:solidFill>
                  <a:schemeClr val="bg1"/>
                </a:solidFill>
                <a:latin typeface="Souvenir Lt BT" panose="02080503040505020303" pitchFamily="18" charset="0"/>
              </a:rPr>
              <a:t>one another's burdens, and so fulfill the law of Christ</a:t>
            </a:r>
            <a:r>
              <a:rPr lang="en-US" sz="28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.” </a:t>
            </a:r>
            <a:r>
              <a:rPr lang="en-US" sz="2800" b="1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Galatians 6:1-2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20" y="1750413"/>
            <a:ext cx="2911561" cy="10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Sin of In-sliding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195717"/>
            <a:ext cx="8721502" cy="5147418"/>
          </a:xfrm>
        </p:spPr>
        <p:txBody>
          <a:bodyPr>
            <a:normAutofit/>
          </a:bodyPr>
          <a:lstStyle/>
          <a:p>
            <a:r>
              <a:rPr lang="en-US" dirty="0" smtClean="0"/>
              <a:t>In-sliding fails to Scripturally address the presence of sin</a:t>
            </a:r>
          </a:p>
          <a:p>
            <a:pPr lvl="1"/>
            <a:r>
              <a:rPr lang="en-US" dirty="0" smtClean="0"/>
              <a:t>No passage endorses “in-sliding”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Luke 13:5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Acts 8:22-24</a:t>
            </a:r>
          </a:p>
          <a:p>
            <a:pPr lvl="1"/>
            <a:r>
              <a:rPr lang="en-US" dirty="0" smtClean="0"/>
              <a:t>Fruit of repentance borne after repentance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2 Corinthians 7:10-11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5989" y="5222789"/>
            <a:ext cx="8443784" cy="700216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990" y="5300588"/>
            <a:ext cx="844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In-sliding is not </a:t>
            </a:r>
            <a:r>
              <a:rPr lang="en-US" sz="2800" b="1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repentance</a:t>
            </a:r>
            <a:r>
              <a:rPr lang="en-US" sz="28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 on the part of the sinner</a:t>
            </a:r>
            <a:endParaRPr lang="en-US" sz="2800" dirty="0">
              <a:solidFill>
                <a:schemeClr val="bg1"/>
              </a:solidFill>
              <a:latin typeface="Souvenir Lt BT" panose="0208050304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730" y="1287163"/>
            <a:ext cx="1808040" cy="18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75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Sin of In-sliding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195717"/>
            <a:ext cx="8721502" cy="5147418"/>
          </a:xfrm>
        </p:spPr>
        <p:txBody>
          <a:bodyPr>
            <a:normAutofit/>
          </a:bodyPr>
          <a:lstStyle/>
          <a:p>
            <a:r>
              <a:rPr lang="en-US" dirty="0" smtClean="0"/>
              <a:t>In-sliding knowingly accepts a sinner into fellowship</a:t>
            </a:r>
          </a:p>
          <a:p>
            <a:pPr lvl="1"/>
            <a:r>
              <a:rPr lang="en-US" dirty="0" smtClean="0"/>
              <a:t>Warnings against this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2 John 9-11</a:t>
            </a:r>
          </a:p>
          <a:p>
            <a:pPr lvl="1"/>
            <a:r>
              <a:rPr lang="en-US" dirty="0" smtClean="0"/>
              <a:t>Emphasizes peace –</a:t>
            </a:r>
            <a:br>
              <a:rPr lang="en-US" dirty="0" smtClean="0"/>
            </a:br>
            <a:r>
              <a:rPr lang="en-US" dirty="0" smtClean="0"/>
              <a:t>when not established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Ephesians 5:11</a:t>
            </a:r>
          </a:p>
          <a:p>
            <a:pPr lvl="1"/>
            <a:r>
              <a:rPr lang="en-US" dirty="0" smtClean="0"/>
              <a:t>False plea of “peace”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Jeremiah 6:14-15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514" y="2036803"/>
            <a:ext cx="4086485" cy="408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548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Sin of In-sliding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195717"/>
            <a:ext cx="8721502" cy="5147418"/>
          </a:xfrm>
        </p:spPr>
        <p:txBody>
          <a:bodyPr>
            <a:normAutofit/>
          </a:bodyPr>
          <a:lstStyle/>
          <a:p>
            <a:r>
              <a:rPr lang="en-US" dirty="0" smtClean="0"/>
              <a:t>Forsaking the assembly</a:t>
            </a:r>
          </a:p>
          <a:p>
            <a:pPr lvl="1"/>
            <a:r>
              <a:rPr lang="en-US" dirty="0" smtClean="0"/>
              <a:t>Often “in-slide” back into the assembly</a:t>
            </a:r>
          </a:p>
          <a:p>
            <a:pPr lvl="1"/>
            <a:r>
              <a:rPr lang="en-US" dirty="0" smtClean="0"/>
              <a:t>Violation of scripture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Hebrews 10:24-25</a:t>
            </a:r>
          </a:p>
          <a:p>
            <a:pPr lvl="1"/>
            <a:r>
              <a:rPr lang="en-US" dirty="0" smtClean="0"/>
              <a:t>Should exhort them</a:t>
            </a:r>
            <a:br>
              <a:rPr lang="en-US" dirty="0" smtClean="0"/>
            </a:br>
            <a:r>
              <a:rPr lang="en-US" dirty="0" smtClean="0"/>
              <a:t>to repent</a:t>
            </a:r>
          </a:p>
          <a:p>
            <a:pPr lvl="1"/>
            <a:r>
              <a:rPr lang="en-US" dirty="0" smtClean="0"/>
              <a:t>If they object – more work to do: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James 5:19-20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5989" y="5486400"/>
            <a:ext cx="8443784" cy="700216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5990" y="5564199"/>
            <a:ext cx="844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Can’t leave the message that they did not really sin</a:t>
            </a:r>
            <a:endParaRPr lang="en-US" sz="2800" dirty="0">
              <a:solidFill>
                <a:schemeClr val="bg1"/>
              </a:solidFill>
              <a:latin typeface="Souvenir Lt BT" panose="0208050304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627" y="2339091"/>
            <a:ext cx="2938983" cy="1957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845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Sin of In-sliding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7" y="1195717"/>
            <a:ext cx="8803145" cy="5147418"/>
          </a:xfrm>
        </p:spPr>
        <p:txBody>
          <a:bodyPr>
            <a:normAutofit/>
          </a:bodyPr>
          <a:lstStyle/>
          <a:p>
            <a:r>
              <a:rPr lang="en-US" dirty="0" smtClean="0"/>
              <a:t>Endorsing preachers who teach error</a:t>
            </a:r>
          </a:p>
          <a:p>
            <a:pPr lvl="1"/>
            <a:r>
              <a:rPr lang="en-US" dirty="0" smtClean="0"/>
              <a:t>Passing of time doesn’t equal repentance</a:t>
            </a:r>
          </a:p>
          <a:p>
            <a:pPr lvl="1"/>
            <a:r>
              <a:rPr lang="en-US" dirty="0" smtClean="0"/>
              <a:t>When one does not reject error it equals toleration</a:t>
            </a:r>
          </a:p>
          <a:p>
            <a:pPr lvl="1"/>
            <a:r>
              <a:rPr lang="en-US" dirty="0" smtClean="0"/>
              <a:t>Compromise with error requires full repentance</a:t>
            </a:r>
          </a:p>
          <a:p>
            <a:pPr lvl="1"/>
            <a:r>
              <a:rPr lang="en-US" dirty="0" smtClean="0"/>
              <a:t>Must warn against those with “itching ears”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2 Timothy 4:2-5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19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7" y="1195717"/>
            <a:ext cx="8803145" cy="3409234"/>
          </a:xfrm>
        </p:spPr>
        <p:txBody>
          <a:bodyPr>
            <a:normAutofit/>
          </a:bodyPr>
          <a:lstStyle/>
          <a:p>
            <a:r>
              <a:rPr lang="en-US" dirty="0" smtClean="0"/>
              <a:t>Cannot “in-slide” into fellowship</a:t>
            </a:r>
          </a:p>
          <a:p>
            <a:r>
              <a:rPr lang="en-US" dirty="0" smtClean="0"/>
              <a:t>Sin separates us from God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John 9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8:22</a:t>
            </a:r>
          </a:p>
          <a:p>
            <a:r>
              <a:rPr lang="en-US" dirty="0" smtClean="0"/>
              <a:t>Where there has been backsliding there MUST now be repentance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2422" y="4604951"/>
            <a:ext cx="8690919" cy="1688757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9514" y="4777946"/>
            <a:ext cx="8501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 Lt BT" panose="02080503040505020303" pitchFamily="18" charset="0"/>
              </a:rPr>
              <a:t>God does not approve of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 Lt BT" panose="02080503040505020303" pitchFamily="18" charset="0"/>
              </a:rPr>
              <a:t>“in-sliding”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 Lt BT" panose="02080503040505020303" pitchFamily="18" charset="0"/>
              </a:rPr>
              <a:t>All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 Lt BT" panose="02080503040505020303" pitchFamily="18" charset="0"/>
              </a:rPr>
              <a:t>backsliding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venir Lt BT" panose="02080503040505020303" pitchFamily="18" charset="0"/>
              </a:rPr>
              <a:t> requires repentance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venir Lt BT" panose="0208050304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276" y="1754659"/>
            <a:ext cx="2496066" cy="1787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089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Richie Souvenir 4.3 Fra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ie Souvenir 4.3 Frame" id="{722B79E4-BD76-4E4D-9A2C-14EC030E57FA}" vid="{8A408BA3-07EC-488F-981A-0E538D6543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Richie Souvenir 4.3 Frame</Template>
  <TotalTime>250</TotalTime>
  <Words>299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Souvenir Lt BT</vt:lpstr>
      <vt:lpstr>Richie Souvenir 4.3 Frame</vt:lpstr>
      <vt:lpstr>PowerPoint Presentation</vt:lpstr>
      <vt:lpstr>Backsliding</vt:lpstr>
      <vt:lpstr>The Sin of In-sliding</vt:lpstr>
      <vt:lpstr>The Sin of In-sliding</vt:lpstr>
      <vt:lpstr>The Sin of In-sliding</vt:lpstr>
      <vt:lpstr>The Sin of In-sliding</vt:lpstr>
      <vt:lpstr>The Sin of In-sliding</vt:lpstr>
      <vt:lpstr>The Sin of In-sliding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Richie Thetford</dc:creator>
  <cp:lastModifiedBy>Richie Thetford</cp:lastModifiedBy>
  <cp:revision>21</cp:revision>
  <dcterms:created xsi:type="dcterms:W3CDTF">2013-08-08T00:19:35Z</dcterms:created>
  <dcterms:modified xsi:type="dcterms:W3CDTF">2013-10-26T15:46:13Z</dcterms:modified>
</cp:coreProperties>
</file>