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3D7"/>
    <a:srgbClr val="FFFF00"/>
    <a:srgbClr val="A50021"/>
    <a:srgbClr val="424262"/>
    <a:srgbClr val="5E5E8C"/>
    <a:srgbClr val="B3B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16" y="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FD23A30-4581-4C14-A406-F5FC0571F95F}" type="slidenum">
              <a:rPr lang="en-US" altLang="en-US" smtClean="0"/>
              <a:pPr/>
              <a:t>‹#›</a:t>
            </a:fld>
            <a:endParaRPr lang="en-US" altLang="en-US"/>
          </a:p>
        </p:txBody>
      </p:sp>
    </p:spTree>
    <p:extLst>
      <p:ext uri="{BB962C8B-B14F-4D97-AF65-F5344CB8AC3E}">
        <p14:creationId xmlns:p14="http://schemas.microsoft.com/office/powerpoint/2010/main" val="4130011058"/>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70437AC-2D13-4FCC-840A-50C4F112D4F4}" type="slidenum">
              <a:rPr lang="en-US" altLang="en-US" smtClean="0"/>
              <a:pPr/>
              <a:t>‹#›</a:t>
            </a:fld>
            <a:endParaRPr lang="en-US" altLang="en-US"/>
          </a:p>
        </p:txBody>
      </p:sp>
    </p:spTree>
    <p:extLst>
      <p:ext uri="{BB962C8B-B14F-4D97-AF65-F5344CB8AC3E}">
        <p14:creationId xmlns:p14="http://schemas.microsoft.com/office/powerpoint/2010/main" val="552574070"/>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47DDF91-6C03-4533-9D4F-ADD27C5D5FA1}" type="slidenum">
              <a:rPr lang="en-US" altLang="en-US" smtClean="0"/>
              <a:pPr/>
              <a:t>‹#›</a:t>
            </a:fld>
            <a:endParaRPr lang="en-US" altLang="en-US"/>
          </a:p>
        </p:txBody>
      </p:sp>
    </p:spTree>
    <p:extLst>
      <p:ext uri="{BB962C8B-B14F-4D97-AF65-F5344CB8AC3E}">
        <p14:creationId xmlns:p14="http://schemas.microsoft.com/office/powerpoint/2010/main" val="647548313"/>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74F231F-59E9-4F5B-9555-02F434AC43BB}" type="slidenum">
              <a:rPr lang="en-US" altLang="en-US" smtClean="0"/>
              <a:pPr/>
              <a:t>‹#›</a:t>
            </a:fld>
            <a:endParaRPr lang="en-US" altLang="en-US"/>
          </a:p>
        </p:txBody>
      </p:sp>
    </p:spTree>
    <p:extLst>
      <p:ext uri="{BB962C8B-B14F-4D97-AF65-F5344CB8AC3E}">
        <p14:creationId xmlns:p14="http://schemas.microsoft.com/office/powerpoint/2010/main" val="4213744762"/>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9217A48-0CC4-4CC4-BA52-B6585819D053}" type="slidenum">
              <a:rPr lang="en-US" altLang="en-US" smtClean="0"/>
              <a:pPr/>
              <a:t>‹#›</a:t>
            </a:fld>
            <a:endParaRPr lang="en-US" altLang="en-US"/>
          </a:p>
        </p:txBody>
      </p:sp>
    </p:spTree>
    <p:extLst>
      <p:ext uri="{BB962C8B-B14F-4D97-AF65-F5344CB8AC3E}">
        <p14:creationId xmlns:p14="http://schemas.microsoft.com/office/powerpoint/2010/main" val="1449777170"/>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990BC43-D1DD-46F9-8A2D-58F6BC0E2F7E}" type="slidenum">
              <a:rPr lang="en-US" altLang="en-US" smtClean="0"/>
              <a:pPr/>
              <a:t>‹#›</a:t>
            </a:fld>
            <a:endParaRPr lang="en-US" altLang="en-US"/>
          </a:p>
        </p:txBody>
      </p:sp>
    </p:spTree>
    <p:extLst>
      <p:ext uri="{BB962C8B-B14F-4D97-AF65-F5344CB8AC3E}">
        <p14:creationId xmlns:p14="http://schemas.microsoft.com/office/powerpoint/2010/main" val="873361815"/>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AD2FED0B-957B-4DE1-BA3D-7B71FE4CAB3C}" type="slidenum">
              <a:rPr lang="en-US" altLang="en-US" smtClean="0"/>
              <a:pPr/>
              <a:t>‹#›</a:t>
            </a:fld>
            <a:endParaRPr lang="en-US" altLang="en-US"/>
          </a:p>
        </p:txBody>
      </p:sp>
    </p:spTree>
    <p:extLst>
      <p:ext uri="{BB962C8B-B14F-4D97-AF65-F5344CB8AC3E}">
        <p14:creationId xmlns:p14="http://schemas.microsoft.com/office/powerpoint/2010/main" val="1905577831"/>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844ECDA-5107-4B24-BE3E-7FDFAA4FF703}" type="slidenum">
              <a:rPr lang="en-US" altLang="en-US" smtClean="0"/>
              <a:pPr/>
              <a:t>‹#›</a:t>
            </a:fld>
            <a:endParaRPr lang="en-US" altLang="en-US"/>
          </a:p>
        </p:txBody>
      </p:sp>
    </p:spTree>
    <p:extLst>
      <p:ext uri="{BB962C8B-B14F-4D97-AF65-F5344CB8AC3E}">
        <p14:creationId xmlns:p14="http://schemas.microsoft.com/office/powerpoint/2010/main" val="1593404166"/>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FB0D529C-75EC-4BED-8CE9-2A796382FCCB}" type="slidenum">
              <a:rPr lang="en-US" altLang="en-US" smtClean="0"/>
              <a:pPr/>
              <a:t>‹#›</a:t>
            </a:fld>
            <a:endParaRPr lang="en-US" altLang="en-US"/>
          </a:p>
        </p:txBody>
      </p:sp>
    </p:spTree>
    <p:extLst>
      <p:ext uri="{BB962C8B-B14F-4D97-AF65-F5344CB8AC3E}">
        <p14:creationId xmlns:p14="http://schemas.microsoft.com/office/powerpoint/2010/main" val="2214754591"/>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2DD62E4-963B-41E0-8987-06F8A5CBB229}" type="slidenum">
              <a:rPr lang="en-US" altLang="en-US" smtClean="0"/>
              <a:pPr/>
              <a:t>‹#›</a:t>
            </a:fld>
            <a:endParaRPr lang="en-US" altLang="en-US"/>
          </a:p>
        </p:txBody>
      </p:sp>
    </p:spTree>
    <p:extLst>
      <p:ext uri="{BB962C8B-B14F-4D97-AF65-F5344CB8AC3E}">
        <p14:creationId xmlns:p14="http://schemas.microsoft.com/office/powerpoint/2010/main" val="177466181"/>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0652CEF-19D3-40CA-9BE4-C754348CD58E}" type="slidenum">
              <a:rPr lang="en-US" altLang="en-US" smtClean="0"/>
              <a:pPr/>
              <a:t>‹#›</a:t>
            </a:fld>
            <a:endParaRPr lang="en-US" altLang="en-US"/>
          </a:p>
        </p:txBody>
      </p:sp>
    </p:spTree>
    <p:extLst>
      <p:ext uri="{BB962C8B-B14F-4D97-AF65-F5344CB8AC3E}">
        <p14:creationId xmlns:p14="http://schemas.microsoft.com/office/powerpoint/2010/main" val="2123746695"/>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3C3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0D0D8-8CF8-4D89-A880-965D1C909D9D}" type="slidenum">
              <a:rPr lang="en-US" altLang="en-US" smtClean="0"/>
              <a:pPr/>
              <a:t>‹#›</a:t>
            </a:fld>
            <a:endParaRPr lang="en-US" altLang="en-US"/>
          </a:p>
        </p:txBody>
      </p:sp>
    </p:spTree>
    <p:extLst>
      <p:ext uri="{BB962C8B-B14F-4D97-AF65-F5344CB8AC3E}">
        <p14:creationId xmlns:p14="http://schemas.microsoft.com/office/powerpoint/2010/main" val="3276413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92181291-1A8F-4636-8A7C-B1F85C473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4084"/>
            <a:ext cx="11734800" cy="6060516"/>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64187BDC-CDA2-4B13-BCC3-E02D49904B6D}"/>
              </a:ext>
            </a:extLst>
          </p:cNvPr>
          <p:cNvSpPr>
            <a:spLocks noGrp="1" noChangeArrowheads="1"/>
          </p:cNvSpPr>
          <p:nvPr>
            <p:ph type="ctrTitle"/>
          </p:nvPr>
        </p:nvSpPr>
        <p:spPr>
          <a:xfrm>
            <a:off x="2209800" y="2209800"/>
            <a:ext cx="7772400" cy="1470025"/>
          </a:xfrm>
          <a:effectLst>
            <a:outerShdw dist="40161" dir="1106097" algn="ctr" rotWithShape="0">
              <a:schemeClr val="tx1"/>
            </a:outerShdw>
          </a:effectLst>
        </p:spPr>
        <p:txBody>
          <a:bodyPr anchor="ctr"/>
          <a:lstStyle/>
          <a:p>
            <a:r>
              <a:rPr lang="en-US" altLang="en-US" b="1" dirty="0">
                <a:solidFill>
                  <a:srgbClr val="424262"/>
                </a:solidFill>
                <a:latin typeface="Arimo" panose="020B0604020202020204" pitchFamily="34" charset="0"/>
              </a:rPr>
              <a:t>The Silence of God</a:t>
            </a:r>
          </a:p>
        </p:txBody>
      </p:sp>
      <p:sp>
        <p:nvSpPr>
          <p:cNvPr id="2051" name="Rectangle 3">
            <a:extLst>
              <a:ext uri="{FF2B5EF4-FFF2-40B4-BE49-F238E27FC236}">
                <a16:creationId xmlns:a16="http://schemas.microsoft.com/office/drawing/2014/main" id="{E4B8E2BD-060B-4F20-88C5-A0799D67B685}"/>
              </a:ext>
            </a:extLst>
          </p:cNvPr>
          <p:cNvSpPr>
            <a:spLocks noGrp="1" noChangeArrowheads="1"/>
          </p:cNvSpPr>
          <p:nvPr>
            <p:ph type="subTitle" idx="1"/>
          </p:nvPr>
        </p:nvSpPr>
        <p:spPr>
          <a:xfrm>
            <a:off x="1981200" y="5257800"/>
            <a:ext cx="9902158" cy="990600"/>
          </a:xfrm>
        </p:spPr>
        <p:txBody>
          <a:bodyPr>
            <a:noAutofit/>
          </a:bodyPr>
          <a:lstStyle/>
          <a:p>
            <a:r>
              <a:rPr lang="en-US" altLang="en-US" sz="3000" dirty="0">
                <a:solidFill>
                  <a:srgbClr val="C3C3D7"/>
                </a:solidFill>
                <a:latin typeface="Arimo" panose="020B0604020202020204" pitchFamily="34" charset="0"/>
              </a:rPr>
              <a:t>“Speak where the Bible speaks,</a:t>
            </a:r>
            <a:br>
              <a:rPr lang="en-US" altLang="en-US" sz="3000" dirty="0">
                <a:solidFill>
                  <a:srgbClr val="C3C3D7"/>
                </a:solidFill>
                <a:latin typeface="Arimo" panose="020B0604020202020204" pitchFamily="34" charset="0"/>
              </a:rPr>
            </a:br>
            <a:r>
              <a:rPr lang="en-US" altLang="en-US" sz="3000" dirty="0">
                <a:solidFill>
                  <a:srgbClr val="C3C3D7"/>
                </a:solidFill>
                <a:latin typeface="Arimo" panose="020B0604020202020204" pitchFamily="34" charset="0"/>
              </a:rPr>
              <a:t>remain silent where the Bible is silent.”</a:t>
            </a:r>
          </a:p>
        </p:txBody>
      </p:sp>
      <p:pic>
        <p:nvPicPr>
          <p:cNvPr id="2057" name="Picture 9">
            <a:extLst>
              <a:ext uri="{FF2B5EF4-FFF2-40B4-BE49-F238E27FC236}">
                <a16:creationId xmlns:a16="http://schemas.microsoft.com/office/drawing/2014/main" id="{79C9B100-EDF3-4BDA-8403-91385B1B08B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642" y="4369847"/>
            <a:ext cx="1787338" cy="19240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a:extLst>
              <a:ext uri="{FF2B5EF4-FFF2-40B4-BE49-F238E27FC236}">
                <a16:creationId xmlns:a16="http://schemas.microsoft.com/office/drawing/2014/main" id="{7F958B8E-6C5A-42A4-8D3A-9DB405F39E06}"/>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5">
            <a:extLst>
              <a:ext uri="{FF2B5EF4-FFF2-40B4-BE49-F238E27FC236}">
                <a16:creationId xmlns:a16="http://schemas.microsoft.com/office/drawing/2014/main" id="{A8F34C37-171E-4454-A4C1-641B0638DB75}"/>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6">
            <a:extLst>
              <a:ext uri="{FF2B5EF4-FFF2-40B4-BE49-F238E27FC236}">
                <a16:creationId xmlns:a16="http://schemas.microsoft.com/office/drawing/2014/main" id="{FDDE84CD-B189-4502-A3EF-0993BE17B77A}"/>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7">
            <a:extLst>
              <a:ext uri="{FF2B5EF4-FFF2-40B4-BE49-F238E27FC236}">
                <a16:creationId xmlns:a16="http://schemas.microsoft.com/office/drawing/2014/main" id="{FAC7A9AC-0681-43D7-AFE9-3FF7F65A21FF}"/>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Box 15">
            <a:extLst>
              <a:ext uri="{FF2B5EF4-FFF2-40B4-BE49-F238E27FC236}">
                <a16:creationId xmlns:a16="http://schemas.microsoft.com/office/drawing/2014/main" id="{CF0CC7AC-7C59-4C0A-8330-01A559516451}"/>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057"/>
                                        </p:tgtEl>
                                        <p:attrNameLst>
                                          <p:attrName>style.visibility</p:attrName>
                                        </p:attrNameLst>
                                      </p:cBhvr>
                                      <p:to>
                                        <p:strVal val="visible"/>
                                      </p:to>
                                    </p:set>
                                    <p:anim calcmode="lin" valueType="num">
                                      <p:cBhvr>
                                        <p:cTn id="13" dur="500" fill="hold"/>
                                        <p:tgtEl>
                                          <p:spTgt spid="2057"/>
                                        </p:tgtEl>
                                        <p:attrNameLst>
                                          <p:attrName>ppt_w</p:attrName>
                                        </p:attrNameLst>
                                      </p:cBhvr>
                                      <p:tavLst>
                                        <p:tav tm="0">
                                          <p:val>
                                            <p:fltVal val="0"/>
                                          </p:val>
                                        </p:tav>
                                        <p:tav tm="100000">
                                          <p:val>
                                            <p:strVal val="#ppt_w"/>
                                          </p:val>
                                        </p:tav>
                                      </p:tavLst>
                                    </p:anim>
                                    <p:anim calcmode="lin" valueType="num">
                                      <p:cBhvr>
                                        <p:cTn id="14" dur="500" fill="hold"/>
                                        <p:tgtEl>
                                          <p:spTgt spid="2057"/>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 calcmode="lin" valueType="num">
                                      <p:cBhvr>
                                        <p:cTn id="1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Line 7">
            <a:extLst>
              <a:ext uri="{FF2B5EF4-FFF2-40B4-BE49-F238E27FC236}">
                <a16:creationId xmlns:a16="http://schemas.microsoft.com/office/drawing/2014/main" id="{82463EF4-33E6-474D-ABC1-CFAF411CE97F}"/>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sp>
        <p:nvSpPr>
          <p:cNvPr id="11273" name="AutoShape 9">
            <a:extLst>
              <a:ext uri="{FF2B5EF4-FFF2-40B4-BE49-F238E27FC236}">
                <a16:creationId xmlns:a16="http://schemas.microsoft.com/office/drawing/2014/main" id="{D47681D3-DA88-4BDD-BE0A-02ABDDE9F742}"/>
              </a:ext>
            </a:extLst>
          </p:cNvPr>
          <p:cNvSpPr>
            <a:spLocks noChangeArrowheads="1"/>
          </p:cNvSpPr>
          <p:nvPr/>
        </p:nvSpPr>
        <p:spPr bwMode="auto">
          <a:xfrm rot="16200000">
            <a:off x="2134396" y="1447006"/>
            <a:ext cx="4419600" cy="5030787"/>
          </a:xfrm>
          <a:prstGeom prst="downArrowCallout">
            <a:avLst>
              <a:gd name="adj1" fmla="val 25000"/>
              <a:gd name="adj2" fmla="val 25000"/>
              <a:gd name="adj3" fmla="val 17486"/>
              <a:gd name="adj4" fmla="val 66667"/>
            </a:avLst>
          </a:prstGeom>
          <a:solidFill>
            <a:srgbClr val="42426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Text Box 10">
            <a:extLst>
              <a:ext uri="{FF2B5EF4-FFF2-40B4-BE49-F238E27FC236}">
                <a16:creationId xmlns:a16="http://schemas.microsoft.com/office/drawing/2014/main" id="{6E6C0B2A-851E-472C-812E-272016116071}"/>
              </a:ext>
            </a:extLst>
          </p:cNvPr>
          <p:cNvSpPr txBox="1">
            <a:spLocks noChangeArrowheads="1"/>
          </p:cNvSpPr>
          <p:nvPr/>
        </p:nvSpPr>
        <p:spPr bwMode="auto">
          <a:xfrm>
            <a:off x="1828800" y="2237125"/>
            <a:ext cx="33528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dirty="0">
                <a:solidFill>
                  <a:srgbClr val="FFFF00"/>
                </a:solidFill>
                <a:latin typeface="Arimo" panose="020B0604020202020204" pitchFamily="34" charset="0"/>
              </a:rPr>
              <a:t>EXAMPLE:</a:t>
            </a:r>
            <a:br>
              <a:rPr lang="en-US" altLang="en-US" sz="2800" dirty="0">
                <a:solidFill>
                  <a:srgbClr val="FFFF00"/>
                </a:solidFill>
                <a:latin typeface="Arimo" panose="020B0604020202020204" pitchFamily="34" charset="0"/>
              </a:rPr>
            </a:br>
            <a:r>
              <a:rPr lang="en-US" altLang="en-US" sz="2800" dirty="0">
                <a:solidFill>
                  <a:srgbClr val="FFFF00"/>
                </a:solidFill>
                <a:latin typeface="Arimo" panose="020B0604020202020204" pitchFamily="34" charset="0"/>
              </a:rPr>
              <a:t>(Church Buildings)</a:t>
            </a:r>
            <a:br>
              <a:rPr lang="en-US" altLang="en-US" sz="2800" dirty="0">
                <a:latin typeface="Arimo" panose="020B0604020202020204" pitchFamily="34" charset="0"/>
              </a:rPr>
            </a:br>
            <a:r>
              <a:rPr lang="en-US" altLang="en-US" sz="2800" dirty="0">
                <a:solidFill>
                  <a:schemeClr val="bg1"/>
                </a:solidFill>
                <a:latin typeface="Arimo" panose="020B0604020202020204" pitchFamily="34" charset="0"/>
              </a:rPr>
              <a:t>“not forsaking the assembling of ourselves together…” </a:t>
            </a:r>
            <a:br>
              <a:rPr lang="en-US" altLang="en-US" sz="2800" dirty="0">
                <a:solidFill>
                  <a:schemeClr val="bg1"/>
                </a:solidFill>
                <a:latin typeface="Arimo" panose="020B0604020202020204" pitchFamily="34" charset="0"/>
              </a:rPr>
            </a:br>
            <a:r>
              <a:rPr lang="en-US" altLang="en-US" sz="2400" b="1" dirty="0">
                <a:solidFill>
                  <a:schemeClr val="bg1"/>
                </a:solidFill>
                <a:latin typeface="Arimo" panose="020B0604020202020204" pitchFamily="34" charset="0"/>
              </a:rPr>
              <a:t>Hebrews 10:25</a:t>
            </a:r>
            <a:br>
              <a:rPr lang="en-US" altLang="en-US" sz="2400" b="1" dirty="0">
                <a:solidFill>
                  <a:schemeClr val="bg1"/>
                </a:solidFill>
                <a:latin typeface="Arimo" panose="020B0604020202020204" pitchFamily="34" charset="0"/>
              </a:rPr>
            </a:br>
            <a:r>
              <a:rPr lang="en-US" altLang="en-US" sz="2800" dirty="0">
                <a:solidFill>
                  <a:schemeClr val="bg1"/>
                </a:solidFill>
                <a:latin typeface="Arimo" panose="020B0604020202020204" pitchFamily="34" charset="0"/>
              </a:rPr>
              <a:t>(buy, rent, size?)</a:t>
            </a:r>
            <a:endParaRPr lang="en-US" altLang="en-US" sz="2800" dirty="0">
              <a:solidFill>
                <a:schemeClr val="bg1"/>
              </a:solidFill>
            </a:endParaRPr>
          </a:p>
        </p:txBody>
      </p:sp>
      <p:sp>
        <p:nvSpPr>
          <p:cNvPr id="16" name="Rectangle 2">
            <a:extLst>
              <a:ext uri="{FF2B5EF4-FFF2-40B4-BE49-F238E27FC236}">
                <a16:creationId xmlns:a16="http://schemas.microsoft.com/office/drawing/2014/main" id="{CF17E609-9F67-453F-A79D-93DC40930B80}"/>
              </a:ext>
            </a:extLst>
          </p:cNvPr>
          <p:cNvSpPr>
            <a:spLocks noGrp="1" noChangeArrowheads="1"/>
          </p:cNvSpPr>
          <p:nvPr>
            <p:ph type="title"/>
          </p:nvPr>
        </p:nvSpPr>
        <p:spPr>
          <a:xfrm>
            <a:off x="1981200" y="274638"/>
            <a:ext cx="8229600" cy="1249362"/>
          </a:xfrm>
          <a:effectLst>
            <a:outerShdw dist="35921" dir="2700000" algn="ctr" rotWithShape="0">
              <a:schemeClr val="bg1"/>
            </a:outerShdw>
          </a:effectLst>
        </p:spPr>
        <p:txBody>
          <a:bodyPr>
            <a:normAutofit fontScale="90000"/>
          </a:bodyPr>
          <a:lstStyle/>
          <a:p>
            <a:pPr algn="ctr">
              <a:lnSpc>
                <a:spcPct val="100000"/>
              </a:lnSpc>
            </a:pPr>
            <a:r>
              <a:rPr lang="en-US" altLang="en-US" sz="4000" b="1" dirty="0">
                <a:latin typeface="Arimo" panose="020B0604020202020204" pitchFamily="34" charset="0"/>
              </a:rPr>
              <a:t>What the Bible says about the </a:t>
            </a:r>
            <a:r>
              <a:rPr lang="en-US" altLang="en-US" sz="4000" b="1" dirty="0">
                <a:solidFill>
                  <a:srgbClr val="424262"/>
                </a:solidFill>
                <a:latin typeface="Arimo" panose="020B0604020202020204" pitchFamily="34" charset="0"/>
              </a:rPr>
              <a:t>Silence of God</a:t>
            </a:r>
          </a:p>
        </p:txBody>
      </p:sp>
      <p:sp>
        <p:nvSpPr>
          <p:cNvPr id="17" name="Line 8">
            <a:extLst>
              <a:ext uri="{FF2B5EF4-FFF2-40B4-BE49-F238E27FC236}">
                <a16:creationId xmlns:a16="http://schemas.microsoft.com/office/drawing/2014/main" id="{498DF01A-E1ED-4A13-B2C6-75E5EC769B52}"/>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dirty="0"/>
          </a:p>
        </p:txBody>
      </p:sp>
      <p:pic>
        <p:nvPicPr>
          <p:cNvPr id="18" name="Picture 12">
            <a:extLst>
              <a:ext uri="{FF2B5EF4-FFF2-40B4-BE49-F238E27FC236}">
                <a16:creationId xmlns:a16="http://schemas.microsoft.com/office/drawing/2014/main" id="{A146E531-5170-4DDA-A958-72085E41B73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80999"/>
            <a:ext cx="1524000" cy="144779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a:extLst>
              <a:ext uri="{FF2B5EF4-FFF2-40B4-BE49-F238E27FC236}">
                <a16:creationId xmlns:a16="http://schemas.microsoft.com/office/drawing/2014/main" id="{685F3BCF-6551-420F-8BE7-E9F0A8B45F4C}"/>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5">
            <a:extLst>
              <a:ext uri="{FF2B5EF4-FFF2-40B4-BE49-F238E27FC236}">
                <a16:creationId xmlns:a16="http://schemas.microsoft.com/office/drawing/2014/main" id="{2E1B56FB-7DC8-479C-8433-C814FE8FAAB8}"/>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6">
            <a:extLst>
              <a:ext uri="{FF2B5EF4-FFF2-40B4-BE49-F238E27FC236}">
                <a16:creationId xmlns:a16="http://schemas.microsoft.com/office/drawing/2014/main" id="{2452DEEA-E017-43C5-8959-89FC219FA1E8}"/>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7">
            <a:extLst>
              <a:ext uri="{FF2B5EF4-FFF2-40B4-BE49-F238E27FC236}">
                <a16:creationId xmlns:a16="http://schemas.microsoft.com/office/drawing/2014/main" id="{5F5CDFDF-6651-4648-8F46-088CEA11F676}"/>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Box 22">
            <a:extLst>
              <a:ext uri="{FF2B5EF4-FFF2-40B4-BE49-F238E27FC236}">
                <a16:creationId xmlns:a16="http://schemas.microsoft.com/office/drawing/2014/main" id="{44E2A39C-8BD5-4410-81F3-BBA5F1193ADB}"/>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pic>
        <p:nvPicPr>
          <p:cNvPr id="3" name="Picture 2" descr="A house with a lawn and trees&#10;&#10;Description automatically generated">
            <a:extLst>
              <a:ext uri="{FF2B5EF4-FFF2-40B4-BE49-F238E27FC236}">
                <a16:creationId xmlns:a16="http://schemas.microsoft.com/office/drawing/2014/main" id="{E4FEBE66-2DC7-46A7-876F-62699BEE9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586" y="2286000"/>
            <a:ext cx="4951413" cy="3305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wipe(left)">
                                      <p:cBhvr>
                                        <p:cTn id="7" dur="1000"/>
                                        <p:tgtEl>
                                          <p:spTgt spid="1127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74"/>
                                        </p:tgtEl>
                                        <p:attrNameLst>
                                          <p:attrName>style.visibility</p:attrName>
                                        </p:attrNameLst>
                                      </p:cBhvr>
                                      <p:to>
                                        <p:strVal val="visible"/>
                                      </p:to>
                                    </p:set>
                                    <p:animEffect transition="in" filter="wipe(left)">
                                      <p:cBhvr>
                                        <p:cTn id="10" dur="1000"/>
                                        <p:tgtEl>
                                          <p:spTgt spid="11274"/>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F0D2DEA8-0EC5-4F1D-945D-7A65BA250A73}"/>
              </a:ext>
            </a:extLst>
          </p:cNvPr>
          <p:cNvSpPr>
            <a:spLocks noGrp="1" noChangeArrowheads="1"/>
          </p:cNvSpPr>
          <p:nvPr>
            <p:ph idx="1"/>
          </p:nvPr>
        </p:nvSpPr>
        <p:spPr>
          <a:xfrm>
            <a:off x="381000" y="1676400"/>
            <a:ext cx="11430000" cy="4876800"/>
          </a:xfrm>
        </p:spPr>
        <p:txBody>
          <a:bodyPr/>
          <a:lstStyle/>
          <a:p>
            <a:pPr>
              <a:lnSpc>
                <a:spcPct val="100000"/>
              </a:lnSpc>
            </a:pPr>
            <a:r>
              <a:rPr lang="en-US" altLang="en-US" sz="3600" b="1" dirty="0">
                <a:latin typeface="Arimo" panose="020B0604020202020204" pitchFamily="34" charset="0"/>
              </a:rPr>
              <a:t>Old Testament</a:t>
            </a:r>
          </a:p>
          <a:p>
            <a:pPr lvl="1">
              <a:lnSpc>
                <a:spcPct val="100000"/>
              </a:lnSpc>
            </a:pPr>
            <a:r>
              <a:rPr lang="en-US" altLang="en-US" sz="3400" dirty="0">
                <a:latin typeface="Arimo" panose="020B0604020202020204" pitchFamily="34" charset="0"/>
              </a:rPr>
              <a:t>Son of an Israelite woman blasphemed</a:t>
            </a:r>
          </a:p>
          <a:p>
            <a:pPr lvl="2">
              <a:lnSpc>
                <a:spcPct val="100000"/>
              </a:lnSpc>
            </a:pPr>
            <a:r>
              <a:rPr lang="en-US" altLang="en-US" sz="3200" dirty="0">
                <a:solidFill>
                  <a:srgbClr val="A50021"/>
                </a:solidFill>
                <a:latin typeface="Arimo" panose="020B0604020202020204" pitchFamily="34" charset="0"/>
              </a:rPr>
              <a:t>Leviticus 24:10-12</a:t>
            </a:r>
          </a:p>
          <a:p>
            <a:pPr lvl="1">
              <a:lnSpc>
                <a:spcPct val="100000"/>
              </a:lnSpc>
            </a:pPr>
            <a:r>
              <a:rPr lang="en-US" altLang="en-US" sz="3400" dirty="0">
                <a:latin typeface="Arimo" panose="020B0604020202020204" pitchFamily="34" charset="0"/>
              </a:rPr>
              <a:t>Man picking up sticks on the Sabbath</a:t>
            </a:r>
          </a:p>
          <a:p>
            <a:pPr lvl="2">
              <a:lnSpc>
                <a:spcPct val="100000"/>
              </a:lnSpc>
            </a:pPr>
            <a:r>
              <a:rPr lang="en-US" altLang="en-US" sz="3200" dirty="0">
                <a:solidFill>
                  <a:srgbClr val="A50021"/>
                </a:solidFill>
                <a:latin typeface="Arimo" panose="020B0604020202020204" pitchFamily="34" charset="0"/>
              </a:rPr>
              <a:t>Numbers 15:32-36</a:t>
            </a:r>
          </a:p>
        </p:txBody>
      </p:sp>
      <p:sp>
        <p:nvSpPr>
          <p:cNvPr id="12296" name="Line 8">
            <a:extLst>
              <a:ext uri="{FF2B5EF4-FFF2-40B4-BE49-F238E27FC236}">
                <a16:creationId xmlns:a16="http://schemas.microsoft.com/office/drawing/2014/main" id="{D4689E3E-A2DE-4C05-9EC1-DD2DA32C0B25}"/>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pic>
        <p:nvPicPr>
          <p:cNvPr id="12301" name="Picture 13">
            <a:extLst>
              <a:ext uri="{FF2B5EF4-FFF2-40B4-BE49-F238E27FC236}">
                <a16:creationId xmlns:a16="http://schemas.microsoft.com/office/drawing/2014/main" id="{AEF620AE-546A-430C-8AA7-14B919019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3505200"/>
            <a:ext cx="3460750" cy="2687358"/>
          </a:xfrm>
          <a:prstGeom prst="rect">
            <a:avLst/>
          </a:prstGeom>
          <a:noFill/>
          <a:extLst>
            <a:ext uri="{909E8E84-426E-40DD-AFC4-6F175D3DCCD1}">
              <a14:hiddenFill xmlns:a14="http://schemas.microsoft.com/office/drawing/2010/main">
                <a:solidFill>
                  <a:srgbClr val="FFFFFF"/>
                </a:solidFill>
              </a14:hiddenFill>
            </a:ext>
          </a:extLst>
        </p:spPr>
      </p:pic>
      <p:sp>
        <p:nvSpPr>
          <p:cNvPr id="12302" name="Oval 14">
            <a:extLst>
              <a:ext uri="{FF2B5EF4-FFF2-40B4-BE49-F238E27FC236}">
                <a16:creationId xmlns:a16="http://schemas.microsoft.com/office/drawing/2014/main" id="{E469405C-10EE-483B-ACE7-D4F4973A97CD}"/>
              </a:ext>
            </a:extLst>
          </p:cNvPr>
          <p:cNvSpPr>
            <a:spLocks noChangeArrowheads="1"/>
          </p:cNvSpPr>
          <p:nvPr/>
        </p:nvSpPr>
        <p:spPr bwMode="auto">
          <a:xfrm>
            <a:off x="1981200" y="4495800"/>
            <a:ext cx="4419600" cy="1752600"/>
          </a:xfrm>
          <a:prstGeom prst="ellipse">
            <a:avLst/>
          </a:prstGeom>
          <a:solidFill>
            <a:srgbClr val="42426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 name="Text Box 15">
            <a:extLst>
              <a:ext uri="{FF2B5EF4-FFF2-40B4-BE49-F238E27FC236}">
                <a16:creationId xmlns:a16="http://schemas.microsoft.com/office/drawing/2014/main" id="{D76DA05C-907B-47A5-AE04-B8C9968E3C8B}"/>
              </a:ext>
            </a:extLst>
          </p:cNvPr>
          <p:cNvSpPr txBox="1">
            <a:spLocks noChangeArrowheads="1"/>
          </p:cNvSpPr>
          <p:nvPr/>
        </p:nvSpPr>
        <p:spPr bwMode="auto">
          <a:xfrm>
            <a:off x="2438400" y="4648200"/>
            <a:ext cx="3505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solidFill>
                  <a:schemeClr val="bg1"/>
                </a:solidFill>
                <a:latin typeface="Arimo" panose="020B0604020202020204" pitchFamily="34" charset="0"/>
              </a:rPr>
              <a:t>They did </a:t>
            </a:r>
            <a:r>
              <a:rPr lang="en-US" altLang="en-US" sz="2800" b="1" dirty="0">
                <a:solidFill>
                  <a:schemeClr val="bg1"/>
                </a:solidFill>
                <a:latin typeface="Arimo" panose="020B0604020202020204" pitchFamily="34" charset="0"/>
              </a:rPr>
              <a:t>NOT </a:t>
            </a:r>
            <a:r>
              <a:rPr lang="en-US" altLang="en-US" sz="2800" dirty="0">
                <a:solidFill>
                  <a:schemeClr val="bg1"/>
                </a:solidFill>
                <a:latin typeface="Arimo" panose="020B0604020202020204" pitchFamily="34" charset="0"/>
              </a:rPr>
              <a:t>presume to act upon God’s silence</a:t>
            </a:r>
          </a:p>
        </p:txBody>
      </p:sp>
      <p:sp>
        <p:nvSpPr>
          <p:cNvPr id="17" name="Rectangle 2">
            <a:extLst>
              <a:ext uri="{FF2B5EF4-FFF2-40B4-BE49-F238E27FC236}">
                <a16:creationId xmlns:a16="http://schemas.microsoft.com/office/drawing/2014/main" id="{EF8C3DD9-E09D-466A-AB9F-CD4489A84015}"/>
              </a:ext>
            </a:extLst>
          </p:cNvPr>
          <p:cNvSpPr>
            <a:spLocks noGrp="1" noChangeArrowheads="1"/>
          </p:cNvSpPr>
          <p:nvPr>
            <p:ph type="title"/>
          </p:nvPr>
        </p:nvSpPr>
        <p:spPr>
          <a:xfrm>
            <a:off x="1981200" y="274638"/>
            <a:ext cx="8229600" cy="1249362"/>
          </a:xfrm>
          <a:effectLst>
            <a:outerShdw dist="35921" dir="2700000" algn="ctr" rotWithShape="0">
              <a:schemeClr val="bg1"/>
            </a:outerShdw>
          </a:effectLst>
        </p:spPr>
        <p:txBody>
          <a:bodyPr>
            <a:normAutofit fontScale="90000"/>
          </a:bodyPr>
          <a:lstStyle/>
          <a:p>
            <a:pPr algn="ctr">
              <a:lnSpc>
                <a:spcPct val="100000"/>
              </a:lnSpc>
            </a:pPr>
            <a:r>
              <a:rPr lang="en-US" altLang="en-US" sz="4000" b="1" dirty="0">
                <a:latin typeface="Arimo" panose="020B0604020202020204" pitchFamily="34" charset="0"/>
              </a:rPr>
              <a:t>How God’s People Have Reacted Toward the </a:t>
            </a:r>
            <a:r>
              <a:rPr lang="en-US" altLang="en-US" sz="4000" b="1" dirty="0">
                <a:solidFill>
                  <a:srgbClr val="424262"/>
                </a:solidFill>
                <a:latin typeface="Arimo" panose="020B0604020202020204" pitchFamily="34" charset="0"/>
              </a:rPr>
              <a:t>Silence of God</a:t>
            </a:r>
          </a:p>
        </p:txBody>
      </p:sp>
      <p:sp>
        <p:nvSpPr>
          <p:cNvPr id="18" name="Line 8">
            <a:extLst>
              <a:ext uri="{FF2B5EF4-FFF2-40B4-BE49-F238E27FC236}">
                <a16:creationId xmlns:a16="http://schemas.microsoft.com/office/drawing/2014/main" id="{981EDF70-8859-481B-BBB4-454246E227C1}"/>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dirty="0"/>
          </a:p>
        </p:txBody>
      </p:sp>
      <p:pic>
        <p:nvPicPr>
          <p:cNvPr id="19" name="Picture 12">
            <a:extLst>
              <a:ext uri="{FF2B5EF4-FFF2-40B4-BE49-F238E27FC236}">
                <a16:creationId xmlns:a16="http://schemas.microsoft.com/office/drawing/2014/main" id="{DB08E251-791C-4B73-BCEE-7715A6AB246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80999"/>
            <a:ext cx="1524000" cy="144779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4">
            <a:extLst>
              <a:ext uri="{FF2B5EF4-FFF2-40B4-BE49-F238E27FC236}">
                <a16:creationId xmlns:a16="http://schemas.microsoft.com/office/drawing/2014/main" id="{A74A1CF5-33BC-4916-8742-CE65AA554495}"/>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5">
            <a:extLst>
              <a:ext uri="{FF2B5EF4-FFF2-40B4-BE49-F238E27FC236}">
                <a16:creationId xmlns:a16="http://schemas.microsoft.com/office/drawing/2014/main" id="{36C49F11-6529-496E-A00D-AA24C03D7253}"/>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6">
            <a:extLst>
              <a:ext uri="{FF2B5EF4-FFF2-40B4-BE49-F238E27FC236}">
                <a16:creationId xmlns:a16="http://schemas.microsoft.com/office/drawing/2014/main" id="{8CB2683B-14ED-4692-B3D7-9BC44DB26DAD}"/>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7">
            <a:extLst>
              <a:ext uri="{FF2B5EF4-FFF2-40B4-BE49-F238E27FC236}">
                <a16:creationId xmlns:a16="http://schemas.microsoft.com/office/drawing/2014/main" id="{69898FA6-D932-46EF-A9EB-4237AAB8034E}"/>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Box 23">
            <a:extLst>
              <a:ext uri="{FF2B5EF4-FFF2-40B4-BE49-F238E27FC236}">
                <a16:creationId xmlns:a16="http://schemas.microsoft.com/office/drawing/2014/main" id="{D2AEF65D-48E0-4A45-862C-846EF67D895D}"/>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p:cTn id="7" dur="500" fill="hold"/>
                                        <p:tgtEl>
                                          <p:spTgt spid="12296"/>
                                        </p:tgtEl>
                                        <p:attrNameLst>
                                          <p:attrName>ppt_w</p:attrName>
                                        </p:attrNameLst>
                                      </p:cBhvr>
                                      <p:tavLst>
                                        <p:tav tm="0">
                                          <p:val>
                                            <p:fltVal val="0"/>
                                          </p:val>
                                        </p:tav>
                                        <p:tav tm="100000">
                                          <p:val>
                                            <p:strVal val="#ppt_w"/>
                                          </p:val>
                                        </p:tav>
                                      </p:tavLst>
                                    </p:anim>
                                    <p:anim calcmode="lin" valueType="num">
                                      <p:cBhvr>
                                        <p:cTn id="8" dur="500" fill="hold"/>
                                        <p:tgtEl>
                                          <p:spTgt spid="1229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p:cTn id="12"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2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Effect transition="in" filter="dissolve">
                                      <p:cBhvr>
                                        <p:cTn id="18" dur="500"/>
                                        <p:tgtEl>
                                          <p:spTgt spid="12291">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dissolve">
                                      <p:cBhvr>
                                        <p:cTn id="21" dur="500"/>
                                        <p:tgtEl>
                                          <p:spTgt spid="1229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2291">
                                            <p:txEl>
                                              <p:pRg st="3" end="3"/>
                                            </p:txEl>
                                          </p:spTgt>
                                        </p:tgtEl>
                                        <p:attrNameLst>
                                          <p:attrName>style.visibility</p:attrName>
                                        </p:attrNameLst>
                                      </p:cBhvr>
                                      <p:to>
                                        <p:strVal val="visible"/>
                                      </p:to>
                                    </p:set>
                                    <p:animEffect transition="in" filter="dissolve">
                                      <p:cBhvr>
                                        <p:cTn id="26" dur="500"/>
                                        <p:tgtEl>
                                          <p:spTgt spid="12291">
                                            <p:txEl>
                                              <p:pRg st="3" end="3"/>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12291">
                                            <p:txEl>
                                              <p:pRg st="4" end="4"/>
                                            </p:txEl>
                                          </p:spTgt>
                                        </p:tgtEl>
                                        <p:attrNameLst>
                                          <p:attrName>style.visibility</p:attrName>
                                        </p:attrNameLst>
                                      </p:cBhvr>
                                      <p:to>
                                        <p:strVal val="visible"/>
                                      </p:to>
                                    </p:set>
                                    <p:animEffect transition="in" filter="dissolve">
                                      <p:cBhvr>
                                        <p:cTn id="29" dur="500"/>
                                        <p:tgtEl>
                                          <p:spTgt spid="12291">
                                            <p:txEl>
                                              <p:pRg st="4" end="4"/>
                                            </p:txEl>
                                          </p:spTgt>
                                        </p:tgtEl>
                                      </p:cBhvr>
                                    </p:animEffect>
                                  </p:childTnLst>
                                </p:cTn>
                              </p:par>
                            </p:childTnLst>
                          </p:cTn>
                        </p:par>
                        <p:par>
                          <p:cTn id="30" fill="hold" nodeType="afterGroup">
                            <p:stCondLst>
                              <p:cond delay="500"/>
                            </p:stCondLst>
                            <p:childTnLst>
                              <p:par>
                                <p:cTn id="31" presetID="23" presetClass="entr" presetSubtype="16" fill="hold" nodeType="afterEffect">
                                  <p:stCondLst>
                                    <p:cond delay="0"/>
                                  </p:stCondLst>
                                  <p:childTnLst>
                                    <p:set>
                                      <p:cBhvr>
                                        <p:cTn id="32" dur="1" fill="hold">
                                          <p:stCondLst>
                                            <p:cond delay="0"/>
                                          </p:stCondLst>
                                        </p:cTn>
                                        <p:tgtEl>
                                          <p:spTgt spid="12301"/>
                                        </p:tgtEl>
                                        <p:attrNameLst>
                                          <p:attrName>style.visibility</p:attrName>
                                        </p:attrNameLst>
                                      </p:cBhvr>
                                      <p:to>
                                        <p:strVal val="visible"/>
                                      </p:to>
                                    </p:set>
                                    <p:anim calcmode="lin" valueType="num">
                                      <p:cBhvr>
                                        <p:cTn id="33" dur="500" fill="hold"/>
                                        <p:tgtEl>
                                          <p:spTgt spid="12301"/>
                                        </p:tgtEl>
                                        <p:attrNameLst>
                                          <p:attrName>ppt_w</p:attrName>
                                        </p:attrNameLst>
                                      </p:cBhvr>
                                      <p:tavLst>
                                        <p:tav tm="0">
                                          <p:val>
                                            <p:fltVal val="0"/>
                                          </p:val>
                                        </p:tav>
                                        <p:tav tm="100000">
                                          <p:val>
                                            <p:strVal val="#ppt_w"/>
                                          </p:val>
                                        </p:tav>
                                      </p:tavLst>
                                    </p:anim>
                                    <p:anim calcmode="lin" valueType="num">
                                      <p:cBhvr>
                                        <p:cTn id="34" dur="500" fill="hold"/>
                                        <p:tgtEl>
                                          <p:spTgt spid="12301"/>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2302"/>
                                        </p:tgtEl>
                                        <p:attrNameLst>
                                          <p:attrName>style.visibility</p:attrName>
                                        </p:attrNameLst>
                                      </p:cBhvr>
                                      <p:to>
                                        <p:strVal val="visible"/>
                                      </p:to>
                                    </p:set>
                                    <p:animEffect transition="in" filter="blinds(horizontal)">
                                      <p:cBhvr>
                                        <p:cTn id="39" dur="500"/>
                                        <p:tgtEl>
                                          <p:spTgt spid="1230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2303"/>
                                        </p:tgtEl>
                                        <p:attrNameLst>
                                          <p:attrName>style.visibility</p:attrName>
                                        </p:attrNameLst>
                                      </p:cBhvr>
                                      <p:to>
                                        <p:strVal val="visible"/>
                                      </p:to>
                                    </p:set>
                                    <p:animEffect transition="in" filter="blinds(horizontal)">
                                      <p:cBhvr>
                                        <p:cTn id="42"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1580EEB9-02BA-489C-A897-D17CE033F881}"/>
              </a:ext>
            </a:extLst>
          </p:cNvPr>
          <p:cNvSpPr>
            <a:spLocks noGrp="1" noChangeArrowheads="1"/>
          </p:cNvSpPr>
          <p:nvPr>
            <p:ph idx="1"/>
          </p:nvPr>
        </p:nvSpPr>
        <p:spPr>
          <a:xfrm>
            <a:off x="381000" y="1676400"/>
            <a:ext cx="11430000" cy="4876800"/>
          </a:xfrm>
        </p:spPr>
        <p:txBody>
          <a:bodyPr/>
          <a:lstStyle/>
          <a:p>
            <a:pPr>
              <a:lnSpc>
                <a:spcPct val="100000"/>
              </a:lnSpc>
            </a:pPr>
            <a:r>
              <a:rPr lang="en-US" altLang="en-US" sz="3600" b="1" dirty="0">
                <a:latin typeface="Arimo" panose="020B0604020202020204" pitchFamily="34" charset="0"/>
              </a:rPr>
              <a:t>New Testament</a:t>
            </a:r>
          </a:p>
          <a:p>
            <a:pPr lvl="1">
              <a:lnSpc>
                <a:spcPct val="100000"/>
              </a:lnSpc>
            </a:pPr>
            <a:r>
              <a:rPr lang="en-US" altLang="en-US" sz="3200" dirty="0">
                <a:latin typeface="Arimo" panose="020B0604020202020204" pitchFamily="34" charset="0"/>
              </a:rPr>
              <a:t>Apostles reaction to the Judaizers</a:t>
            </a:r>
          </a:p>
          <a:p>
            <a:pPr lvl="1">
              <a:lnSpc>
                <a:spcPct val="100000"/>
              </a:lnSpc>
            </a:pPr>
            <a:endParaRPr lang="en-US" altLang="en-US" sz="3200" dirty="0">
              <a:latin typeface="Arimo" panose="020B0604020202020204" pitchFamily="34" charset="0"/>
            </a:endParaRPr>
          </a:p>
          <a:p>
            <a:pPr lvl="1">
              <a:lnSpc>
                <a:spcPct val="100000"/>
              </a:lnSpc>
            </a:pPr>
            <a:endParaRPr lang="en-US" altLang="en-US" sz="3200" dirty="0">
              <a:latin typeface="Arimo" panose="020B0604020202020204" pitchFamily="34" charset="0"/>
            </a:endParaRPr>
          </a:p>
          <a:p>
            <a:pPr lvl="2">
              <a:lnSpc>
                <a:spcPct val="100000"/>
              </a:lnSpc>
            </a:pPr>
            <a:endParaRPr lang="en-US" altLang="en-US" sz="2800" dirty="0">
              <a:latin typeface="Arimo" panose="020B0604020202020204" pitchFamily="34" charset="0"/>
            </a:endParaRPr>
          </a:p>
          <a:p>
            <a:pPr lvl="2">
              <a:lnSpc>
                <a:spcPct val="100000"/>
              </a:lnSpc>
            </a:pPr>
            <a:r>
              <a:rPr lang="en-US" altLang="en-US" sz="2800" dirty="0">
                <a:latin typeface="Arimo" panose="020B0604020202020204" pitchFamily="34" charset="0"/>
              </a:rPr>
              <a:t>Some taught – had to be circumcised</a:t>
            </a:r>
          </a:p>
          <a:p>
            <a:pPr lvl="2">
              <a:lnSpc>
                <a:spcPct val="100000"/>
              </a:lnSpc>
            </a:pPr>
            <a:r>
              <a:rPr lang="en-US" altLang="en-US" sz="2800" dirty="0">
                <a:latin typeface="Arimo" panose="020B0604020202020204" pitchFamily="34" charset="0"/>
              </a:rPr>
              <a:t>Created controversy</a:t>
            </a:r>
          </a:p>
          <a:p>
            <a:pPr lvl="2">
              <a:lnSpc>
                <a:spcPct val="100000"/>
              </a:lnSpc>
            </a:pPr>
            <a:r>
              <a:rPr lang="en-US" altLang="en-US" sz="2800" dirty="0">
                <a:latin typeface="Arimo" panose="020B0604020202020204" pitchFamily="34" charset="0"/>
              </a:rPr>
              <a:t>Since </a:t>
            </a:r>
            <a:r>
              <a:rPr lang="en-US" altLang="en-US" sz="2800" b="1" dirty="0">
                <a:latin typeface="Arimo" panose="020B0604020202020204" pitchFamily="34" charset="0"/>
              </a:rPr>
              <a:t>NO</a:t>
            </a:r>
            <a:r>
              <a:rPr lang="en-US" altLang="en-US" sz="2800" dirty="0">
                <a:latin typeface="Arimo" panose="020B0604020202020204" pitchFamily="34" charset="0"/>
              </a:rPr>
              <a:t> instruction had been given, the teachers had</a:t>
            </a:r>
            <a:br>
              <a:rPr lang="en-US" altLang="en-US" sz="2800" dirty="0">
                <a:latin typeface="Arimo" panose="020B0604020202020204" pitchFamily="34" charset="0"/>
              </a:rPr>
            </a:br>
            <a:r>
              <a:rPr lang="en-US" altLang="en-US" sz="2800" dirty="0">
                <a:latin typeface="Arimo" panose="020B0604020202020204" pitchFamily="34" charset="0"/>
              </a:rPr>
              <a:t>no right to speak</a:t>
            </a:r>
            <a:endParaRPr lang="en-US" altLang="en-US" sz="2800" i="1" dirty="0">
              <a:solidFill>
                <a:srgbClr val="A50021"/>
              </a:solidFill>
              <a:latin typeface="Arimo" panose="020B0604020202020204" pitchFamily="34" charset="0"/>
            </a:endParaRPr>
          </a:p>
        </p:txBody>
      </p:sp>
      <p:sp>
        <p:nvSpPr>
          <p:cNvPr id="13320" name="Line 8">
            <a:extLst>
              <a:ext uri="{FF2B5EF4-FFF2-40B4-BE49-F238E27FC236}">
                <a16:creationId xmlns:a16="http://schemas.microsoft.com/office/drawing/2014/main" id="{3EE8F2E2-6C81-4225-864A-D22639D67BB7}"/>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sp>
        <p:nvSpPr>
          <p:cNvPr id="13325" name="Rectangle 13">
            <a:extLst>
              <a:ext uri="{FF2B5EF4-FFF2-40B4-BE49-F238E27FC236}">
                <a16:creationId xmlns:a16="http://schemas.microsoft.com/office/drawing/2014/main" id="{A4A7CC24-10B4-4350-9CBB-280FE16D4BCC}"/>
              </a:ext>
            </a:extLst>
          </p:cNvPr>
          <p:cNvSpPr>
            <a:spLocks noChangeArrowheads="1"/>
          </p:cNvSpPr>
          <p:nvPr/>
        </p:nvSpPr>
        <p:spPr bwMode="auto">
          <a:xfrm>
            <a:off x="1447800" y="2895600"/>
            <a:ext cx="10363200" cy="1524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 name="Text Box 14">
            <a:extLst>
              <a:ext uri="{FF2B5EF4-FFF2-40B4-BE49-F238E27FC236}">
                <a16:creationId xmlns:a16="http://schemas.microsoft.com/office/drawing/2014/main" id="{F50B8A3E-23D2-42EF-B033-074CCBC51FB0}"/>
              </a:ext>
            </a:extLst>
          </p:cNvPr>
          <p:cNvSpPr txBox="1">
            <a:spLocks noChangeArrowheads="1"/>
          </p:cNvSpPr>
          <p:nvPr/>
        </p:nvSpPr>
        <p:spPr bwMode="auto">
          <a:xfrm>
            <a:off x="1524000" y="2949714"/>
            <a:ext cx="1021080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200" dirty="0">
                <a:solidFill>
                  <a:schemeClr val="bg1"/>
                </a:solidFill>
                <a:latin typeface="Arimo" panose="020B0604020202020204" pitchFamily="34" charset="0"/>
              </a:rPr>
              <a:t>“Since we have heard that some who went out from us have troubled</a:t>
            </a:r>
            <a:br>
              <a:rPr lang="en-US" altLang="en-US" sz="2200" dirty="0">
                <a:solidFill>
                  <a:schemeClr val="bg1"/>
                </a:solidFill>
                <a:latin typeface="Arimo" panose="020B0604020202020204" pitchFamily="34" charset="0"/>
              </a:rPr>
            </a:br>
            <a:r>
              <a:rPr lang="en-US" altLang="en-US" sz="2200" dirty="0">
                <a:solidFill>
                  <a:schemeClr val="bg1"/>
                </a:solidFill>
                <a:latin typeface="Arimo" panose="020B0604020202020204" pitchFamily="34" charset="0"/>
              </a:rPr>
              <a:t>you with words, unsettling your souls, saying</a:t>
            </a:r>
            <a:r>
              <a:rPr lang="en-US" altLang="en-US" sz="2200" b="1" dirty="0">
                <a:solidFill>
                  <a:schemeClr val="bg1"/>
                </a:solidFill>
                <a:latin typeface="Arimo" panose="020B0604020202020204" pitchFamily="34" charset="0"/>
              </a:rPr>
              <a:t>, </a:t>
            </a:r>
            <a:r>
              <a:rPr lang="en-US" altLang="en-US" sz="2200" b="1" dirty="0">
                <a:solidFill>
                  <a:srgbClr val="FFFF00"/>
                </a:solidFill>
                <a:latin typeface="Arimo" panose="020B0604020202020204" pitchFamily="34" charset="0"/>
              </a:rPr>
              <a:t>"You must be circumcised and keep the law"</a:t>
            </a:r>
            <a:r>
              <a:rPr lang="en-US" altLang="en-US" sz="2200" b="1" dirty="0">
                <a:solidFill>
                  <a:schemeClr val="bg1"/>
                </a:solidFill>
                <a:latin typeface="Arimo" panose="020B0604020202020204" pitchFamily="34" charset="0"/>
              </a:rPr>
              <a:t> </a:t>
            </a:r>
            <a:r>
              <a:rPr lang="en-US" altLang="en-US" sz="2200" dirty="0">
                <a:solidFill>
                  <a:schemeClr val="bg1"/>
                </a:solidFill>
                <a:latin typeface="Arimo" panose="020B0604020202020204" pitchFamily="34" charset="0"/>
              </a:rPr>
              <a:t>— to whom </a:t>
            </a:r>
            <a:r>
              <a:rPr lang="en-US" altLang="en-US" sz="2200" b="1" dirty="0">
                <a:solidFill>
                  <a:schemeClr val="bg1"/>
                </a:solidFill>
                <a:latin typeface="Arimo" panose="020B0604020202020204" pitchFamily="34" charset="0"/>
              </a:rPr>
              <a:t>we gave no such commandment</a:t>
            </a:r>
            <a:r>
              <a:rPr lang="en-US" altLang="en-US" sz="2200" dirty="0">
                <a:solidFill>
                  <a:schemeClr val="bg1"/>
                </a:solidFill>
                <a:latin typeface="Arimo" panose="020B0604020202020204" pitchFamily="34" charset="0"/>
              </a:rPr>
              <a:t> —”</a:t>
            </a:r>
            <a:br>
              <a:rPr lang="en-US" altLang="en-US" sz="2200" dirty="0">
                <a:solidFill>
                  <a:schemeClr val="bg1"/>
                </a:solidFill>
                <a:latin typeface="Arimo" panose="020B0604020202020204" pitchFamily="34" charset="0"/>
              </a:rPr>
            </a:br>
            <a:r>
              <a:rPr lang="en-US" altLang="en-US" sz="2000" b="1" dirty="0">
                <a:solidFill>
                  <a:schemeClr val="bg1"/>
                </a:solidFill>
                <a:latin typeface="Arimo" panose="020B0604020202020204" pitchFamily="34" charset="0"/>
              </a:rPr>
              <a:t>Acts 15:24</a:t>
            </a:r>
          </a:p>
        </p:txBody>
      </p:sp>
      <p:pic>
        <p:nvPicPr>
          <p:cNvPr id="13328" name="Picture 16">
            <a:extLst>
              <a:ext uri="{FF2B5EF4-FFF2-40B4-BE49-F238E27FC236}">
                <a16:creationId xmlns:a16="http://schemas.microsoft.com/office/drawing/2014/main" id="{C046C17B-D409-4695-941B-2C2682980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9906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
            <a:extLst>
              <a:ext uri="{FF2B5EF4-FFF2-40B4-BE49-F238E27FC236}">
                <a16:creationId xmlns:a16="http://schemas.microsoft.com/office/drawing/2014/main" id="{0EB73688-B130-40C8-AA57-FB51EBF257D6}"/>
              </a:ext>
            </a:extLst>
          </p:cNvPr>
          <p:cNvSpPr>
            <a:spLocks noGrp="1" noChangeArrowheads="1"/>
          </p:cNvSpPr>
          <p:nvPr>
            <p:ph type="title"/>
          </p:nvPr>
        </p:nvSpPr>
        <p:spPr>
          <a:xfrm>
            <a:off x="1981200" y="274638"/>
            <a:ext cx="8229600" cy="1249362"/>
          </a:xfrm>
          <a:effectLst>
            <a:outerShdw dist="35921" dir="2700000" algn="ctr" rotWithShape="0">
              <a:schemeClr val="bg1"/>
            </a:outerShdw>
          </a:effectLst>
        </p:spPr>
        <p:txBody>
          <a:bodyPr>
            <a:normAutofit fontScale="90000"/>
          </a:bodyPr>
          <a:lstStyle/>
          <a:p>
            <a:pPr algn="ctr">
              <a:lnSpc>
                <a:spcPct val="100000"/>
              </a:lnSpc>
            </a:pPr>
            <a:r>
              <a:rPr lang="en-US" altLang="en-US" sz="4000" b="1" dirty="0">
                <a:latin typeface="Arimo" panose="020B0604020202020204" pitchFamily="34" charset="0"/>
              </a:rPr>
              <a:t>How God’s People Have Reacted Toward the </a:t>
            </a:r>
            <a:r>
              <a:rPr lang="en-US" altLang="en-US" sz="4000" b="1" dirty="0">
                <a:solidFill>
                  <a:srgbClr val="424262"/>
                </a:solidFill>
                <a:latin typeface="Arimo" panose="020B0604020202020204" pitchFamily="34" charset="0"/>
              </a:rPr>
              <a:t>Silence of God</a:t>
            </a:r>
          </a:p>
        </p:txBody>
      </p:sp>
      <p:pic>
        <p:nvPicPr>
          <p:cNvPr id="18" name="Picture 12">
            <a:extLst>
              <a:ext uri="{FF2B5EF4-FFF2-40B4-BE49-F238E27FC236}">
                <a16:creationId xmlns:a16="http://schemas.microsoft.com/office/drawing/2014/main" id="{7D38FFA5-2E6A-412F-92ED-78D2CE575A6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80999"/>
            <a:ext cx="1524000" cy="144779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a:extLst>
              <a:ext uri="{FF2B5EF4-FFF2-40B4-BE49-F238E27FC236}">
                <a16:creationId xmlns:a16="http://schemas.microsoft.com/office/drawing/2014/main" id="{4A187823-9F7B-4818-9088-66C8D8EFE3CF}"/>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5">
            <a:extLst>
              <a:ext uri="{FF2B5EF4-FFF2-40B4-BE49-F238E27FC236}">
                <a16:creationId xmlns:a16="http://schemas.microsoft.com/office/drawing/2014/main" id="{221FACA3-3E17-44DA-9965-2E1E426D4ECB}"/>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6">
            <a:extLst>
              <a:ext uri="{FF2B5EF4-FFF2-40B4-BE49-F238E27FC236}">
                <a16:creationId xmlns:a16="http://schemas.microsoft.com/office/drawing/2014/main" id="{1DDDE726-345D-441F-A830-D74E17D87117}"/>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7">
            <a:extLst>
              <a:ext uri="{FF2B5EF4-FFF2-40B4-BE49-F238E27FC236}">
                <a16:creationId xmlns:a16="http://schemas.microsoft.com/office/drawing/2014/main" id="{3A857B37-66E8-48FA-BBAA-3E36D86D45C6}"/>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Box 22">
            <a:extLst>
              <a:ext uri="{FF2B5EF4-FFF2-40B4-BE49-F238E27FC236}">
                <a16:creationId xmlns:a16="http://schemas.microsoft.com/office/drawing/2014/main" id="{D8E53F11-764A-4D1A-BA7A-33B57C0C2019}"/>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325"/>
                                        </p:tgtEl>
                                        <p:attrNameLst>
                                          <p:attrName>style.visibility</p:attrName>
                                        </p:attrNameLst>
                                      </p:cBhvr>
                                      <p:to>
                                        <p:strVal val="visible"/>
                                      </p:to>
                                    </p:set>
                                    <p:animEffect transition="in" filter="blinds(horizontal)">
                                      <p:cBhvr>
                                        <p:cTn id="17" dur="500"/>
                                        <p:tgtEl>
                                          <p:spTgt spid="1332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326"/>
                                        </p:tgtEl>
                                        <p:attrNameLst>
                                          <p:attrName>style.visibility</p:attrName>
                                        </p:attrNameLst>
                                      </p:cBhvr>
                                      <p:to>
                                        <p:strVal val="visible"/>
                                      </p:to>
                                    </p:set>
                                    <p:animEffect transition="in" filter="blinds(horizontal)">
                                      <p:cBhvr>
                                        <p:cTn id="20" dur="500"/>
                                        <p:tgtEl>
                                          <p:spTgt spid="133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3328"/>
                                        </p:tgtEl>
                                        <p:attrNameLst>
                                          <p:attrName>style.visibility</p:attrName>
                                        </p:attrNameLst>
                                      </p:cBhvr>
                                      <p:to>
                                        <p:strVal val="visible"/>
                                      </p:to>
                                    </p:set>
                                    <p:anim calcmode="lin" valueType="num">
                                      <p:cBhvr>
                                        <p:cTn id="25" dur="500" fill="hold"/>
                                        <p:tgtEl>
                                          <p:spTgt spid="13328"/>
                                        </p:tgtEl>
                                        <p:attrNameLst>
                                          <p:attrName>ppt_w</p:attrName>
                                        </p:attrNameLst>
                                      </p:cBhvr>
                                      <p:tavLst>
                                        <p:tav tm="0">
                                          <p:val>
                                            <p:fltVal val="0"/>
                                          </p:val>
                                        </p:tav>
                                        <p:tav tm="100000">
                                          <p:val>
                                            <p:strVal val="#ppt_w"/>
                                          </p:val>
                                        </p:tav>
                                      </p:tavLst>
                                    </p:anim>
                                    <p:anim calcmode="lin" valueType="num">
                                      <p:cBhvr>
                                        <p:cTn id="26" dur="500" fill="hold"/>
                                        <p:tgtEl>
                                          <p:spTgt spid="13328"/>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23" presetClass="entr" presetSubtype="16" fill="hold" nodeType="afterEffect">
                                  <p:stCondLst>
                                    <p:cond delay="0"/>
                                  </p:stCondLst>
                                  <p:childTnLst>
                                    <p:set>
                                      <p:cBhvr>
                                        <p:cTn id="29" dur="1" fill="hold">
                                          <p:stCondLst>
                                            <p:cond delay="0"/>
                                          </p:stCondLst>
                                        </p:cTn>
                                        <p:tgtEl>
                                          <p:spTgt spid="13315">
                                            <p:txEl>
                                              <p:pRg st="5" end="5"/>
                                            </p:txEl>
                                          </p:spTgt>
                                        </p:tgtEl>
                                        <p:attrNameLst>
                                          <p:attrName>style.visibility</p:attrName>
                                        </p:attrNameLst>
                                      </p:cBhvr>
                                      <p:to>
                                        <p:strVal val="visible"/>
                                      </p:to>
                                    </p:set>
                                    <p:anim calcmode="lin" valueType="num">
                                      <p:cBhvr>
                                        <p:cTn id="30" dur="500" fill="hold"/>
                                        <p:tgtEl>
                                          <p:spTgt spid="13315">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1331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nodeType="clickEffect">
                                  <p:stCondLst>
                                    <p:cond delay="0"/>
                                  </p:stCondLst>
                                  <p:childTnLst>
                                    <p:set>
                                      <p:cBhvr>
                                        <p:cTn id="35" dur="1" fill="hold">
                                          <p:stCondLst>
                                            <p:cond delay="0"/>
                                          </p:stCondLst>
                                        </p:cTn>
                                        <p:tgtEl>
                                          <p:spTgt spid="13315">
                                            <p:txEl>
                                              <p:pRg st="6" end="6"/>
                                            </p:txEl>
                                          </p:spTgt>
                                        </p:tgtEl>
                                        <p:attrNameLst>
                                          <p:attrName>style.visibility</p:attrName>
                                        </p:attrNameLst>
                                      </p:cBhvr>
                                      <p:to>
                                        <p:strVal val="visible"/>
                                      </p:to>
                                    </p:set>
                                    <p:anim calcmode="lin" valueType="num">
                                      <p:cBhvr>
                                        <p:cTn id="36" dur="500" fill="hold"/>
                                        <p:tgtEl>
                                          <p:spTgt spid="13315">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1331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 calcmode="lin" valueType="num">
                                      <p:cBhvr>
                                        <p:cTn id="42" dur="500" fill="hold"/>
                                        <p:tgtEl>
                                          <p:spTgt spid="13315">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3315">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1B1D8998-E6A7-47E0-A5CD-066CE75E901A}"/>
              </a:ext>
            </a:extLst>
          </p:cNvPr>
          <p:cNvSpPr>
            <a:spLocks noGrp="1" noChangeArrowheads="1"/>
          </p:cNvSpPr>
          <p:nvPr>
            <p:ph idx="1"/>
          </p:nvPr>
        </p:nvSpPr>
        <p:spPr>
          <a:xfrm>
            <a:off x="381000" y="1828799"/>
            <a:ext cx="6172200" cy="4419597"/>
          </a:xfrm>
        </p:spPr>
        <p:txBody>
          <a:bodyPr>
            <a:normAutofit lnSpcReduction="10000"/>
          </a:bodyPr>
          <a:lstStyle/>
          <a:p>
            <a:pPr>
              <a:lnSpc>
                <a:spcPct val="110000"/>
              </a:lnSpc>
            </a:pPr>
            <a:r>
              <a:rPr lang="en-US" altLang="en-US" sz="3600" b="1" dirty="0">
                <a:latin typeface="Arimo" panose="020B0604020202020204" pitchFamily="34" charset="0"/>
              </a:rPr>
              <a:t>Nadab and Abihu</a:t>
            </a:r>
          </a:p>
          <a:p>
            <a:pPr lvl="1">
              <a:lnSpc>
                <a:spcPct val="110000"/>
              </a:lnSpc>
            </a:pPr>
            <a:r>
              <a:rPr lang="en-US" altLang="en-US" sz="3400" dirty="0">
                <a:solidFill>
                  <a:srgbClr val="A50021"/>
                </a:solidFill>
                <a:latin typeface="Arimo" panose="020B0604020202020204" pitchFamily="34" charset="0"/>
              </a:rPr>
              <a:t>Leviticus 10:1-3</a:t>
            </a:r>
          </a:p>
          <a:p>
            <a:pPr lvl="2">
              <a:lnSpc>
                <a:spcPct val="110000"/>
              </a:lnSpc>
            </a:pPr>
            <a:r>
              <a:rPr lang="en-US" altLang="en-US" sz="3200" dirty="0">
                <a:latin typeface="Arimo" panose="020B0604020202020204" pitchFamily="34" charset="0"/>
              </a:rPr>
              <a:t>Get fire from the altar of burnt offering</a:t>
            </a:r>
          </a:p>
          <a:p>
            <a:pPr lvl="2">
              <a:lnSpc>
                <a:spcPct val="110000"/>
              </a:lnSpc>
            </a:pPr>
            <a:r>
              <a:rPr lang="en-US" altLang="en-US" sz="3200" dirty="0">
                <a:latin typeface="Arimo" panose="020B0604020202020204" pitchFamily="34" charset="0"/>
              </a:rPr>
              <a:t>God did not specifically condemn fire from another place but he also did </a:t>
            </a:r>
            <a:r>
              <a:rPr lang="en-US" altLang="en-US" sz="3200" b="1" dirty="0">
                <a:latin typeface="Arimo" panose="020B0604020202020204" pitchFamily="34" charset="0"/>
              </a:rPr>
              <a:t>NOT</a:t>
            </a:r>
            <a:r>
              <a:rPr lang="en-US" altLang="en-US" sz="3200" dirty="0">
                <a:latin typeface="Arimo" panose="020B0604020202020204" pitchFamily="34" charset="0"/>
              </a:rPr>
              <a:t> command it</a:t>
            </a:r>
          </a:p>
        </p:txBody>
      </p:sp>
      <p:pic>
        <p:nvPicPr>
          <p:cNvPr id="14349" name="Picture 13">
            <a:extLst>
              <a:ext uri="{FF2B5EF4-FFF2-40B4-BE49-F238E27FC236}">
                <a16:creationId xmlns:a16="http://schemas.microsoft.com/office/drawing/2014/main" id="{F1A0ADDE-A4C7-4242-8947-9BFA14684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685924"/>
            <a:ext cx="3810000" cy="2298700"/>
          </a:xfrm>
          <a:prstGeom prst="rect">
            <a:avLst/>
          </a:prstGeom>
          <a:noFill/>
          <a:extLst>
            <a:ext uri="{909E8E84-426E-40DD-AFC4-6F175D3DCCD1}">
              <a14:hiddenFill xmlns:a14="http://schemas.microsoft.com/office/drawing/2010/main">
                <a:solidFill>
                  <a:srgbClr val="FFFFFF"/>
                </a:solidFill>
              </a14:hiddenFill>
            </a:ext>
          </a:extLst>
        </p:spPr>
      </p:pic>
      <p:sp>
        <p:nvSpPr>
          <p:cNvPr id="14350" name="Rectangle 14">
            <a:extLst>
              <a:ext uri="{FF2B5EF4-FFF2-40B4-BE49-F238E27FC236}">
                <a16:creationId xmlns:a16="http://schemas.microsoft.com/office/drawing/2014/main" id="{4DF658EA-A016-474E-9773-E200E9FE4F65}"/>
              </a:ext>
            </a:extLst>
          </p:cNvPr>
          <p:cNvSpPr>
            <a:spLocks noChangeArrowheads="1"/>
          </p:cNvSpPr>
          <p:nvPr/>
        </p:nvSpPr>
        <p:spPr bwMode="auto">
          <a:xfrm>
            <a:off x="6553200" y="3962399"/>
            <a:ext cx="3810000" cy="2174319"/>
          </a:xfrm>
          <a:prstGeom prst="rect">
            <a:avLst/>
          </a:prstGeom>
          <a:solidFill>
            <a:srgbClr val="42426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Text Box 15">
            <a:extLst>
              <a:ext uri="{FF2B5EF4-FFF2-40B4-BE49-F238E27FC236}">
                <a16:creationId xmlns:a16="http://schemas.microsoft.com/office/drawing/2014/main" id="{074BE7C2-D09A-4CEB-BA24-93E0DE7C982D}"/>
              </a:ext>
            </a:extLst>
          </p:cNvPr>
          <p:cNvSpPr txBox="1">
            <a:spLocks noChangeArrowheads="1"/>
          </p:cNvSpPr>
          <p:nvPr/>
        </p:nvSpPr>
        <p:spPr bwMode="auto">
          <a:xfrm>
            <a:off x="6629400" y="4143375"/>
            <a:ext cx="3657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solidFill>
                  <a:schemeClr val="bg1"/>
                </a:solidFill>
                <a:latin typeface="Arimo" panose="020B0604020202020204" pitchFamily="34" charset="0"/>
              </a:rPr>
              <a:t>Here is another example that God demands that His silence be respected!</a:t>
            </a:r>
          </a:p>
        </p:txBody>
      </p:sp>
      <p:sp>
        <p:nvSpPr>
          <p:cNvPr id="17" name="Rectangle 2">
            <a:extLst>
              <a:ext uri="{FF2B5EF4-FFF2-40B4-BE49-F238E27FC236}">
                <a16:creationId xmlns:a16="http://schemas.microsoft.com/office/drawing/2014/main" id="{9FE96B83-219B-47BB-88AB-DF3E44D20FB5}"/>
              </a:ext>
            </a:extLst>
          </p:cNvPr>
          <p:cNvSpPr>
            <a:spLocks noGrp="1" noChangeArrowheads="1"/>
          </p:cNvSpPr>
          <p:nvPr>
            <p:ph type="title"/>
          </p:nvPr>
        </p:nvSpPr>
        <p:spPr>
          <a:xfrm>
            <a:off x="1905000" y="274638"/>
            <a:ext cx="8382000" cy="1249362"/>
          </a:xfrm>
          <a:effectLst>
            <a:outerShdw dist="35921" dir="2700000" algn="ctr" rotWithShape="0">
              <a:schemeClr val="bg1"/>
            </a:outerShdw>
          </a:effectLst>
        </p:spPr>
        <p:txBody>
          <a:bodyPr>
            <a:normAutofit fontScale="90000"/>
          </a:bodyPr>
          <a:lstStyle/>
          <a:p>
            <a:pPr algn="ctr">
              <a:lnSpc>
                <a:spcPct val="100000"/>
              </a:lnSpc>
            </a:pPr>
            <a:r>
              <a:rPr lang="en-US" altLang="en-US" sz="4000" b="1" dirty="0">
                <a:latin typeface="Arimo" panose="020B0604020202020204" pitchFamily="34" charset="0"/>
              </a:rPr>
              <a:t>How God Has Reacted Toward Those Who Did Not Listen To </a:t>
            </a:r>
            <a:r>
              <a:rPr lang="en-US" altLang="en-US" sz="4000" b="1" dirty="0">
                <a:solidFill>
                  <a:srgbClr val="424262"/>
                </a:solidFill>
                <a:latin typeface="Arimo" panose="020B0604020202020204" pitchFamily="34" charset="0"/>
              </a:rPr>
              <a:t>His Silence</a:t>
            </a:r>
          </a:p>
        </p:txBody>
      </p:sp>
      <p:pic>
        <p:nvPicPr>
          <p:cNvPr id="18" name="Picture 12">
            <a:extLst>
              <a:ext uri="{FF2B5EF4-FFF2-40B4-BE49-F238E27FC236}">
                <a16:creationId xmlns:a16="http://schemas.microsoft.com/office/drawing/2014/main" id="{41AECA40-5644-42AA-970E-71D4C45E55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80999"/>
            <a:ext cx="1524000" cy="144779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a:extLst>
              <a:ext uri="{FF2B5EF4-FFF2-40B4-BE49-F238E27FC236}">
                <a16:creationId xmlns:a16="http://schemas.microsoft.com/office/drawing/2014/main" id="{0C851EE2-2FCA-4C33-91A5-D80856FB55EC}"/>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5">
            <a:extLst>
              <a:ext uri="{FF2B5EF4-FFF2-40B4-BE49-F238E27FC236}">
                <a16:creationId xmlns:a16="http://schemas.microsoft.com/office/drawing/2014/main" id="{F70B753A-414C-4716-8FC2-0032D44448B3}"/>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6">
            <a:extLst>
              <a:ext uri="{FF2B5EF4-FFF2-40B4-BE49-F238E27FC236}">
                <a16:creationId xmlns:a16="http://schemas.microsoft.com/office/drawing/2014/main" id="{FAC18113-7E34-40D9-9E7E-F8786C0D355A}"/>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7">
            <a:extLst>
              <a:ext uri="{FF2B5EF4-FFF2-40B4-BE49-F238E27FC236}">
                <a16:creationId xmlns:a16="http://schemas.microsoft.com/office/drawing/2014/main" id="{362041CC-E1EF-4754-92D6-FDF609687A79}"/>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Box 22">
            <a:extLst>
              <a:ext uri="{FF2B5EF4-FFF2-40B4-BE49-F238E27FC236}">
                <a16:creationId xmlns:a16="http://schemas.microsoft.com/office/drawing/2014/main" id="{ADB9859F-7F2D-4A2A-8667-86595C8FB2F2}"/>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
        <p:nvSpPr>
          <p:cNvPr id="24" name="Line 8">
            <a:extLst>
              <a:ext uri="{FF2B5EF4-FFF2-40B4-BE49-F238E27FC236}">
                <a16:creationId xmlns:a16="http://schemas.microsoft.com/office/drawing/2014/main" id="{8191B30F-CBD9-4CC3-B4E8-1D0461E60F6D}"/>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4349"/>
                                        </p:tgtEl>
                                        <p:attrNameLst>
                                          <p:attrName>style.visibility</p:attrName>
                                        </p:attrNameLst>
                                      </p:cBhvr>
                                      <p:to>
                                        <p:strVal val="visible"/>
                                      </p:to>
                                    </p:set>
                                    <p:anim calcmode="lin" valueType="num">
                                      <p:cBhvr>
                                        <p:cTn id="16" dur="500" fill="hold"/>
                                        <p:tgtEl>
                                          <p:spTgt spid="14349"/>
                                        </p:tgtEl>
                                        <p:attrNameLst>
                                          <p:attrName>ppt_w</p:attrName>
                                        </p:attrNameLst>
                                      </p:cBhvr>
                                      <p:tavLst>
                                        <p:tav tm="0">
                                          <p:val>
                                            <p:fltVal val="0"/>
                                          </p:val>
                                        </p:tav>
                                        <p:tav tm="100000">
                                          <p:val>
                                            <p:strVal val="#ppt_w"/>
                                          </p:val>
                                        </p:tav>
                                      </p:tavLst>
                                    </p:anim>
                                    <p:anim calcmode="lin" valueType="num">
                                      <p:cBhvr>
                                        <p:cTn id="17" dur="500" fill="hold"/>
                                        <p:tgtEl>
                                          <p:spTgt spid="14349"/>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dissolve">
                                      <p:cBhvr>
                                        <p:cTn id="22" dur="500"/>
                                        <p:tgtEl>
                                          <p:spTgt spid="143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dissolve">
                                      <p:cBhvr>
                                        <p:cTn id="27" dur="500"/>
                                        <p:tgtEl>
                                          <p:spTgt spid="1433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4350"/>
                                        </p:tgtEl>
                                        <p:attrNameLst>
                                          <p:attrName>style.visibility</p:attrName>
                                        </p:attrNameLst>
                                      </p:cBhvr>
                                      <p:to>
                                        <p:strVal val="visible"/>
                                      </p:to>
                                    </p:set>
                                    <p:animEffect transition="in" filter="blinds(horizontal)">
                                      <p:cBhvr>
                                        <p:cTn id="32" dur="500"/>
                                        <p:tgtEl>
                                          <p:spTgt spid="1435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351"/>
                                        </p:tgtEl>
                                        <p:attrNameLst>
                                          <p:attrName>style.visibility</p:attrName>
                                        </p:attrNameLst>
                                      </p:cBhvr>
                                      <p:to>
                                        <p:strVal val="visible"/>
                                      </p:to>
                                    </p:set>
                                    <p:animEffect transition="in" filter="blinds(horizontal)">
                                      <p:cBhvr>
                                        <p:cTn id="35" dur="5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845E2853-962C-4BC9-9E2B-1C645687DB16}"/>
              </a:ext>
            </a:extLst>
          </p:cNvPr>
          <p:cNvSpPr>
            <a:spLocks noGrp="1" noChangeArrowheads="1"/>
          </p:cNvSpPr>
          <p:nvPr>
            <p:ph idx="1"/>
          </p:nvPr>
        </p:nvSpPr>
        <p:spPr>
          <a:xfrm>
            <a:off x="381000" y="1788084"/>
            <a:ext cx="6248400" cy="4307920"/>
          </a:xfrm>
        </p:spPr>
        <p:txBody>
          <a:bodyPr/>
          <a:lstStyle/>
          <a:p>
            <a:pPr>
              <a:lnSpc>
                <a:spcPct val="100000"/>
              </a:lnSpc>
            </a:pPr>
            <a:r>
              <a:rPr lang="en-US" altLang="en-US" sz="3600" b="1" dirty="0">
                <a:latin typeface="Arimo" panose="020B0604020202020204" pitchFamily="34" charset="0"/>
              </a:rPr>
              <a:t>Ark of the Covenant</a:t>
            </a:r>
          </a:p>
          <a:p>
            <a:pPr lvl="1">
              <a:lnSpc>
                <a:spcPct val="100000"/>
              </a:lnSpc>
            </a:pPr>
            <a:r>
              <a:rPr lang="en-US" altLang="en-US" sz="3400" dirty="0">
                <a:latin typeface="Arimo" panose="020B0604020202020204" pitchFamily="34" charset="0"/>
              </a:rPr>
              <a:t>Law specified that the Levites were to CARRY the Ark on their shoulders</a:t>
            </a:r>
          </a:p>
          <a:p>
            <a:pPr lvl="2">
              <a:lnSpc>
                <a:spcPct val="100000"/>
              </a:lnSpc>
            </a:pPr>
            <a:r>
              <a:rPr lang="en-US" altLang="en-US" sz="3200" dirty="0">
                <a:solidFill>
                  <a:srgbClr val="A50021"/>
                </a:solidFill>
                <a:latin typeface="Arimo" panose="020B0604020202020204" pitchFamily="34" charset="0"/>
              </a:rPr>
              <a:t>Numbers 4:15</a:t>
            </a:r>
          </a:p>
          <a:p>
            <a:pPr lvl="2">
              <a:lnSpc>
                <a:spcPct val="100000"/>
              </a:lnSpc>
            </a:pPr>
            <a:r>
              <a:rPr lang="en-US" altLang="en-US" sz="3200" dirty="0">
                <a:solidFill>
                  <a:srgbClr val="A50021"/>
                </a:solidFill>
                <a:latin typeface="Arimo" panose="020B0604020202020204" pitchFamily="34" charset="0"/>
              </a:rPr>
              <a:t>2 Samuel 6:3-7</a:t>
            </a:r>
          </a:p>
        </p:txBody>
      </p:sp>
      <p:sp>
        <p:nvSpPr>
          <p:cNvPr id="15371" name="Rectangle 11">
            <a:extLst>
              <a:ext uri="{FF2B5EF4-FFF2-40B4-BE49-F238E27FC236}">
                <a16:creationId xmlns:a16="http://schemas.microsoft.com/office/drawing/2014/main" id="{53A332B6-949D-4A3C-AE70-F4825390EB23}"/>
              </a:ext>
            </a:extLst>
          </p:cNvPr>
          <p:cNvSpPr>
            <a:spLocks noChangeArrowheads="1"/>
          </p:cNvSpPr>
          <p:nvPr/>
        </p:nvSpPr>
        <p:spPr bwMode="auto">
          <a:xfrm>
            <a:off x="6553200" y="4648200"/>
            <a:ext cx="3810000" cy="1554544"/>
          </a:xfrm>
          <a:prstGeom prst="rect">
            <a:avLst/>
          </a:prstGeom>
          <a:solidFill>
            <a:srgbClr val="42426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Text Box 12">
            <a:extLst>
              <a:ext uri="{FF2B5EF4-FFF2-40B4-BE49-F238E27FC236}">
                <a16:creationId xmlns:a16="http://schemas.microsoft.com/office/drawing/2014/main" id="{07BACDDE-3BB0-4A1C-BFA0-4DA0113855DD}"/>
              </a:ext>
            </a:extLst>
          </p:cNvPr>
          <p:cNvSpPr txBox="1">
            <a:spLocks noChangeArrowheads="1"/>
          </p:cNvSpPr>
          <p:nvPr/>
        </p:nvSpPr>
        <p:spPr bwMode="auto">
          <a:xfrm>
            <a:off x="6629400" y="4648200"/>
            <a:ext cx="3657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solidFill>
                  <a:schemeClr val="bg1"/>
                </a:solidFill>
                <a:latin typeface="Arimo" panose="020B0604020202020204" pitchFamily="34" charset="0"/>
              </a:rPr>
              <a:t>God did not command the use of an ox cart!</a:t>
            </a:r>
            <a:br>
              <a:rPr lang="en-US" altLang="en-US" sz="2400" dirty="0">
                <a:solidFill>
                  <a:schemeClr val="bg1"/>
                </a:solidFill>
                <a:latin typeface="Arimo" panose="020B0604020202020204" pitchFamily="34" charset="0"/>
              </a:rPr>
            </a:br>
            <a:r>
              <a:rPr lang="en-US" altLang="en-US" sz="2400" dirty="0">
                <a:solidFill>
                  <a:schemeClr val="bg1"/>
                </a:solidFill>
                <a:latin typeface="Arimo" panose="020B0604020202020204" pitchFamily="34" charset="0"/>
              </a:rPr>
              <a:t>Silence must be respected</a:t>
            </a:r>
          </a:p>
        </p:txBody>
      </p:sp>
      <p:pic>
        <p:nvPicPr>
          <p:cNvPr id="15373" name="Picture 13">
            <a:extLst>
              <a:ext uri="{FF2B5EF4-FFF2-40B4-BE49-F238E27FC236}">
                <a16:creationId xmlns:a16="http://schemas.microsoft.com/office/drawing/2014/main" id="{16892CDA-A10A-4A34-AAF3-65A24F791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752600"/>
            <a:ext cx="3810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
            <a:extLst>
              <a:ext uri="{FF2B5EF4-FFF2-40B4-BE49-F238E27FC236}">
                <a16:creationId xmlns:a16="http://schemas.microsoft.com/office/drawing/2014/main" id="{1DAE8F19-16B2-47E6-82D0-4455DF368031}"/>
              </a:ext>
            </a:extLst>
          </p:cNvPr>
          <p:cNvSpPr>
            <a:spLocks noGrp="1" noChangeArrowheads="1"/>
          </p:cNvSpPr>
          <p:nvPr>
            <p:ph type="title"/>
          </p:nvPr>
        </p:nvSpPr>
        <p:spPr>
          <a:xfrm>
            <a:off x="1905000" y="274638"/>
            <a:ext cx="8382000" cy="1249362"/>
          </a:xfrm>
          <a:effectLst>
            <a:outerShdw dist="35921" dir="2700000" algn="ctr" rotWithShape="0">
              <a:schemeClr val="bg1"/>
            </a:outerShdw>
          </a:effectLst>
        </p:spPr>
        <p:txBody>
          <a:bodyPr>
            <a:normAutofit fontScale="90000"/>
          </a:bodyPr>
          <a:lstStyle/>
          <a:p>
            <a:pPr algn="ctr">
              <a:lnSpc>
                <a:spcPct val="100000"/>
              </a:lnSpc>
            </a:pPr>
            <a:r>
              <a:rPr lang="en-US" altLang="en-US" sz="4000" b="1" dirty="0">
                <a:latin typeface="Arimo" panose="020B0604020202020204" pitchFamily="34" charset="0"/>
              </a:rPr>
              <a:t>How God Has Reacted Toward Those Who Did Not Listen To </a:t>
            </a:r>
            <a:r>
              <a:rPr lang="en-US" altLang="en-US" sz="4000" b="1" dirty="0">
                <a:solidFill>
                  <a:srgbClr val="424262"/>
                </a:solidFill>
                <a:latin typeface="Arimo" panose="020B0604020202020204" pitchFamily="34" charset="0"/>
              </a:rPr>
              <a:t>His Silence</a:t>
            </a:r>
          </a:p>
        </p:txBody>
      </p:sp>
      <p:pic>
        <p:nvPicPr>
          <p:cNvPr id="18" name="Picture 12">
            <a:extLst>
              <a:ext uri="{FF2B5EF4-FFF2-40B4-BE49-F238E27FC236}">
                <a16:creationId xmlns:a16="http://schemas.microsoft.com/office/drawing/2014/main" id="{D81D5471-3A6D-4BC0-9EB7-CA12D7072BB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80999"/>
            <a:ext cx="1524000" cy="144779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a:extLst>
              <a:ext uri="{FF2B5EF4-FFF2-40B4-BE49-F238E27FC236}">
                <a16:creationId xmlns:a16="http://schemas.microsoft.com/office/drawing/2014/main" id="{6E901B00-79EF-4AE8-BCD3-3D990679086E}"/>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5">
            <a:extLst>
              <a:ext uri="{FF2B5EF4-FFF2-40B4-BE49-F238E27FC236}">
                <a16:creationId xmlns:a16="http://schemas.microsoft.com/office/drawing/2014/main" id="{CB5A816C-AC2A-4212-A8C8-4F800302E410}"/>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6">
            <a:extLst>
              <a:ext uri="{FF2B5EF4-FFF2-40B4-BE49-F238E27FC236}">
                <a16:creationId xmlns:a16="http://schemas.microsoft.com/office/drawing/2014/main" id="{EE96095D-AE6B-4103-9557-BB0AF5427EF9}"/>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7">
            <a:extLst>
              <a:ext uri="{FF2B5EF4-FFF2-40B4-BE49-F238E27FC236}">
                <a16:creationId xmlns:a16="http://schemas.microsoft.com/office/drawing/2014/main" id="{46DF2406-58B4-4A43-9B28-B0D58C52BE88}"/>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Box 22">
            <a:extLst>
              <a:ext uri="{FF2B5EF4-FFF2-40B4-BE49-F238E27FC236}">
                <a16:creationId xmlns:a16="http://schemas.microsoft.com/office/drawing/2014/main" id="{4FC09A5E-59C1-4374-95A1-9E6B2A8BBD05}"/>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
        <p:nvSpPr>
          <p:cNvPr id="24" name="Line 8">
            <a:extLst>
              <a:ext uri="{FF2B5EF4-FFF2-40B4-BE49-F238E27FC236}">
                <a16:creationId xmlns:a16="http://schemas.microsoft.com/office/drawing/2014/main" id="{566E5722-DDB8-4EB2-9114-ACB2D9CE137D}"/>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15363">
                                            <p:txEl>
                                              <p:pRg st="2" end="2"/>
                                            </p:txEl>
                                          </p:spTgt>
                                        </p:tgtEl>
                                        <p:attrNameLst>
                                          <p:attrName>style.visibility</p:attrName>
                                        </p:attrNameLst>
                                      </p:cBhvr>
                                      <p:to>
                                        <p:strVal val="visible"/>
                                      </p:to>
                                    </p:set>
                                    <p:animEffect transition="in" filter="dissolve">
                                      <p:cBhvr>
                                        <p:cTn id="16" dur="500"/>
                                        <p:tgtEl>
                                          <p:spTgt spid="15363">
                                            <p:txEl>
                                              <p:pRg st="2" end="2"/>
                                            </p:txEl>
                                          </p:spTgt>
                                        </p:tgtEl>
                                      </p:cBhvr>
                                    </p:animEffect>
                                  </p:childTnLst>
                                </p:cTn>
                              </p:par>
                            </p:childTnLst>
                          </p:cTn>
                        </p:par>
                        <p:par>
                          <p:cTn id="17" fill="hold" nodeType="afterGroup">
                            <p:stCondLst>
                              <p:cond delay="1500"/>
                            </p:stCondLst>
                            <p:childTnLst>
                              <p:par>
                                <p:cTn id="18" presetID="23" presetClass="entr" presetSubtype="16" fill="hold" nodeType="afterEffect">
                                  <p:stCondLst>
                                    <p:cond delay="0"/>
                                  </p:stCondLst>
                                  <p:childTnLst>
                                    <p:set>
                                      <p:cBhvr>
                                        <p:cTn id="19" dur="1" fill="hold">
                                          <p:stCondLst>
                                            <p:cond delay="0"/>
                                          </p:stCondLst>
                                        </p:cTn>
                                        <p:tgtEl>
                                          <p:spTgt spid="15373"/>
                                        </p:tgtEl>
                                        <p:attrNameLst>
                                          <p:attrName>style.visibility</p:attrName>
                                        </p:attrNameLst>
                                      </p:cBhvr>
                                      <p:to>
                                        <p:strVal val="visible"/>
                                      </p:to>
                                    </p:set>
                                    <p:anim calcmode="lin" valueType="num">
                                      <p:cBhvr>
                                        <p:cTn id="20" dur="500" fill="hold"/>
                                        <p:tgtEl>
                                          <p:spTgt spid="15373"/>
                                        </p:tgtEl>
                                        <p:attrNameLst>
                                          <p:attrName>ppt_w</p:attrName>
                                        </p:attrNameLst>
                                      </p:cBhvr>
                                      <p:tavLst>
                                        <p:tav tm="0">
                                          <p:val>
                                            <p:fltVal val="0"/>
                                          </p:val>
                                        </p:tav>
                                        <p:tav tm="100000">
                                          <p:val>
                                            <p:strVal val="#ppt_w"/>
                                          </p:val>
                                        </p:tav>
                                      </p:tavLst>
                                    </p:anim>
                                    <p:anim calcmode="lin" valueType="num">
                                      <p:cBhvr>
                                        <p:cTn id="21" dur="500" fill="hold"/>
                                        <p:tgtEl>
                                          <p:spTgt spid="15373"/>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5363">
                                            <p:txEl>
                                              <p:pRg st="3" end="3"/>
                                            </p:txEl>
                                          </p:spTgt>
                                        </p:tgtEl>
                                        <p:attrNameLst>
                                          <p:attrName>style.visibility</p:attrName>
                                        </p:attrNameLst>
                                      </p:cBhvr>
                                      <p:to>
                                        <p:strVal val="visible"/>
                                      </p:to>
                                    </p:set>
                                    <p:animEffect transition="in" filter="dissolve">
                                      <p:cBhvr>
                                        <p:cTn id="26" dur="500"/>
                                        <p:tgtEl>
                                          <p:spTgt spid="15363">
                                            <p:txEl>
                                              <p:pRg st="3" end="3"/>
                                            </p:txEl>
                                          </p:spTgt>
                                        </p:tgtEl>
                                      </p:cBhvr>
                                    </p:animEffect>
                                  </p:childTnLst>
                                </p:cTn>
                              </p:par>
                            </p:childTnLst>
                          </p:cTn>
                        </p:par>
                        <p:par>
                          <p:cTn id="27" fill="hold" nodeType="afterGroup">
                            <p:stCondLst>
                              <p:cond delay="500"/>
                            </p:stCondLst>
                            <p:childTnLst>
                              <p:par>
                                <p:cTn id="28" presetID="3" presetClass="entr" presetSubtype="10" fill="hold" nodeType="afterEffect">
                                  <p:stCondLst>
                                    <p:cond delay="0"/>
                                  </p:stCondLst>
                                  <p:childTnLst>
                                    <p:set>
                                      <p:cBhvr>
                                        <p:cTn id="29" dur="1" fill="hold">
                                          <p:stCondLst>
                                            <p:cond delay="0"/>
                                          </p:stCondLst>
                                        </p:cTn>
                                        <p:tgtEl>
                                          <p:spTgt spid="15371"/>
                                        </p:tgtEl>
                                        <p:attrNameLst>
                                          <p:attrName>style.visibility</p:attrName>
                                        </p:attrNameLst>
                                      </p:cBhvr>
                                      <p:to>
                                        <p:strVal val="visible"/>
                                      </p:to>
                                    </p:set>
                                    <p:animEffect transition="in" filter="blinds(horizontal)">
                                      <p:cBhvr>
                                        <p:cTn id="30" dur="500"/>
                                        <p:tgtEl>
                                          <p:spTgt spid="1537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372"/>
                                        </p:tgtEl>
                                        <p:attrNameLst>
                                          <p:attrName>style.visibility</p:attrName>
                                        </p:attrNameLst>
                                      </p:cBhvr>
                                      <p:to>
                                        <p:strVal val="visible"/>
                                      </p:to>
                                    </p:set>
                                    <p:animEffect transition="in" filter="blinds(horizontal)">
                                      <p:cBhvr>
                                        <p:cTn id="33"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C3F98D6D-48D5-427D-AE83-DC8C9E61FC41}"/>
              </a:ext>
            </a:extLst>
          </p:cNvPr>
          <p:cNvSpPr>
            <a:spLocks noGrp="1" noChangeArrowheads="1"/>
          </p:cNvSpPr>
          <p:nvPr>
            <p:ph idx="1"/>
          </p:nvPr>
        </p:nvSpPr>
        <p:spPr>
          <a:xfrm>
            <a:off x="381000" y="1828800"/>
            <a:ext cx="8458200" cy="4267200"/>
          </a:xfrm>
        </p:spPr>
        <p:txBody>
          <a:bodyPr/>
          <a:lstStyle/>
          <a:p>
            <a:r>
              <a:rPr lang="en-US" altLang="en-US" sz="3600" b="1" dirty="0">
                <a:latin typeface="Arimo" panose="020B0604020202020204" pitchFamily="34" charset="0"/>
              </a:rPr>
              <a:t>Jesus’ attitude toward the Pharisees’ traditions</a:t>
            </a:r>
          </a:p>
          <a:p>
            <a:pPr lvl="1"/>
            <a:r>
              <a:rPr lang="en-US" altLang="en-US" sz="3400" dirty="0">
                <a:solidFill>
                  <a:srgbClr val="A50021"/>
                </a:solidFill>
                <a:latin typeface="Arimo" panose="020B0604020202020204" pitchFamily="34" charset="0"/>
              </a:rPr>
              <a:t>Mark 7:7-9</a:t>
            </a:r>
          </a:p>
        </p:txBody>
      </p:sp>
      <p:pic>
        <p:nvPicPr>
          <p:cNvPr id="16397" name="Picture 13">
            <a:extLst>
              <a:ext uri="{FF2B5EF4-FFF2-40B4-BE49-F238E27FC236}">
                <a16:creationId xmlns:a16="http://schemas.microsoft.com/office/drawing/2014/main" id="{C5EC215A-04F0-4379-88F4-5E88359435C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2438401"/>
            <a:ext cx="3810000" cy="3733797"/>
          </a:xfrm>
          <a:prstGeom prst="rect">
            <a:avLst/>
          </a:prstGeom>
          <a:noFill/>
          <a:extLst>
            <a:ext uri="{909E8E84-426E-40DD-AFC4-6F175D3DCCD1}">
              <a14:hiddenFill xmlns:a14="http://schemas.microsoft.com/office/drawing/2010/main">
                <a:solidFill>
                  <a:srgbClr val="FFFFFF"/>
                </a:solidFill>
              </a14:hiddenFill>
            </a:ext>
          </a:extLst>
        </p:spPr>
      </p:pic>
      <p:sp>
        <p:nvSpPr>
          <p:cNvPr id="16399" name="AutoShape 15">
            <a:extLst>
              <a:ext uri="{FF2B5EF4-FFF2-40B4-BE49-F238E27FC236}">
                <a16:creationId xmlns:a16="http://schemas.microsoft.com/office/drawing/2014/main" id="{7D8F1502-4165-4CF6-97FA-58F06D8264D4}"/>
              </a:ext>
            </a:extLst>
          </p:cNvPr>
          <p:cNvSpPr>
            <a:spLocks noChangeArrowheads="1"/>
          </p:cNvSpPr>
          <p:nvPr/>
        </p:nvSpPr>
        <p:spPr bwMode="auto">
          <a:xfrm rot="16200000">
            <a:off x="1866899" y="1333499"/>
            <a:ext cx="3505201" cy="6324600"/>
          </a:xfrm>
          <a:prstGeom prst="downArrow">
            <a:avLst>
              <a:gd name="adj1" fmla="val 50000"/>
              <a:gd name="adj2" fmla="val 39881"/>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6400" name="Text Box 16">
            <a:extLst>
              <a:ext uri="{FF2B5EF4-FFF2-40B4-BE49-F238E27FC236}">
                <a16:creationId xmlns:a16="http://schemas.microsoft.com/office/drawing/2014/main" id="{0D5598FE-3919-42DB-A2BA-82302BB1A020}"/>
              </a:ext>
            </a:extLst>
          </p:cNvPr>
          <p:cNvSpPr txBox="1">
            <a:spLocks noChangeArrowheads="1"/>
          </p:cNvSpPr>
          <p:nvPr/>
        </p:nvSpPr>
        <p:spPr bwMode="auto">
          <a:xfrm>
            <a:off x="457200" y="3688140"/>
            <a:ext cx="5638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solidFill>
                  <a:schemeClr val="bg1"/>
                </a:solidFill>
                <a:latin typeface="Arimo" panose="020B0604020202020204" pitchFamily="34" charset="0"/>
              </a:rPr>
              <a:t>The Pharisees bound several things</a:t>
            </a:r>
            <a:br>
              <a:rPr lang="en-US" altLang="en-US" sz="2400" dirty="0">
                <a:solidFill>
                  <a:schemeClr val="bg1"/>
                </a:solidFill>
                <a:latin typeface="Arimo" panose="020B0604020202020204" pitchFamily="34" charset="0"/>
              </a:rPr>
            </a:br>
            <a:r>
              <a:rPr lang="en-US" altLang="en-US" sz="2400" dirty="0">
                <a:solidFill>
                  <a:schemeClr val="bg1"/>
                </a:solidFill>
                <a:latin typeface="Arimo" panose="020B0604020202020204" pitchFamily="34" charset="0"/>
              </a:rPr>
              <a:t>as religious observances that God</a:t>
            </a:r>
            <a:br>
              <a:rPr lang="en-US" altLang="en-US" sz="2400" dirty="0">
                <a:solidFill>
                  <a:schemeClr val="bg1"/>
                </a:solidFill>
                <a:latin typeface="Arimo" panose="020B0604020202020204" pitchFamily="34" charset="0"/>
              </a:rPr>
            </a:br>
            <a:r>
              <a:rPr lang="en-US" altLang="en-US" sz="2400" dirty="0">
                <a:solidFill>
                  <a:schemeClr val="bg1"/>
                </a:solidFill>
                <a:latin typeface="Arimo" panose="020B0604020202020204" pitchFamily="34" charset="0"/>
              </a:rPr>
              <a:t>had not bound. God was </a:t>
            </a:r>
            <a:r>
              <a:rPr lang="en-US" altLang="en-US" sz="2400" b="1" dirty="0">
                <a:solidFill>
                  <a:schemeClr val="bg1"/>
                </a:solidFill>
                <a:latin typeface="Arimo" panose="020B0604020202020204" pitchFamily="34" charset="0"/>
              </a:rPr>
              <a:t>SILENT</a:t>
            </a:r>
            <a:r>
              <a:rPr lang="en-US" altLang="en-US" sz="2400" dirty="0">
                <a:solidFill>
                  <a:schemeClr val="bg1"/>
                </a:solidFill>
                <a:latin typeface="Arimo" panose="020B0604020202020204" pitchFamily="34" charset="0"/>
              </a:rPr>
              <a:t> concerning those things!</a:t>
            </a:r>
          </a:p>
        </p:txBody>
      </p:sp>
      <p:sp>
        <p:nvSpPr>
          <p:cNvPr id="17" name="Rectangle 2">
            <a:extLst>
              <a:ext uri="{FF2B5EF4-FFF2-40B4-BE49-F238E27FC236}">
                <a16:creationId xmlns:a16="http://schemas.microsoft.com/office/drawing/2014/main" id="{65D8B898-5C89-4253-A233-F0268C0D371E}"/>
              </a:ext>
            </a:extLst>
          </p:cNvPr>
          <p:cNvSpPr>
            <a:spLocks noGrp="1" noChangeArrowheads="1"/>
          </p:cNvSpPr>
          <p:nvPr>
            <p:ph type="title"/>
          </p:nvPr>
        </p:nvSpPr>
        <p:spPr>
          <a:xfrm>
            <a:off x="1905000" y="274638"/>
            <a:ext cx="8382000" cy="1249362"/>
          </a:xfrm>
          <a:effectLst>
            <a:outerShdw dist="35921" dir="2700000" algn="ctr" rotWithShape="0">
              <a:schemeClr val="bg1"/>
            </a:outerShdw>
          </a:effectLst>
        </p:spPr>
        <p:txBody>
          <a:bodyPr>
            <a:normAutofit fontScale="90000"/>
          </a:bodyPr>
          <a:lstStyle/>
          <a:p>
            <a:pPr algn="ctr">
              <a:lnSpc>
                <a:spcPct val="100000"/>
              </a:lnSpc>
            </a:pPr>
            <a:r>
              <a:rPr lang="en-US" altLang="en-US" sz="4000" b="1" dirty="0">
                <a:latin typeface="Arimo" panose="020B0604020202020204" pitchFamily="34" charset="0"/>
              </a:rPr>
              <a:t>How God Has Reacted Toward Those Who Did Not Listen To </a:t>
            </a:r>
            <a:r>
              <a:rPr lang="en-US" altLang="en-US" sz="4000" b="1" dirty="0">
                <a:solidFill>
                  <a:srgbClr val="424262"/>
                </a:solidFill>
                <a:latin typeface="Arimo" panose="020B0604020202020204" pitchFamily="34" charset="0"/>
              </a:rPr>
              <a:t>His Silence</a:t>
            </a:r>
          </a:p>
        </p:txBody>
      </p:sp>
      <p:pic>
        <p:nvPicPr>
          <p:cNvPr id="18" name="Picture 12">
            <a:extLst>
              <a:ext uri="{FF2B5EF4-FFF2-40B4-BE49-F238E27FC236}">
                <a16:creationId xmlns:a16="http://schemas.microsoft.com/office/drawing/2014/main" id="{8C021AC6-60A9-495A-8921-2301A8C4544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80999"/>
            <a:ext cx="1524000" cy="144779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a:extLst>
              <a:ext uri="{FF2B5EF4-FFF2-40B4-BE49-F238E27FC236}">
                <a16:creationId xmlns:a16="http://schemas.microsoft.com/office/drawing/2014/main" id="{CD808CB9-9254-4EF6-B88C-006D5090BD14}"/>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5">
            <a:extLst>
              <a:ext uri="{FF2B5EF4-FFF2-40B4-BE49-F238E27FC236}">
                <a16:creationId xmlns:a16="http://schemas.microsoft.com/office/drawing/2014/main" id="{ACB74AC4-A387-41D6-96F1-4D396F5D3AFC}"/>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6">
            <a:extLst>
              <a:ext uri="{FF2B5EF4-FFF2-40B4-BE49-F238E27FC236}">
                <a16:creationId xmlns:a16="http://schemas.microsoft.com/office/drawing/2014/main" id="{0FF918F7-ECAD-45A0-9F94-57F97726C492}"/>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7">
            <a:extLst>
              <a:ext uri="{FF2B5EF4-FFF2-40B4-BE49-F238E27FC236}">
                <a16:creationId xmlns:a16="http://schemas.microsoft.com/office/drawing/2014/main" id="{38C70041-3EA6-4FE4-ACB0-EA7939DA80D0}"/>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Box 22">
            <a:extLst>
              <a:ext uri="{FF2B5EF4-FFF2-40B4-BE49-F238E27FC236}">
                <a16:creationId xmlns:a16="http://schemas.microsoft.com/office/drawing/2014/main" id="{07A02A21-AEEA-40C2-BF3B-C425E8BD47F5}"/>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
        <p:nvSpPr>
          <p:cNvPr id="24" name="Line 8">
            <a:extLst>
              <a:ext uri="{FF2B5EF4-FFF2-40B4-BE49-F238E27FC236}">
                <a16:creationId xmlns:a16="http://schemas.microsoft.com/office/drawing/2014/main" id="{147AF15A-A8C0-4450-8618-996A6FD16FFD}"/>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ssolve">
                                      <p:cBhvr>
                                        <p:cTn id="12" dur="500"/>
                                        <p:tgtEl>
                                          <p:spTgt spid="16387">
                                            <p:txEl>
                                              <p:pRg st="1" end="1"/>
                                            </p:txEl>
                                          </p:spTgt>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397"/>
                                        </p:tgtEl>
                                        <p:attrNameLst>
                                          <p:attrName>style.visibility</p:attrName>
                                        </p:attrNameLst>
                                      </p:cBhvr>
                                      <p:to>
                                        <p:strVal val="visible"/>
                                      </p:to>
                                    </p:set>
                                    <p:anim calcmode="lin" valueType="num">
                                      <p:cBhvr>
                                        <p:cTn id="16" dur="500" fill="hold"/>
                                        <p:tgtEl>
                                          <p:spTgt spid="16397"/>
                                        </p:tgtEl>
                                        <p:attrNameLst>
                                          <p:attrName>ppt_w</p:attrName>
                                        </p:attrNameLst>
                                      </p:cBhvr>
                                      <p:tavLst>
                                        <p:tav tm="0">
                                          <p:val>
                                            <p:fltVal val="0"/>
                                          </p:val>
                                        </p:tav>
                                        <p:tav tm="100000">
                                          <p:val>
                                            <p:strVal val="#ppt_w"/>
                                          </p:val>
                                        </p:tav>
                                      </p:tavLst>
                                    </p:anim>
                                    <p:anim calcmode="lin" valueType="num">
                                      <p:cBhvr>
                                        <p:cTn id="17" dur="500" fill="hold"/>
                                        <p:tgtEl>
                                          <p:spTgt spid="16397"/>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9"/>
                                        </p:tgtEl>
                                        <p:attrNameLst>
                                          <p:attrName>style.visibility</p:attrName>
                                        </p:attrNameLst>
                                      </p:cBhvr>
                                      <p:to>
                                        <p:strVal val="visible"/>
                                      </p:to>
                                    </p:set>
                                    <p:animEffect transition="in" filter="wipe(left)">
                                      <p:cBhvr>
                                        <p:cTn id="22" dur="1000"/>
                                        <p:tgtEl>
                                          <p:spTgt spid="1639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6400"/>
                                        </p:tgtEl>
                                        <p:attrNameLst>
                                          <p:attrName>style.visibility</p:attrName>
                                        </p:attrNameLst>
                                      </p:cBhvr>
                                      <p:to>
                                        <p:strVal val="visible"/>
                                      </p:to>
                                    </p:set>
                                    <p:animEffect transition="in" filter="wipe(left)">
                                      <p:cBhvr>
                                        <p:cTn id="25" dur="10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F156C84-289C-4F28-9EEC-E6969961C983}"/>
              </a:ext>
            </a:extLst>
          </p:cNvPr>
          <p:cNvSpPr>
            <a:spLocks noGrp="1" noChangeArrowheads="1"/>
          </p:cNvSpPr>
          <p:nvPr>
            <p:ph type="title"/>
          </p:nvPr>
        </p:nvSpPr>
        <p:spPr>
          <a:xfrm>
            <a:off x="228600" y="274638"/>
            <a:ext cx="11734800" cy="1858962"/>
          </a:xfrm>
          <a:effectLst>
            <a:outerShdw dist="35921" dir="2700000" algn="ctr" rotWithShape="0">
              <a:schemeClr val="bg1"/>
            </a:outerShdw>
          </a:effectLst>
        </p:spPr>
        <p:txBody>
          <a:bodyPr/>
          <a:lstStyle/>
          <a:p>
            <a:pPr algn="ctr"/>
            <a:r>
              <a:rPr lang="en-US" altLang="en-US" sz="4000" b="1" dirty="0">
                <a:latin typeface="Arimo" panose="020B0604020202020204" pitchFamily="34" charset="0"/>
              </a:rPr>
              <a:t>The SILENCE of God is</a:t>
            </a:r>
            <a:br>
              <a:rPr lang="en-US" altLang="en-US" sz="4000" b="1" dirty="0">
                <a:latin typeface="Arimo" panose="020B0604020202020204" pitchFamily="34" charset="0"/>
              </a:rPr>
            </a:br>
            <a:r>
              <a:rPr lang="en-US" altLang="en-US" sz="4000" b="1" dirty="0">
                <a:solidFill>
                  <a:srgbClr val="A50021"/>
                </a:solidFill>
                <a:latin typeface="Arimo" panose="020B0604020202020204" pitchFamily="34" charset="0"/>
              </a:rPr>
              <a:t>PROHIBITIVE</a:t>
            </a:r>
            <a:br>
              <a:rPr lang="en-US" altLang="en-US" sz="4000" b="1" dirty="0">
                <a:latin typeface="Arimo" panose="020B0604020202020204" pitchFamily="34" charset="0"/>
              </a:rPr>
            </a:br>
            <a:r>
              <a:rPr lang="en-US" altLang="en-US" sz="4000" b="1" dirty="0">
                <a:latin typeface="Arimo" panose="020B0604020202020204" pitchFamily="34" charset="0"/>
              </a:rPr>
              <a:t>Rather than Permissive</a:t>
            </a:r>
            <a:endParaRPr lang="en-US" altLang="en-US" sz="4000" b="1" dirty="0">
              <a:solidFill>
                <a:srgbClr val="424262"/>
              </a:solidFill>
              <a:latin typeface="Arimo" panose="020B0604020202020204" pitchFamily="34" charset="0"/>
            </a:endParaRPr>
          </a:p>
        </p:txBody>
      </p:sp>
      <p:pic>
        <p:nvPicPr>
          <p:cNvPr id="17417" name="Picture 9">
            <a:extLst>
              <a:ext uri="{FF2B5EF4-FFF2-40B4-BE49-F238E27FC236}">
                <a16:creationId xmlns:a16="http://schemas.microsoft.com/office/drawing/2014/main" id="{29C6566B-A8D3-4D6C-AD25-0F3C13CA3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181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7421" name="Picture 13">
            <a:extLst>
              <a:ext uri="{FF2B5EF4-FFF2-40B4-BE49-F238E27FC236}">
                <a16:creationId xmlns:a16="http://schemas.microsoft.com/office/drawing/2014/main" id="{C9737746-B253-4397-9913-59DDB9F3F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133600"/>
            <a:ext cx="3048000" cy="4038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a:extLst>
              <a:ext uri="{FF2B5EF4-FFF2-40B4-BE49-F238E27FC236}">
                <a16:creationId xmlns:a16="http://schemas.microsoft.com/office/drawing/2014/main" id="{A7B43705-C9BE-4C7B-81E2-75D0E2EDA2FC}"/>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5">
            <a:extLst>
              <a:ext uri="{FF2B5EF4-FFF2-40B4-BE49-F238E27FC236}">
                <a16:creationId xmlns:a16="http://schemas.microsoft.com/office/drawing/2014/main" id="{B6581710-AC6D-47BF-9A2B-584F8E89C8C8}"/>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6">
            <a:extLst>
              <a:ext uri="{FF2B5EF4-FFF2-40B4-BE49-F238E27FC236}">
                <a16:creationId xmlns:a16="http://schemas.microsoft.com/office/drawing/2014/main" id="{657809AB-3C9E-4132-9823-4D4F5DFFF84B}"/>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7">
            <a:extLst>
              <a:ext uri="{FF2B5EF4-FFF2-40B4-BE49-F238E27FC236}">
                <a16:creationId xmlns:a16="http://schemas.microsoft.com/office/drawing/2014/main" id="{07865411-71C9-4742-B108-27073917CB03}"/>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Box 14">
            <a:extLst>
              <a:ext uri="{FF2B5EF4-FFF2-40B4-BE49-F238E27FC236}">
                <a16:creationId xmlns:a16="http://schemas.microsoft.com/office/drawing/2014/main" id="{B65899E5-E277-41EB-AC3C-6A6714A0F2CF}"/>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fade">
                                      <p:cBhvr>
                                        <p:cTn id="7" dur="2000"/>
                                        <p:tgtEl>
                                          <p:spTgt spid="17417"/>
                                        </p:tgtEl>
                                      </p:cBhvr>
                                    </p:animEffect>
                                  </p:childTnLst>
                                </p:cTn>
                              </p:par>
                              <p:par>
                                <p:cTn id="8" presetID="10" presetClass="entr" presetSubtype="0" fill="hold" nodeType="withEffect">
                                  <p:stCondLst>
                                    <p:cond delay="0"/>
                                  </p:stCondLst>
                                  <p:childTnLst>
                                    <p:set>
                                      <p:cBhvr>
                                        <p:cTn id="9" dur="1" fill="hold">
                                          <p:stCondLst>
                                            <p:cond delay="0"/>
                                          </p:stCondLst>
                                        </p:cTn>
                                        <p:tgtEl>
                                          <p:spTgt spid="17421"/>
                                        </p:tgtEl>
                                        <p:attrNameLst>
                                          <p:attrName>style.visibility</p:attrName>
                                        </p:attrNameLst>
                                      </p:cBhvr>
                                      <p:to>
                                        <p:strVal val="visible"/>
                                      </p:to>
                                    </p:set>
                                    <p:animEffect transition="in" filter="fade">
                                      <p:cBhvr>
                                        <p:cTn id="10" dur="20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A2DA63D-E13F-4951-B267-1C421CE6AED4}"/>
              </a:ext>
            </a:extLst>
          </p:cNvPr>
          <p:cNvSpPr>
            <a:spLocks noGrp="1" noChangeArrowheads="1"/>
          </p:cNvSpPr>
          <p:nvPr>
            <p:ph type="title"/>
          </p:nvPr>
        </p:nvSpPr>
        <p:spPr>
          <a:xfrm>
            <a:off x="228600" y="274638"/>
            <a:ext cx="11734800" cy="1249362"/>
          </a:xfrm>
          <a:effectLst>
            <a:outerShdw dist="35921" dir="2700000" algn="ctr" rotWithShape="0">
              <a:schemeClr val="bg1"/>
            </a:outerShdw>
          </a:effectLst>
        </p:spPr>
        <p:txBody>
          <a:bodyPr/>
          <a:lstStyle/>
          <a:p>
            <a:pPr algn="ctr"/>
            <a:r>
              <a:rPr lang="en-US" altLang="en-US" sz="4000" b="1" dirty="0">
                <a:latin typeface="Arimo" panose="020B0604020202020204" pitchFamily="34" charset="0"/>
              </a:rPr>
              <a:t>CONCLUSION</a:t>
            </a:r>
            <a:endParaRPr lang="en-US" altLang="en-US" sz="4000" b="1" dirty="0">
              <a:solidFill>
                <a:srgbClr val="424262"/>
              </a:solidFill>
              <a:latin typeface="Arimo" panose="020B0604020202020204" pitchFamily="34" charset="0"/>
            </a:endParaRPr>
          </a:p>
        </p:txBody>
      </p:sp>
      <p:sp>
        <p:nvSpPr>
          <p:cNvPr id="18435" name="Rectangle 3">
            <a:extLst>
              <a:ext uri="{FF2B5EF4-FFF2-40B4-BE49-F238E27FC236}">
                <a16:creationId xmlns:a16="http://schemas.microsoft.com/office/drawing/2014/main" id="{DE620B49-F041-446F-9645-85CAE9C0EA47}"/>
              </a:ext>
            </a:extLst>
          </p:cNvPr>
          <p:cNvSpPr>
            <a:spLocks noGrp="1" noChangeArrowheads="1"/>
          </p:cNvSpPr>
          <p:nvPr>
            <p:ph idx="1"/>
          </p:nvPr>
        </p:nvSpPr>
        <p:spPr>
          <a:xfrm>
            <a:off x="380999" y="1676400"/>
            <a:ext cx="7965141" cy="4495800"/>
          </a:xfrm>
        </p:spPr>
        <p:txBody>
          <a:bodyPr/>
          <a:lstStyle/>
          <a:p>
            <a:pPr>
              <a:lnSpc>
                <a:spcPct val="100000"/>
              </a:lnSpc>
            </a:pPr>
            <a:r>
              <a:rPr lang="en-US" altLang="en-US" sz="3600" b="1" dirty="0">
                <a:latin typeface="Arimo" panose="020B0604020202020204" pitchFamily="34" charset="0"/>
              </a:rPr>
              <a:t>Silence is prohibitive in other areas of life as well</a:t>
            </a:r>
          </a:p>
          <a:p>
            <a:pPr lvl="1">
              <a:lnSpc>
                <a:spcPct val="100000"/>
              </a:lnSpc>
            </a:pPr>
            <a:r>
              <a:rPr lang="en-US" altLang="en-US" sz="3400" dirty="0">
                <a:latin typeface="Arimo" panose="020B0604020202020204" pitchFamily="34" charset="0"/>
              </a:rPr>
              <a:t>We demand that our silence be respected</a:t>
            </a:r>
          </a:p>
          <a:p>
            <a:pPr lvl="1">
              <a:lnSpc>
                <a:spcPct val="100000"/>
              </a:lnSpc>
            </a:pPr>
            <a:r>
              <a:rPr lang="en-US" altLang="en-US" sz="3400" dirty="0">
                <a:latin typeface="Arimo" panose="020B0604020202020204" pitchFamily="34" charset="0"/>
              </a:rPr>
              <a:t>Silence does not sanction (authorize), </a:t>
            </a:r>
            <a:r>
              <a:rPr lang="en-US" altLang="en-US" sz="3400" b="1" dirty="0">
                <a:solidFill>
                  <a:srgbClr val="A50021"/>
                </a:solidFill>
                <a:latin typeface="Arimo" panose="020B0604020202020204" pitchFamily="34" charset="0"/>
              </a:rPr>
              <a:t>scripture authorizes</a:t>
            </a:r>
          </a:p>
        </p:txBody>
      </p:sp>
      <p:sp>
        <p:nvSpPr>
          <p:cNvPr id="18440" name="Line 8">
            <a:extLst>
              <a:ext uri="{FF2B5EF4-FFF2-40B4-BE49-F238E27FC236}">
                <a16:creationId xmlns:a16="http://schemas.microsoft.com/office/drawing/2014/main" id="{0DFB881C-866F-489B-A98B-DA00DC3296EE}"/>
              </a:ext>
            </a:extLst>
          </p:cNvPr>
          <p:cNvSpPr>
            <a:spLocks noChangeShapeType="1"/>
          </p:cNvSpPr>
          <p:nvPr/>
        </p:nvSpPr>
        <p:spPr bwMode="auto">
          <a:xfrm>
            <a:off x="1828800" y="14478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pic>
        <p:nvPicPr>
          <p:cNvPr id="18441" name="Picture 9">
            <a:extLst>
              <a:ext uri="{FF2B5EF4-FFF2-40B4-BE49-F238E27FC236}">
                <a16:creationId xmlns:a16="http://schemas.microsoft.com/office/drawing/2014/main" id="{531D3E70-45B0-44B5-B96D-24559BDECD6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304800"/>
            <a:ext cx="12731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8448" name="Picture 16">
            <a:extLst>
              <a:ext uri="{FF2B5EF4-FFF2-40B4-BE49-F238E27FC236}">
                <a16:creationId xmlns:a16="http://schemas.microsoft.com/office/drawing/2014/main" id="{E992AA8F-D327-404E-ADA8-BDFC49678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8541" y="1725775"/>
            <a:ext cx="3312459" cy="4446425"/>
          </a:xfrm>
          <a:prstGeom prst="rect">
            <a:avLst/>
          </a:prstGeom>
          <a:noFill/>
          <a:extLst>
            <a:ext uri="{909E8E84-426E-40DD-AFC4-6F175D3DCCD1}">
              <a14:hiddenFill xmlns:a14="http://schemas.microsoft.com/office/drawing/2010/main">
                <a:solidFill>
                  <a:srgbClr val="FFFFFF"/>
                </a:solidFill>
              </a14:hiddenFill>
            </a:ext>
          </a:extLst>
        </p:spPr>
      </p:pic>
      <p:pic>
        <p:nvPicPr>
          <p:cNvPr id="18449" name="Picture 17">
            <a:extLst>
              <a:ext uri="{FF2B5EF4-FFF2-40B4-BE49-F238E27FC236}">
                <a16:creationId xmlns:a16="http://schemas.microsoft.com/office/drawing/2014/main" id="{B3BEA546-86A4-498B-8863-5A39D2053F4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90225" y="304800"/>
            <a:ext cx="1273175" cy="1371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4">
            <a:extLst>
              <a:ext uri="{FF2B5EF4-FFF2-40B4-BE49-F238E27FC236}">
                <a16:creationId xmlns:a16="http://schemas.microsoft.com/office/drawing/2014/main" id="{832C61B2-9219-4981-9367-FBE34084E00E}"/>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5">
            <a:extLst>
              <a:ext uri="{FF2B5EF4-FFF2-40B4-BE49-F238E27FC236}">
                <a16:creationId xmlns:a16="http://schemas.microsoft.com/office/drawing/2014/main" id="{0FFB6BD0-8A19-420D-AE37-621C2CC4A31A}"/>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6">
            <a:extLst>
              <a:ext uri="{FF2B5EF4-FFF2-40B4-BE49-F238E27FC236}">
                <a16:creationId xmlns:a16="http://schemas.microsoft.com/office/drawing/2014/main" id="{31ACE664-B8A3-4AEB-8C17-37C96A03609E}"/>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7">
            <a:extLst>
              <a:ext uri="{FF2B5EF4-FFF2-40B4-BE49-F238E27FC236}">
                <a16:creationId xmlns:a16="http://schemas.microsoft.com/office/drawing/2014/main" id="{F25839E8-212E-4388-98B3-920F7CEB8861}"/>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Box 17">
            <a:extLst>
              <a:ext uri="{FF2B5EF4-FFF2-40B4-BE49-F238E27FC236}">
                <a16:creationId xmlns:a16="http://schemas.microsoft.com/office/drawing/2014/main" id="{5C4C2542-DC74-41B9-9A33-7D8F5D9B553F}"/>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448"/>
                                        </p:tgtEl>
                                        <p:attrNameLst>
                                          <p:attrName>style.visibility</p:attrName>
                                        </p:attrNameLst>
                                      </p:cBhvr>
                                      <p:to>
                                        <p:strVal val="visible"/>
                                      </p:to>
                                    </p:set>
                                    <p:anim calcmode="lin" valueType="num">
                                      <p:cBhvr>
                                        <p:cTn id="12" dur="500" fill="hold"/>
                                        <p:tgtEl>
                                          <p:spTgt spid="18448"/>
                                        </p:tgtEl>
                                        <p:attrNameLst>
                                          <p:attrName>ppt_w</p:attrName>
                                        </p:attrNameLst>
                                      </p:cBhvr>
                                      <p:tavLst>
                                        <p:tav tm="0">
                                          <p:val>
                                            <p:fltVal val="0"/>
                                          </p:val>
                                        </p:tav>
                                        <p:tav tm="100000">
                                          <p:val>
                                            <p:strVal val="#ppt_w"/>
                                          </p:val>
                                        </p:tav>
                                      </p:tavLst>
                                    </p:anim>
                                    <p:anim calcmode="lin" valueType="num">
                                      <p:cBhvr>
                                        <p:cTn id="13" dur="500" fill="hold"/>
                                        <p:tgtEl>
                                          <p:spTgt spid="18448"/>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8435">
                                            <p:txEl>
                                              <p:pRg st="1" end="1"/>
                                            </p:txEl>
                                          </p:spTgt>
                                        </p:tgtEl>
                                        <p:attrNameLst>
                                          <p:attrName>style.visibility</p:attrName>
                                        </p:attrNameLst>
                                      </p:cBhvr>
                                      <p:to>
                                        <p:strVal val="visible"/>
                                      </p:to>
                                    </p:set>
                                    <p:animEffect transition="in" filter="dissolve">
                                      <p:cBhvr>
                                        <p:cTn id="18" dur="500"/>
                                        <p:tgtEl>
                                          <p:spTgt spid="1843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8435">
                                            <p:txEl>
                                              <p:pRg st="2" end="2"/>
                                            </p:txEl>
                                          </p:spTgt>
                                        </p:tgtEl>
                                        <p:attrNameLst>
                                          <p:attrName>style.visibility</p:attrName>
                                        </p:attrNameLst>
                                      </p:cBhvr>
                                      <p:to>
                                        <p:strVal val="visible"/>
                                      </p:to>
                                    </p:set>
                                    <p:animEffect transition="in" filter="dissolve">
                                      <p:cBhvr>
                                        <p:cTn id="23"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a:extLst>
              <a:ext uri="{FF2B5EF4-FFF2-40B4-BE49-F238E27FC236}">
                <a16:creationId xmlns:a16="http://schemas.microsoft.com/office/drawing/2014/main" id="{F3EB191B-4BEA-4AF4-A74B-723E7526754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04800"/>
            <a:ext cx="12731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9467" name="Picture 11">
            <a:extLst>
              <a:ext uri="{FF2B5EF4-FFF2-40B4-BE49-F238E27FC236}">
                <a16:creationId xmlns:a16="http://schemas.microsoft.com/office/drawing/2014/main" id="{E0F5F4A0-749D-46AB-9C2C-36EAABC0B9D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14025" y="304800"/>
            <a:ext cx="1273175" cy="1371600"/>
          </a:xfrm>
          <a:prstGeom prst="rect">
            <a:avLst/>
          </a:prstGeom>
          <a:noFill/>
          <a:extLst>
            <a:ext uri="{909E8E84-426E-40DD-AFC4-6F175D3DCCD1}">
              <a14:hiddenFill xmlns:a14="http://schemas.microsoft.com/office/drawing/2010/main">
                <a:solidFill>
                  <a:srgbClr val="FFFFFF"/>
                </a:solidFill>
              </a14:hiddenFill>
            </a:ext>
          </a:extLst>
        </p:spPr>
      </p:pic>
      <p:sp>
        <p:nvSpPr>
          <p:cNvPr id="19469" name="Rectangle 13">
            <a:extLst>
              <a:ext uri="{FF2B5EF4-FFF2-40B4-BE49-F238E27FC236}">
                <a16:creationId xmlns:a16="http://schemas.microsoft.com/office/drawing/2014/main" id="{1948CB66-EF52-4402-99C0-2353C97D7B11}"/>
              </a:ext>
            </a:extLst>
          </p:cNvPr>
          <p:cNvSpPr>
            <a:spLocks noChangeArrowheads="1"/>
          </p:cNvSpPr>
          <p:nvPr/>
        </p:nvSpPr>
        <p:spPr bwMode="auto">
          <a:xfrm>
            <a:off x="1447800" y="1676400"/>
            <a:ext cx="9372600" cy="4495800"/>
          </a:xfrm>
          <a:prstGeom prst="rect">
            <a:avLst/>
          </a:prstGeom>
          <a:solidFill>
            <a:srgbClr val="42426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0" name="Text Box 14">
            <a:extLst>
              <a:ext uri="{FF2B5EF4-FFF2-40B4-BE49-F238E27FC236}">
                <a16:creationId xmlns:a16="http://schemas.microsoft.com/office/drawing/2014/main" id="{5B3E5C1E-AB41-49CE-9852-EB3597EFF64C}"/>
              </a:ext>
            </a:extLst>
          </p:cNvPr>
          <p:cNvSpPr txBox="1">
            <a:spLocks noChangeArrowheads="1"/>
          </p:cNvSpPr>
          <p:nvPr/>
        </p:nvSpPr>
        <p:spPr bwMode="auto">
          <a:xfrm>
            <a:off x="1676400" y="1828800"/>
            <a:ext cx="8839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000" dirty="0">
                <a:solidFill>
                  <a:schemeClr val="bg1"/>
                </a:solidFill>
                <a:latin typeface="Arimo" panose="020B0604020202020204" pitchFamily="34" charset="0"/>
              </a:rPr>
              <a:t>“failure to respect God’s silence may suggest that we have done what He has commanded only because we felt this was a good thing.”</a:t>
            </a:r>
          </a:p>
        </p:txBody>
      </p:sp>
      <p:sp>
        <p:nvSpPr>
          <p:cNvPr id="19471" name="Oval 15">
            <a:extLst>
              <a:ext uri="{FF2B5EF4-FFF2-40B4-BE49-F238E27FC236}">
                <a16:creationId xmlns:a16="http://schemas.microsoft.com/office/drawing/2014/main" id="{41B4DE59-62FE-45A7-AB51-47AF8A9B68AA}"/>
              </a:ext>
            </a:extLst>
          </p:cNvPr>
          <p:cNvSpPr>
            <a:spLocks noChangeArrowheads="1"/>
          </p:cNvSpPr>
          <p:nvPr/>
        </p:nvSpPr>
        <p:spPr bwMode="auto">
          <a:xfrm>
            <a:off x="3581400" y="4383345"/>
            <a:ext cx="5181600" cy="1712655"/>
          </a:xfrm>
          <a:prstGeom prst="ellipse">
            <a:avLst/>
          </a:prstGeom>
          <a:solidFill>
            <a:srgbClr val="C3C3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2" name="Text Box 16">
            <a:extLst>
              <a:ext uri="{FF2B5EF4-FFF2-40B4-BE49-F238E27FC236}">
                <a16:creationId xmlns:a16="http://schemas.microsoft.com/office/drawing/2014/main" id="{C0848660-310E-41C4-862F-8DC04208358F}"/>
              </a:ext>
            </a:extLst>
          </p:cNvPr>
          <p:cNvSpPr txBox="1">
            <a:spLocks noChangeArrowheads="1"/>
          </p:cNvSpPr>
          <p:nvPr/>
        </p:nvSpPr>
        <p:spPr bwMode="auto">
          <a:xfrm>
            <a:off x="4114800" y="4724400"/>
            <a:ext cx="4191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a:latin typeface="Arimo" panose="020B0604020202020204" pitchFamily="34" charset="0"/>
              </a:rPr>
              <a:t>Robert Turner</a:t>
            </a:r>
            <a:br>
              <a:rPr lang="en-US" altLang="en-US" sz="3200" dirty="0">
                <a:latin typeface="Arimo" panose="020B0604020202020204" pitchFamily="34" charset="0"/>
              </a:rPr>
            </a:br>
            <a:r>
              <a:rPr lang="en-US" altLang="en-US" sz="3200" b="1" dirty="0">
                <a:latin typeface="Arimo" panose="020B0604020202020204" pitchFamily="34" charset="0"/>
              </a:rPr>
              <a:t>Plain Talk</a:t>
            </a:r>
            <a:endParaRPr lang="en-US" altLang="en-US" b="1" dirty="0"/>
          </a:p>
        </p:txBody>
      </p:sp>
      <p:sp>
        <p:nvSpPr>
          <p:cNvPr id="16" name="Rectangle 4">
            <a:extLst>
              <a:ext uri="{FF2B5EF4-FFF2-40B4-BE49-F238E27FC236}">
                <a16:creationId xmlns:a16="http://schemas.microsoft.com/office/drawing/2014/main" id="{E71F4BE1-E004-483D-9065-4A59E5A007D3}"/>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5">
            <a:extLst>
              <a:ext uri="{FF2B5EF4-FFF2-40B4-BE49-F238E27FC236}">
                <a16:creationId xmlns:a16="http://schemas.microsoft.com/office/drawing/2014/main" id="{0FA261E5-840B-4BCE-8BA3-A81FDF097AE0}"/>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6">
            <a:extLst>
              <a:ext uri="{FF2B5EF4-FFF2-40B4-BE49-F238E27FC236}">
                <a16:creationId xmlns:a16="http://schemas.microsoft.com/office/drawing/2014/main" id="{2139136A-4255-4AB8-A26F-52E2B56D8729}"/>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7">
            <a:extLst>
              <a:ext uri="{FF2B5EF4-FFF2-40B4-BE49-F238E27FC236}">
                <a16:creationId xmlns:a16="http://schemas.microsoft.com/office/drawing/2014/main" id="{2C6C0316-C85A-405D-867F-1E386A6541F5}"/>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TextBox 19">
            <a:extLst>
              <a:ext uri="{FF2B5EF4-FFF2-40B4-BE49-F238E27FC236}">
                <a16:creationId xmlns:a16="http://schemas.microsoft.com/office/drawing/2014/main" id="{4400DBDB-0249-4ED8-A063-986B357F1079}"/>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
        <p:nvSpPr>
          <p:cNvPr id="23" name="Rectangle 2">
            <a:extLst>
              <a:ext uri="{FF2B5EF4-FFF2-40B4-BE49-F238E27FC236}">
                <a16:creationId xmlns:a16="http://schemas.microsoft.com/office/drawing/2014/main" id="{0C2C22FF-8B78-46B5-AF28-5CC64BE0D76A}"/>
              </a:ext>
            </a:extLst>
          </p:cNvPr>
          <p:cNvSpPr>
            <a:spLocks noGrp="1" noChangeArrowheads="1"/>
          </p:cNvSpPr>
          <p:nvPr>
            <p:ph type="title"/>
          </p:nvPr>
        </p:nvSpPr>
        <p:spPr>
          <a:xfrm>
            <a:off x="228600" y="274638"/>
            <a:ext cx="11734800" cy="1249362"/>
          </a:xfrm>
          <a:effectLst>
            <a:outerShdw dist="35921" dir="2700000" algn="ctr" rotWithShape="0">
              <a:schemeClr val="bg1"/>
            </a:outerShdw>
          </a:effectLst>
        </p:spPr>
        <p:txBody>
          <a:bodyPr/>
          <a:lstStyle/>
          <a:p>
            <a:pPr algn="ctr"/>
            <a:r>
              <a:rPr lang="en-US" altLang="en-US" sz="4000" b="1" dirty="0">
                <a:latin typeface="Arimo" panose="020B0604020202020204" pitchFamily="34" charset="0"/>
              </a:rPr>
              <a:t>CONCLUSION</a:t>
            </a:r>
            <a:endParaRPr lang="en-US" altLang="en-US" sz="4000" b="1" dirty="0">
              <a:solidFill>
                <a:srgbClr val="424262"/>
              </a:solidFill>
              <a:latin typeface="Arimo" panose="020B0604020202020204" pitchFamily="34" charset="0"/>
            </a:endParaRPr>
          </a:p>
        </p:txBody>
      </p:sp>
      <p:sp>
        <p:nvSpPr>
          <p:cNvPr id="24" name="Line 8">
            <a:extLst>
              <a:ext uri="{FF2B5EF4-FFF2-40B4-BE49-F238E27FC236}">
                <a16:creationId xmlns:a16="http://schemas.microsoft.com/office/drawing/2014/main" id="{48F31507-4570-4D74-A6CF-789E4D0E5B83}"/>
              </a:ext>
            </a:extLst>
          </p:cNvPr>
          <p:cNvSpPr>
            <a:spLocks noChangeShapeType="1"/>
          </p:cNvSpPr>
          <p:nvPr/>
        </p:nvSpPr>
        <p:spPr bwMode="auto">
          <a:xfrm>
            <a:off x="1828800" y="14478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9469"/>
                                        </p:tgtEl>
                                        <p:attrNameLst>
                                          <p:attrName>style.visibility</p:attrName>
                                        </p:attrNameLst>
                                      </p:cBhvr>
                                      <p:to>
                                        <p:strVal val="visible"/>
                                      </p:to>
                                    </p:set>
                                    <p:animEffect transition="in" filter="blinds(horizontal)">
                                      <p:cBhvr>
                                        <p:cTn id="7" dur="500"/>
                                        <p:tgtEl>
                                          <p:spTgt spid="1946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70"/>
                                        </p:tgtEl>
                                        <p:attrNameLst>
                                          <p:attrName>style.visibility</p:attrName>
                                        </p:attrNameLst>
                                      </p:cBhvr>
                                      <p:to>
                                        <p:strVal val="visible"/>
                                      </p:to>
                                    </p:set>
                                    <p:animEffect transition="in" filter="blinds(horizontal)">
                                      <p:cBhvr>
                                        <p:cTn id="10" dur="500"/>
                                        <p:tgtEl>
                                          <p:spTgt spid="19470"/>
                                        </p:tgtEl>
                                      </p:cBhvr>
                                    </p:animEffec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19471"/>
                                        </p:tgtEl>
                                        <p:attrNameLst>
                                          <p:attrName>style.visibility</p:attrName>
                                        </p:attrNameLst>
                                      </p:cBhvr>
                                      <p:to>
                                        <p:strVal val="visible"/>
                                      </p:to>
                                    </p:set>
                                    <p:animEffect transition="in" filter="blinds(horizontal)">
                                      <p:cBhvr>
                                        <p:cTn id="14" dur="500"/>
                                        <p:tgtEl>
                                          <p:spTgt spid="19471"/>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9472"/>
                                        </p:tgtEl>
                                        <p:attrNameLst>
                                          <p:attrName>style.visibility</p:attrName>
                                        </p:attrNameLst>
                                      </p:cBhvr>
                                      <p:to>
                                        <p:strVal val="visible"/>
                                      </p:to>
                                    </p:set>
                                    <p:animEffect transition="in" filter="blinds(horizontal)">
                                      <p:cBhvr>
                                        <p:cTn id="17" dur="500"/>
                                        <p:tgtEl>
                                          <p:spTgt spid="19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p:bldP spid="194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4" name="Rectangle 14">
            <a:extLst>
              <a:ext uri="{FF2B5EF4-FFF2-40B4-BE49-F238E27FC236}">
                <a16:creationId xmlns:a16="http://schemas.microsoft.com/office/drawing/2014/main" id="{71F58F3C-BE42-4673-8BA6-AB5D779CF949}"/>
              </a:ext>
            </a:extLst>
          </p:cNvPr>
          <p:cNvSpPr>
            <a:spLocks noGrp="1" noChangeArrowheads="1"/>
          </p:cNvSpPr>
          <p:nvPr>
            <p:ph idx="1"/>
          </p:nvPr>
        </p:nvSpPr>
        <p:spPr>
          <a:xfrm>
            <a:off x="1219200" y="1676400"/>
            <a:ext cx="10668000" cy="4876800"/>
          </a:xfrm>
          <a:noFill/>
          <a:ln/>
        </p:spPr>
        <p:txBody>
          <a:bodyPr/>
          <a:lstStyle/>
          <a:p>
            <a:r>
              <a:rPr lang="en-US" altLang="en-US" b="1" dirty="0">
                <a:latin typeface="Arimo" panose="020B0604020202020204" pitchFamily="34" charset="0"/>
              </a:rPr>
              <a:t>The Bible is Silent About:</a:t>
            </a:r>
          </a:p>
          <a:p>
            <a:pPr lvl="1"/>
            <a:r>
              <a:rPr lang="en-US" altLang="en-US" sz="2600" dirty="0">
                <a:latin typeface="Arimo" panose="020B0604020202020204" pitchFamily="34" charset="0"/>
              </a:rPr>
              <a:t>Use of instrumental music in worship to God</a:t>
            </a:r>
          </a:p>
          <a:p>
            <a:pPr lvl="1"/>
            <a:r>
              <a:rPr lang="en-US" altLang="en-US" sz="2600" dirty="0">
                <a:latin typeface="Arimo" panose="020B0604020202020204" pitchFamily="34" charset="0"/>
              </a:rPr>
              <a:t>Church sponsored recreation &amp; entertainment</a:t>
            </a:r>
          </a:p>
          <a:p>
            <a:pPr lvl="1"/>
            <a:r>
              <a:rPr lang="en-US" altLang="en-US" sz="2600" dirty="0">
                <a:latin typeface="Arimo" panose="020B0604020202020204" pitchFamily="34" charset="0"/>
              </a:rPr>
              <a:t>Infant baptism</a:t>
            </a:r>
          </a:p>
          <a:p>
            <a:pPr lvl="1"/>
            <a:r>
              <a:rPr lang="en-US" altLang="en-US" sz="2600" dirty="0">
                <a:latin typeface="Arimo" panose="020B0604020202020204" pitchFamily="34" charset="0"/>
              </a:rPr>
              <a:t>Sponsoring church arrangement</a:t>
            </a:r>
          </a:p>
          <a:p>
            <a:pPr lvl="1"/>
            <a:r>
              <a:rPr lang="en-US" altLang="en-US" sz="2600" dirty="0">
                <a:latin typeface="Arimo" panose="020B0604020202020204" pitchFamily="34" charset="0"/>
              </a:rPr>
              <a:t>Church sponsored benevolence to non-Christians</a:t>
            </a:r>
          </a:p>
          <a:p>
            <a:pPr lvl="1"/>
            <a:r>
              <a:rPr lang="en-US" altLang="en-US" sz="2600" dirty="0">
                <a:latin typeface="Arimo" panose="020B0604020202020204" pitchFamily="34" charset="0"/>
              </a:rPr>
              <a:t>Church sponsored institutions to evangelize the world and edify the saints</a:t>
            </a:r>
          </a:p>
        </p:txBody>
      </p:sp>
      <p:pic>
        <p:nvPicPr>
          <p:cNvPr id="20495" name="Picture 15">
            <a:extLst>
              <a:ext uri="{FF2B5EF4-FFF2-40B4-BE49-F238E27FC236}">
                <a16:creationId xmlns:a16="http://schemas.microsoft.com/office/drawing/2014/main" id="{95F7203F-13FA-4AEA-AE38-83BFC740D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76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0496" name="Rectangle 16">
            <a:extLst>
              <a:ext uri="{FF2B5EF4-FFF2-40B4-BE49-F238E27FC236}">
                <a16:creationId xmlns:a16="http://schemas.microsoft.com/office/drawing/2014/main" id="{49A0D168-26D5-40D8-B3DD-8C67041683C7}"/>
              </a:ext>
            </a:extLst>
          </p:cNvPr>
          <p:cNvSpPr>
            <a:spLocks noChangeArrowheads="1"/>
          </p:cNvSpPr>
          <p:nvPr/>
        </p:nvSpPr>
        <p:spPr bwMode="auto">
          <a:xfrm>
            <a:off x="1219200" y="5089526"/>
            <a:ext cx="10668000" cy="1158874"/>
          </a:xfrm>
          <a:prstGeom prst="rect">
            <a:avLst/>
          </a:prstGeom>
          <a:solidFill>
            <a:srgbClr val="42426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7" name="Text Box 17">
            <a:extLst>
              <a:ext uri="{FF2B5EF4-FFF2-40B4-BE49-F238E27FC236}">
                <a16:creationId xmlns:a16="http://schemas.microsoft.com/office/drawing/2014/main" id="{1D9E8535-38BF-4260-BDCD-BD47E057F021}"/>
              </a:ext>
            </a:extLst>
          </p:cNvPr>
          <p:cNvSpPr txBox="1">
            <a:spLocks noChangeArrowheads="1"/>
          </p:cNvSpPr>
          <p:nvPr/>
        </p:nvSpPr>
        <p:spPr bwMode="auto">
          <a:xfrm>
            <a:off x="1295400" y="5334000"/>
            <a:ext cx="1051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a:solidFill>
                  <a:schemeClr val="bg1"/>
                </a:solidFill>
                <a:latin typeface="Arimo" panose="020B0604020202020204" pitchFamily="34" charset="0"/>
              </a:rPr>
              <a:t>We dare not presume to act upon the </a:t>
            </a:r>
            <a:r>
              <a:rPr lang="en-US" altLang="en-US" sz="3200" b="1" dirty="0">
                <a:solidFill>
                  <a:schemeClr val="bg1"/>
                </a:solidFill>
                <a:latin typeface="Arimo" panose="020B0604020202020204" pitchFamily="34" charset="0"/>
              </a:rPr>
              <a:t>SILENCE</a:t>
            </a:r>
            <a:r>
              <a:rPr lang="en-US" altLang="en-US" sz="3200" dirty="0">
                <a:solidFill>
                  <a:schemeClr val="bg1"/>
                </a:solidFill>
                <a:latin typeface="Arimo" panose="020B0604020202020204" pitchFamily="34" charset="0"/>
              </a:rPr>
              <a:t> of God</a:t>
            </a:r>
          </a:p>
        </p:txBody>
      </p:sp>
      <p:pic>
        <p:nvPicPr>
          <p:cNvPr id="18" name="Picture 9">
            <a:extLst>
              <a:ext uri="{FF2B5EF4-FFF2-40B4-BE49-F238E27FC236}">
                <a16:creationId xmlns:a16="http://schemas.microsoft.com/office/drawing/2014/main" id="{C91D1E5C-DFC8-45DC-B5FA-FB4011E2A60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04800"/>
            <a:ext cx="12731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a:extLst>
              <a:ext uri="{FF2B5EF4-FFF2-40B4-BE49-F238E27FC236}">
                <a16:creationId xmlns:a16="http://schemas.microsoft.com/office/drawing/2014/main" id="{EACFBAE5-10FE-461A-AF87-B5FB00B202D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14025" y="304800"/>
            <a:ext cx="1273175" cy="13716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4">
            <a:extLst>
              <a:ext uri="{FF2B5EF4-FFF2-40B4-BE49-F238E27FC236}">
                <a16:creationId xmlns:a16="http://schemas.microsoft.com/office/drawing/2014/main" id="{2106930D-2CD7-4464-B3C5-4CB329C97944}"/>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5">
            <a:extLst>
              <a:ext uri="{FF2B5EF4-FFF2-40B4-BE49-F238E27FC236}">
                <a16:creationId xmlns:a16="http://schemas.microsoft.com/office/drawing/2014/main" id="{EFC48BFD-B0A0-4210-A416-56CE922E02BD}"/>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6">
            <a:extLst>
              <a:ext uri="{FF2B5EF4-FFF2-40B4-BE49-F238E27FC236}">
                <a16:creationId xmlns:a16="http://schemas.microsoft.com/office/drawing/2014/main" id="{40108436-3AD8-41FD-98D3-0F915D30BDD1}"/>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7">
            <a:extLst>
              <a:ext uri="{FF2B5EF4-FFF2-40B4-BE49-F238E27FC236}">
                <a16:creationId xmlns:a16="http://schemas.microsoft.com/office/drawing/2014/main" id="{A8C353CE-1DE3-4164-AEEB-8EDB850303B9}"/>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Box 23">
            <a:extLst>
              <a:ext uri="{FF2B5EF4-FFF2-40B4-BE49-F238E27FC236}">
                <a16:creationId xmlns:a16="http://schemas.microsoft.com/office/drawing/2014/main" id="{B38C8B93-EDF5-4448-954B-CA45165B6307}"/>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
        <p:nvSpPr>
          <p:cNvPr id="25" name="Rectangle 2">
            <a:extLst>
              <a:ext uri="{FF2B5EF4-FFF2-40B4-BE49-F238E27FC236}">
                <a16:creationId xmlns:a16="http://schemas.microsoft.com/office/drawing/2014/main" id="{80EB9355-9628-4AAC-90DD-862A61FC1217}"/>
              </a:ext>
            </a:extLst>
          </p:cNvPr>
          <p:cNvSpPr>
            <a:spLocks noGrp="1" noChangeArrowheads="1"/>
          </p:cNvSpPr>
          <p:nvPr>
            <p:ph type="title"/>
          </p:nvPr>
        </p:nvSpPr>
        <p:spPr>
          <a:xfrm>
            <a:off x="228600" y="274638"/>
            <a:ext cx="11734800" cy="1249362"/>
          </a:xfrm>
          <a:effectLst>
            <a:outerShdw dist="35921" dir="2700000" algn="ctr" rotWithShape="0">
              <a:schemeClr val="bg1"/>
            </a:outerShdw>
          </a:effectLst>
        </p:spPr>
        <p:txBody>
          <a:bodyPr/>
          <a:lstStyle/>
          <a:p>
            <a:pPr algn="ctr"/>
            <a:r>
              <a:rPr lang="en-US" altLang="en-US" sz="4000" b="1" dirty="0">
                <a:latin typeface="Arimo" panose="020B0604020202020204" pitchFamily="34" charset="0"/>
              </a:rPr>
              <a:t>CONCLUSION</a:t>
            </a:r>
            <a:endParaRPr lang="en-US" altLang="en-US" sz="4000" b="1" dirty="0">
              <a:solidFill>
                <a:srgbClr val="424262"/>
              </a:solidFill>
              <a:latin typeface="Arimo" panose="020B0604020202020204" pitchFamily="34" charset="0"/>
            </a:endParaRPr>
          </a:p>
        </p:txBody>
      </p:sp>
      <p:sp>
        <p:nvSpPr>
          <p:cNvPr id="26" name="Line 8">
            <a:extLst>
              <a:ext uri="{FF2B5EF4-FFF2-40B4-BE49-F238E27FC236}">
                <a16:creationId xmlns:a16="http://schemas.microsoft.com/office/drawing/2014/main" id="{1A38B70F-5583-4592-93F3-45EA61503053}"/>
              </a:ext>
            </a:extLst>
          </p:cNvPr>
          <p:cNvSpPr>
            <a:spLocks noChangeShapeType="1"/>
          </p:cNvSpPr>
          <p:nvPr/>
        </p:nvSpPr>
        <p:spPr bwMode="auto">
          <a:xfrm>
            <a:off x="1828800" y="14478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495"/>
                                        </p:tgtEl>
                                        <p:attrNameLst>
                                          <p:attrName>style.visibility</p:attrName>
                                        </p:attrNameLst>
                                      </p:cBhvr>
                                      <p:to>
                                        <p:strVal val="visible"/>
                                      </p:to>
                                    </p:set>
                                    <p:anim calcmode="lin" valueType="num">
                                      <p:cBhvr>
                                        <p:cTn id="7" dur="500" fill="hold"/>
                                        <p:tgtEl>
                                          <p:spTgt spid="20495"/>
                                        </p:tgtEl>
                                        <p:attrNameLst>
                                          <p:attrName>ppt_w</p:attrName>
                                        </p:attrNameLst>
                                      </p:cBhvr>
                                      <p:tavLst>
                                        <p:tav tm="0">
                                          <p:val>
                                            <p:fltVal val="0"/>
                                          </p:val>
                                        </p:tav>
                                        <p:tav tm="100000">
                                          <p:val>
                                            <p:strVal val="#ppt_w"/>
                                          </p:val>
                                        </p:tav>
                                      </p:tavLst>
                                    </p:anim>
                                    <p:anim calcmode="lin" valueType="num">
                                      <p:cBhvr>
                                        <p:cTn id="8" dur="500" fill="hold"/>
                                        <p:tgtEl>
                                          <p:spTgt spid="2049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0494">
                                            <p:txEl>
                                              <p:pRg st="0" end="0"/>
                                            </p:txEl>
                                          </p:spTgt>
                                        </p:tgtEl>
                                        <p:attrNameLst>
                                          <p:attrName>style.visibility</p:attrName>
                                        </p:attrNameLst>
                                      </p:cBhvr>
                                      <p:to>
                                        <p:strVal val="visible"/>
                                      </p:to>
                                    </p:set>
                                    <p:anim calcmode="lin" valueType="num">
                                      <p:cBhvr>
                                        <p:cTn id="12" dur="500" fill="hold"/>
                                        <p:tgtEl>
                                          <p:spTgt spid="2049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049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0494">
                                            <p:txEl>
                                              <p:pRg st="1" end="1"/>
                                            </p:txEl>
                                          </p:spTgt>
                                        </p:tgtEl>
                                        <p:attrNameLst>
                                          <p:attrName>style.visibility</p:attrName>
                                        </p:attrNameLst>
                                      </p:cBhvr>
                                      <p:to>
                                        <p:strVal val="visible"/>
                                      </p:to>
                                    </p:set>
                                    <p:animEffect transition="in" filter="dissolve">
                                      <p:cBhvr>
                                        <p:cTn id="18" dur="500"/>
                                        <p:tgtEl>
                                          <p:spTgt spid="2049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0494">
                                            <p:txEl>
                                              <p:pRg st="2" end="2"/>
                                            </p:txEl>
                                          </p:spTgt>
                                        </p:tgtEl>
                                        <p:attrNameLst>
                                          <p:attrName>style.visibility</p:attrName>
                                        </p:attrNameLst>
                                      </p:cBhvr>
                                      <p:to>
                                        <p:strVal val="visible"/>
                                      </p:to>
                                    </p:set>
                                    <p:animEffect transition="in" filter="dissolve">
                                      <p:cBhvr>
                                        <p:cTn id="23" dur="500"/>
                                        <p:tgtEl>
                                          <p:spTgt spid="2049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20494">
                                            <p:txEl>
                                              <p:pRg st="3" end="3"/>
                                            </p:txEl>
                                          </p:spTgt>
                                        </p:tgtEl>
                                        <p:attrNameLst>
                                          <p:attrName>style.visibility</p:attrName>
                                        </p:attrNameLst>
                                      </p:cBhvr>
                                      <p:to>
                                        <p:strVal val="visible"/>
                                      </p:to>
                                    </p:set>
                                    <p:animEffect transition="in" filter="dissolve">
                                      <p:cBhvr>
                                        <p:cTn id="28" dur="500"/>
                                        <p:tgtEl>
                                          <p:spTgt spid="20494">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20494">
                                            <p:txEl>
                                              <p:pRg st="4" end="4"/>
                                            </p:txEl>
                                          </p:spTgt>
                                        </p:tgtEl>
                                        <p:attrNameLst>
                                          <p:attrName>style.visibility</p:attrName>
                                        </p:attrNameLst>
                                      </p:cBhvr>
                                      <p:to>
                                        <p:strVal val="visible"/>
                                      </p:to>
                                    </p:set>
                                    <p:animEffect transition="in" filter="dissolve">
                                      <p:cBhvr>
                                        <p:cTn id="33" dur="500"/>
                                        <p:tgtEl>
                                          <p:spTgt spid="20494">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20494">
                                            <p:txEl>
                                              <p:pRg st="5" end="5"/>
                                            </p:txEl>
                                          </p:spTgt>
                                        </p:tgtEl>
                                        <p:attrNameLst>
                                          <p:attrName>style.visibility</p:attrName>
                                        </p:attrNameLst>
                                      </p:cBhvr>
                                      <p:to>
                                        <p:strVal val="visible"/>
                                      </p:to>
                                    </p:set>
                                    <p:animEffect transition="in" filter="dissolve">
                                      <p:cBhvr>
                                        <p:cTn id="38" dur="500"/>
                                        <p:tgtEl>
                                          <p:spTgt spid="20494">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20494">
                                            <p:txEl>
                                              <p:pRg st="6" end="6"/>
                                            </p:txEl>
                                          </p:spTgt>
                                        </p:tgtEl>
                                        <p:attrNameLst>
                                          <p:attrName>style.visibility</p:attrName>
                                        </p:attrNameLst>
                                      </p:cBhvr>
                                      <p:to>
                                        <p:strVal val="visible"/>
                                      </p:to>
                                    </p:set>
                                    <p:animEffect transition="in" filter="dissolve">
                                      <p:cBhvr>
                                        <p:cTn id="43" dur="500"/>
                                        <p:tgtEl>
                                          <p:spTgt spid="20494">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20496"/>
                                        </p:tgtEl>
                                        <p:attrNameLst>
                                          <p:attrName>style.visibility</p:attrName>
                                        </p:attrNameLst>
                                      </p:cBhvr>
                                      <p:to>
                                        <p:strVal val="visible"/>
                                      </p:to>
                                    </p:set>
                                    <p:animEffect transition="in" filter="blinds(horizontal)">
                                      <p:cBhvr>
                                        <p:cTn id="48" dur="500"/>
                                        <p:tgtEl>
                                          <p:spTgt spid="2049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497"/>
                                        </p:tgtEl>
                                        <p:attrNameLst>
                                          <p:attrName>style.visibility</p:attrName>
                                        </p:attrNameLst>
                                      </p:cBhvr>
                                      <p:to>
                                        <p:strVal val="visible"/>
                                      </p:to>
                                    </p:set>
                                    <p:animEffect transition="in" filter="blinds(horizontal)">
                                      <p:cBhvr>
                                        <p:cTn id="51" dur="500"/>
                                        <p:tgtEl>
                                          <p:spTgt spid="2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909B9B3-5011-44D9-8976-F2FCAA41B7BF}"/>
              </a:ext>
            </a:extLst>
          </p:cNvPr>
          <p:cNvSpPr>
            <a:spLocks noGrp="1" noChangeArrowheads="1"/>
          </p:cNvSpPr>
          <p:nvPr>
            <p:ph type="title"/>
          </p:nvPr>
        </p:nvSpPr>
        <p:spPr>
          <a:xfrm>
            <a:off x="228600" y="304800"/>
            <a:ext cx="11734800" cy="1047190"/>
          </a:xfrm>
          <a:effectLst>
            <a:outerShdw dist="35921" dir="2700000" algn="ctr" rotWithShape="0">
              <a:schemeClr val="bg1"/>
            </a:outerShdw>
          </a:effectLst>
        </p:spPr>
        <p:txBody>
          <a:bodyPr/>
          <a:lstStyle/>
          <a:p>
            <a:r>
              <a:rPr lang="en-US" altLang="en-US" sz="4000" b="1" u="sng" dirty="0">
                <a:latin typeface="Arimo" panose="020B0604020202020204" pitchFamily="34" charset="0"/>
              </a:rPr>
              <a:t>2</a:t>
            </a:r>
            <a:r>
              <a:rPr lang="en-US" altLang="en-US" sz="4000" dirty="0">
                <a:latin typeface="Arimo" panose="020B0604020202020204" pitchFamily="34" charset="0"/>
              </a:rPr>
              <a:t> </a:t>
            </a:r>
            <a:r>
              <a:rPr lang="en-US" altLang="en-US" sz="4000" b="1" dirty="0">
                <a:latin typeface="Arimo" panose="020B0604020202020204" pitchFamily="34" charset="0"/>
              </a:rPr>
              <a:t>Different Attitudes Toward the </a:t>
            </a:r>
            <a:r>
              <a:rPr lang="en-US" altLang="en-US" sz="4000" b="1" dirty="0">
                <a:solidFill>
                  <a:srgbClr val="424262"/>
                </a:solidFill>
                <a:latin typeface="Arimo" panose="020B0604020202020204" pitchFamily="34" charset="0"/>
              </a:rPr>
              <a:t>Silence of God</a:t>
            </a:r>
          </a:p>
        </p:txBody>
      </p:sp>
      <p:sp>
        <p:nvSpPr>
          <p:cNvPr id="3075" name="Rectangle 3">
            <a:extLst>
              <a:ext uri="{FF2B5EF4-FFF2-40B4-BE49-F238E27FC236}">
                <a16:creationId xmlns:a16="http://schemas.microsoft.com/office/drawing/2014/main" id="{404E5CF8-ACDB-4E0F-A13C-670FA166D699}"/>
              </a:ext>
            </a:extLst>
          </p:cNvPr>
          <p:cNvSpPr>
            <a:spLocks noGrp="1" noChangeArrowheads="1"/>
          </p:cNvSpPr>
          <p:nvPr>
            <p:ph idx="1"/>
          </p:nvPr>
        </p:nvSpPr>
        <p:spPr>
          <a:xfrm>
            <a:off x="381000" y="1600200"/>
            <a:ext cx="9829800" cy="2381809"/>
          </a:xfrm>
        </p:spPr>
        <p:txBody>
          <a:bodyPr/>
          <a:lstStyle/>
          <a:p>
            <a:r>
              <a:rPr lang="en-US" altLang="en-US" sz="3600" b="1" dirty="0">
                <a:latin typeface="Arimo" panose="020B0604020202020204" pitchFamily="34" charset="0"/>
                <a:ea typeface="Arimo" panose="020B0604020202020204" pitchFamily="34" charset="0"/>
                <a:cs typeface="Arimo" panose="020B0604020202020204" pitchFamily="34" charset="0"/>
              </a:rPr>
              <a:t>Permissive:</a:t>
            </a:r>
          </a:p>
          <a:p>
            <a:pPr lvl="1"/>
            <a:r>
              <a:rPr lang="en-US" altLang="en-US" sz="3200" dirty="0">
                <a:latin typeface="Arimo" panose="020B0604020202020204" pitchFamily="34" charset="0"/>
                <a:ea typeface="Arimo" panose="020B0604020202020204" pitchFamily="34" charset="0"/>
                <a:cs typeface="Arimo" panose="020B0604020202020204" pitchFamily="34" charset="0"/>
              </a:rPr>
              <a:t>“If God doesn’t say I can’t, then I can.”</a:t>
            </a:r>
          </a:p>
          <a:p>
            <a:r>
              <a:rPr lang="en-US" altLang="en-US" sz="3600" b="1" dirty="0">
                <a:latin typeface="Arimo" panose="020B0604020202020204" pitchFamily="34" charset="0"/>
                <a:ea typeface="Arimo" panose="020B0604020202020204" pitchFamily="34" charset="0"/>
                <a:cs typeface="Arimo" panose="020B0604020202020204" pitchFamily="34" charset="0"/>
              </a:rPr>
              <a:t>Prohibitive:</a:t>
            </a:r>
          </a:p>
          <a:p>
            <a:pPr lvl="1"/>
            <a:r>
              <a:rPr lang="en-US" altLang="en-US" sz="3200" dirty="0">
                <a:latin typeface="Arimo" panose="020B0604020202020204" pitchFamily="34" charset="0"/>
                <a:ea typeface="Arimo" panose="020B0604020202020204" pitchFamily="34" charset="0"/>
                <a:cs typeface="Arimo" panose="020B0604020202020204" pitchFamily="34" charset="0"/>
              </a:rPr>
              <a:t>“If God doesn’t say I can, then I can’t.”</a:t>
            </a:r>
          </a:p>
        </p:txBody>
      </p:sp>
      <p:sp>
        <p:nvSpPr>
          <p:cNvPr id="3076" name="Rectangle 4">
            <a:extLst>
              <a:ext uri="{FF2B5EF4-FFF2-40B4-BE49-F238E27FC236}">
                <a16:creationId xmlns:a16="http://schemas.microsoft.com/office/drawing/2014/main" id="{E20F4820-FF2E-4377-8B28-70A42C0634B8}"/>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Rectangle 5">
            <a:extLst>
              <a:ext uri="{FF2B5EF4-FFF2-40B4-BE49-F238E27FC236}">
                <a16:creationId xmlns:a16="http://schemas.microsoft.com/office/drawing/2014/main" id="{4743B5FE-B448-4355-A10A-1D4A8DBD7DA1}"/>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6">
            <a:extLst>
              <a:ext uri="{FF2B5EF4-FFF2-40B4-BE49-F238E27FC236}">
                <a16:creationId xmlns:a16="http://schemas.microsoft.com/office/drawing/2014/main" id="{51FD03E6-600F-4DEE-BDF7-FEE4A4B9294F}"/>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520C98A1-F58A-4542-85CB-7CD68824BDD5}"/>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Line 8">
            <a:extLst>
              <a:ext uri="{FF2B5EF4-FFF2-40B4-BE49-F238E27FC236}">
                <a16:creationId xmlns:a16="http://schemas.microsoft.com/office/drawing/2014/main" id="{3AE65D85-5B81-4905-AA2E-8019770387FC}"/>
              </a:ext>
            </a:extLst>
          </p:cNvPr>
          <p:cNvSpPr>
            <a:spLocks noChangeShapeType="1"/>
          </p:cNvSpPr>
          <p:nvPr/>
        </p:nvSpPr>
        <p:spPr bwMode="auto">
          <a:xfrm>
            <a:off x="1828800" y="1371600"/>
            <a:ext cx="8534400" cy="0"/>
          </a:xfrm>
          <a:prstGeom prst="line">
            <a:avLst/>
          </a:prstGeom>
          <a:noFill/>
          <a:ln w="38100">
            <a:solidFill>
              <a:srgbClr val="5E5E8C"/>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pic>
        <p:nvPicPr>
          <p:cNvPr id="3081" name="Picture 9">
            <a:extLst>
              <a:ext uri="{FF2B5EF4-FFF2-40B4-BE49-F238E27FC236}">
                <a16:creationId xmlns:a16="http://schemas.microsoft.com/office/drawing/2014/main" id="{A2D4A781-99D5-4D54-8173-5BC3311E2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62400"/>
            <a:ext cx="2971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3082" name="Rectangle 10">
            <a:extLst>
              <a:ext uri="{FF2B5EF4-FFF2-40B4-BE49-F238E27FC236}">
                <a16:creationId xmlns:a16="http://schemas.microsoft.com/office/drawing/2014/main" id="{FB70907E-44F4-4DC1-AF8D-DECC99ABF6C8}"/>
              </a:ext>
            </a:extLst>
          </p:cNvPr>
          <p:cNvSpPr>
            <a:spLocks noChangeArrowheads="1"/>
          </p:cNvSpPr>
          <p:nvPr/>
        </p:nvSpPr>
        <p:spPr bwMode="auto">
          <a:xfrm>
            <a:off x="3352800" y="3962400"/>
            <a:ext cx="8458200" cy="2209799"/>
          </a:xfrm>
          <a:prstGeom prst="rect">
            <a:avLst/>
          </a:prstGeom>
          <a:solidFill>
            <a:srgbClr val="42426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Text Box 11">
            <a:extLst>
              <a:ext uri="{FF2B5EF4-FFF2-40B4-BE49-F238E27FC236}">
                <a16:creationId xmlns:a16="http://schemas.microsoft.com/office/drawing/2014/main" id="{17B9318D-1B0F-477E-83D2-59F6C638AB97}"/>
              </a:ext>
            </a:extLst>
          </p:cNvPr>
          <p:cNvSpPr txBox="1">
            <a:spLocks noChangeArrowheads="1"/>
          </p:cNvSpPr>
          <p:nvPr/>
        </p:nvSpPr>
        <p:spPr bwMode="auto">
          <a:xfrm>
            <a:off x="3505200" y="4083063"/>
            <a:ext cx="8153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000" dirty="0">
                <a:solidFill>
                  <a:schemeClr val="bg1"/>
                </a:solidFill>
                <a:latin typeface="Arimo" panose="020B0604020202020204" pitchFamily="34" charset="0"/>
              </a:rPr>
              <a:t>We need to make sure that we are</a:t>
            </a:r>
            <a:br>
              <a:rPr lang="en-US" altLang="en-US" sz="3000" dirty="0">
                <a:solidFill>
                  <a:schemeClr val="bg1"/>
                </a:solidFill>
                <a:latin typeface="Arimo" panose="020B0604020202020204" pitchFamily="34" charset="0"/>
              </a:rPr>
            </a:br>
            <a:r>
              <a:rPr lang="en-US" altLang="en-US" sz="3000" dirty="0">
                <a:solidFill>
                  <a:schemeClr val="bg1"/>
                </a:solidFill>
                <a:latin typeface="Arimo" panose="020B0604020202020204" pitchFamily="34" charset="0"/>
              </a:rPr>
              <a:t>handling accurately the Word of God</a:t>
            </a:r>
            <a:br>
              <a:rPr lang="en-US" altLang="en-US" sz="3000" dirty="0">
                <a:solidFill>
                  <a:schemeClr val="bg1"/>
                </a:solidFill>
                <a:latin typeface="Arimo" panose="020B0604020202020204" pitchFamily="34" charset="0"/>
              </a:rPr>
            </a:br>
            <a:r>
              <a:rPr lang="en-US" altLang="en-US" sz="3000" dirty="0">
                <a:solidFill>
                  <a:schemeClr val="bg1"/>
                </a:solidFill>
                <a:latin typeface="Arimo" panose="020B0604020202020204" pitchFamily="34" charset="0"/>
              </a:rPr>
              <a:t>– we </a:t>
            </a:r>
            <a:r>
              <a:rPr lang="en-US" altLang="en-US" sz="3000" b="1" dirty="0">
                <a:solidFill>
                  <a:schemeClr val="bg1"/>
                </a:solidFill>
                <a:latin typeface="Arimo" panose="020B0604020202020204" pitchFamily="34" charset="0"/>
              </a:rPr>
              <a:t>must</a:t>
            </a:r>
            <a:r>
              <a:rPr lang="en-US" altLang="en-US" sz="3000" dirty="0">
                <a:solidFill>
                  <a:schemeClr val="bg1"/>
                </a:solidFill>
                <a:latin typeface="Arimo" panose="020B0604020202020204" pitchFamily="34" charset="0"/>
              </a:rPr>
              <a:t> know whether God’s silence</a:t>
            </a:r>
            <a:br>
              <a:rPr lang="en-US" altLang="en-US" sz="3000" dirty="0">
                <a:solidFill>
                  <a:schemeClr val="bg1"/>
                </a:solidFill>
                <a:latin typeface="Arimo" panose="020B0604020202020204" pitchFamily="34" charset="0"/>
              </a:rPr>
            </a:br>
            <a:r>
              <a:rPr lang="en-US" altLang="en-US" sz="3000" dirty="0">
                <a:solidFill>
                  <a:schemeClr val="bg1"/>
                </a:solidFill>
                <a:latin typeface="Arimo" panose="020B0604020202020204" pitchFamily="34" charset="0"/>
              </a:rPr>
              <a:t>is permissive or prohibitive.</a:t>
            </a:r>
          </a:p>
        </p:txBody>
      </p:sp>
      <p:sp>
        <p:nvSpPr>
          <p:cNvPr id="2" name="TextBox 1">
            <a:extLst>
              <a:ext uri="{FF2B5EF4-FFF2-40B4-BE49-F238E27FC236}">
                <a16:creationId xmlns:a16="http://schemas.microsoft.com/office/drawing/2014/main" id="{A47FC715-CF43-4E45-8071-7F0BA3214A86}"/>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 calcmode="lin" valueType="num">
                                      <p:cBhvr>
                                        <p:cTn id="11"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0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 calcmode="lin" valueType="num">
                                      <p:cBhvr>
                                        <p:cTn id="17" dur="5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075">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p:cTn id="21" dur="5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07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081"/>
                                        </p:tgtEl>
                                        <p:attrNameLst>
                                          <p:attrName>style.visibility</p:attrName>
                                        </p:attrNameLst>
                                      </p:cBhvr>
                                      <p:to>
                                        <p:strVal val="visible"/>
                                      </p:to>
                                    </p:set>
                                    <p:animEffect transition="in" filter="fade">
                                      <p:cBhvr>
                                        <p:cTn id="27" dur="2000"/>
                                        <p:tgtEl>
                                          <p:spTgt spid="3081"/>
                                        </p:tgtEl>
                                      </p:cBhvr>
                                    </p:animEffect>
                                  </p:childTnLst>
                                </p:cTn>
                              </p:par>
                            </p:childTnLst>
                          </p:cTn>
                        </p:par>
                        <p:par>
                          <p:cTn id="28" fill="hold" nodeType="afterGroup">
                            <p:stCondLst>
                              <p:cond delay="2000"/>
                            </p:stCondLst>
                            <p:childTnLst>
                              <p:par>
                                <p:cTn id="29" presetID="3" presetClass="entr" presetSubtype="10" fill="hold" nodeType="afterEffect">
                                  <p:stCondLst>
                                    <p:cond delay="0"/>
                                  </p:stCondLst>
                                  <p:childTnLst>
                                    <p:set>
                                      <p:cBhvr>
                                        <p:cTn id="30" dur="1" fill="hold">
                                          <p:stCondLst>
                                            <p:cond delay="0"/>
                                          </p:stCondLst>
                                        </p:cTn>
                                        <p:tgtEl>
                                          <p:spTgt spid="3082"/>
                                        </p:tgtEl>
                                        <p:attrNameLst>
                                          <p:attrName>style.visibility</p:attrName>
                                        </p:attrNameLst>
                                      </p:cBhvr>
                                      <p:to>
                                        <p:strVal val="visible"/>
                                      </p:to>
                                    </p:set>
                                    <p:animEffect transition="in" filter="blinds(horizontal)">
                                      <p:cBhvr>
                                        <p:cTn id="31" dur="500"/>
                                        <p:tgtEl>
                                          <p:spTgt spid="308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083"/>
                                        </p:tgtEl>
                                        <p:attrNameLst>
                                          <p:attrName>style.visibility</p:attrName>
                                        </p:attrNameLst>
                                      </p:cBhvr>
                                      <p:to>
                                        <p:strVal val="visible"/>
                                      </p:to>
                                    </p:set>
                                    <p:animEffect transition="in" filter="blinds(horizontal)">
                                      <p:cBhvr>
                                        <p:cTn id="34"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13">
            <a:extLst>
              <a:ext uri="{FF2B5EF4-FFF2-40B4-BE49-F238E27FC236}">
                <a16:creationId xmlns:a16="http://schemas.microsoft.com/office/drawing/2014/main" id="{FD6A48A1-8294-4784-AA23-1536046AE6C9}"/>
              </a:ext>
            </a:extLst>
          </p:cNvPr>
          <p:cNvSpPr>
            <a:spLocks noChangeArrowheads="1"/>
          </p:cNvSpPr>
          <p:nvPr/>
        </p:nvSpPr>
        <p:spPr bwMode="auto">
          <a:xfrm>
            <a:off x="838200" y="2209800"/>
            <a:ext cx="5867400" cy="6096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 name="Rectangle 2">
            <a:extLst>
              <a:ext uri="{FF2B5EF4-FFF2-40B4-BE49-F238E27FC236}">
                <a16:creationId xmlns:a16="http://schemas.microsoft.com/office/drawing/2014/main" id="{977A3AAE-4BBE-4F55-A935-4C62D567B617}"/>
              </a:ext>
            </a:extLst>
          </p:cNvPr>
          <p:cNvSpPr>
            <a:spLocks noGrp="1" noChangeArrowheads="1"/>
          </p:cNvSpPr>
          <p:nvPr>
            <p:ph type="title"/>
          </p:nvPr>
        </p:nvSpPr>
        <p:spPr>
          <a:xfrm>
            <a:off x="1981200" y="274638"/>
            <a:ext cx="8229600" cy="1249362"/>
          </a:xfrm>
          <a:effectLst>
            <a:outerShdw dist="35921" dir="2700000" algn="ctr" rotWithShape="0">
              <a:schemeClr val="bg1"/>
            </a:outerShdw>
          </a:effectLst>
        </p:spPr>
        <p:txBody>
          <a:bodyPr>
            <a:normAutofit fontScale="90000"/>
          </a:bodyPr>
          <a:lstStyle/>
          <a:p>
            <a:pPr algn="ctr">
              <a:lnSpc>
                <a:spcPct val="100000"/>
              </a:lnSpc>
            </a:pPr>
            <a:r>
              <a:rPr lang="en-US" altLang="en-US" sz="4000" b="1" dirty="0">
                <a:latin typeface="Arimo" panose="020B0604020202020204" pitchFamily="34" charset="0"/>
              </a:rPr>
              <a:t>What the Bible says about the </a:t>
            </a:r>
            <a:r>
              <a:rPr lang="en-US" altLang="en-US" sz="4000" b="1" dirty="0">
                <a:solidFill>
                  <a:srgbClr val="424262"/>
                </a:solidFill>
                <a:latin typeface="Arimo" panose="020B0604020202020204" pitchFamily="34" charset="0"/>
              </a:rPr>
              <a:t>Silence of God</a:t>
            </a:r>
          </a:p>
        </p:txBody>
      </p:sp>
      <p:sp>
        <p:nvSpPr>
          <p:cNvPr id="4099" name="Rectangle 3">
            <a:extLst>
              <a:ext uri="{FF2B5EF4-FFF2-40B4-BE49-F238E27FC236}">
                <a16:creationId xmlns:a16="http://schemas.microsoft.com/office/drawing/2014/main" id="{A21A4B79-F3AB-46C0-AD71-A02BFA780E08}"/>
              </a:ext>
            </a:extLst>
          </p:cNvPr>
          <p:cNvSpPr>
            <a:spLocks noGrp="1" noChangeArrowheads="1"/>
          </p:cNvSpPr>
          <p:nvPr>
            <p:ph idx="1"/>
          </p:nvPr>
        </p:nvSpPr>
        <p:spPr>
          <a:xfrm>
            <a:off x="381000" y="1676400"/>
            <a:ext cx="11506200" cy="1447800"/>
          </a:xfrm>
        </p:spPr>
        <p:txBody>
          <a:bodyPr/>
          <a:lstStyle/>
          <a:p>
            <a:r>
              <a:rPr lang="en-US" altLang="en-US" sz="3600" b="1" dirty="0">
                <a:latin typeface="Arimo" panose="020B0604020202020204" pitchFamily="34" charset="0"/>
              </a:rPr>
              <a:t>Must respect God’s Word</a:t>
            </a:r>
          </a:p>
          <a:p>
            <a:pPr lvl="1"/>
            <a:r>
              <a:rPr lang="en-US" altLang="en-US" sz="3200" dirty="0">
                <a:solidFill>
                  <a:schemeClr val="bg1"/>
                </a:solidFill>
                <a:latin typeface="Arimo" panose="020B0604020202020204" pitchFamily="34" charset="0"/>
              </a:rPr>
              <a:t>Jews under the law of Moses:</a:t>
            </a:r>
          </a:p>
        </p:txBody>
      </p:sp>
      <p:sp>
        <p:nvSpPr>
          <p:cNvPr id="4104" name="Line 8">
            <a:extLst>
              <a:ext uri="{FF2B5EF4-FFF2-40B4-BE49-F238E27FC236}">
                <a16:creationId xmlns:a16="http://schemas.microsoft.com/office/drawing/2014/main" id="{D0175C89-68F9-45EC-AEAA-7EB445798E24}"/>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dirty="0"/>
          </a:p>
        </p:txBody>
      </p:sp>
      <p:pic>
        <p:nvPicPr>
          <p:cNvPr id="4108" name="Picture 12">
            <a:extLst>
              <a:ext uri="{FF2B5EF4-FFF2-40B4-BE49-F238E27FC236}">
                <a16:creationId xmlns:a16="http://schemas.microsoft.com/office/drawing/2014/main" id="{4F5703A8-437F-44CF-A7D6-F09D3868D6E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80999"/>
            <a:ext cx="1524000" cy="1447797"/>
          </a:xfrm>
          <a:prstGeom prst="rect">
            <a:avLst/>
          </a:prstGeom>
          <a:noFill/>
          <a:extLst>
            <a:ext uri="{909E8E84-426E-40DD-AFC4-6F175D3DCCD1}">
              <a14:hiddenFill xmlns:a14="http://schemas.microsoft.com/office/drawing/2010/main">
                <a:solidFill>
                  <a:srgbClr val="FFFFFF"/>
                </a:solidFill>
              </a14:hiddenFill>
            </a:ext>
          </a:extLst>
        </p:spPr>
      </p:pic>
      <p:sp>
        <p:nvSpPr>
          <p:cNvPr id="4110" name="AutoShape 14">
            <a:extLst>
              <a:ext uri="{FF2B5EF4-FFF2-40B4-BE49-F238E27FC236}">
                <a16:creationId xmlns:a16="http://schemas.microsoft.com/office/drawing/2014/main" id="{2098E2C9-EBEC-4BE8-A2DF-988F2C78C07A}"/>
              </a:ext>
            </a:extLst>
          </p:cNvPr>
          <p:cNvSpPr>
            <a:spLocks noChangeArrowheads="1"/>
          </p:cNvSpPr>
          <p:nvPr/>
        </p:nvSpPr>
        <p:spPr bwMode="auto">
          <a:xfrm>
            <a:off x="457200" y="2438400"/>
            <a:ext cx="11277600" cy="3810000"/>
          </a:xfrm>
          <a:prstGeom prst="horizontalScroll">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1" name="Text Box 15">
            <a:extLst>
              <a:ext uri="{FF2B5EF4-FFF2-40B4-BE49-F238E27FC236}">
                <a16:creationId xmlns:a16="http://schemas.microsoft.com/office/drawing/2014/main" id="{12D5E719-417A-42F7-8901-2C1D7279F851}"/>
              </a:ext>
            </a:extLst>
          </p:cNvPr>
          <p:cNvSpPr txBox="1">
            <a:spLocks noChangeArrowheads="1"/>
          </p:cNvSpPr>
          <p:nvPr/>
        </p:nvSpPr>
        <p:spPr bwMode="auto">
          <a:xfrm>
            <a:off x="914400" y="3115032"/>
            <a:ext cx="108204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dirty="0">
                <a:latin typeface="Arimo" panose="020B0604020202020204" pitchFamily="34" charset="0"/>
              </a:rPr>
              <a:t>“Now, O Israel, listen to the statutes and the judgments which I teach you to observe, that you may live, and go in and possess the land which the LORD God of your fathers is giving you. </a:t>
            </a:r>
            <a:r>
              <a:rPr lang="en-US" altLang="en-US" sz="2600" b="1" dirty="0">
                <a:solidFill>
                  <a:srgbClr val="A50021"/>
                </a:solidFill>
                <a:latin typeface="Arimo" panose="020B0604020202020204" pitchFamily="34" charset="0"/>
              </a:rPr>
              <a:t>You shall not add to the word</a:t>
            </a:r>
            <a:r>
              <a:rPr lang="en-US" altLang="en-US" sz="2600" b="1" dirty="0">
                <a:latin typeface="Arimo" panose="020B0604020202020204" pitchFamily="34" charset="0"/>
              </a:rPr>
              <a:t> </a:t>
            </a:r>
            <a:r>
              <a:rPr lang="en-US" altLang="en-US" sz="2600" dirty="0">
                <a:latin typeface="Arimo" panose="020B0604020202020204" pitchFamily="34" charset="0"/>
              </a:rPr>
              <a:t>which I command you, </a:t>
            </a:r>
            <a:r>
              <a:rPr lang="en-US" altLang="en-US" sz="2600" b="1" dirty="0">
                <a:solidFill>
                  <a:srgbClr val="A50021"/>
                </a:solidFill>
                <a:latin typeface="Arimo" panose="020B0604020202020204" pitchFamily="34" charset="0"/>
              </a:rPr>
              <a:t>nor take from it</a:t>
            </a:r>
            <a:r>
              <a:rPr lang="en-US" altLang="en-US" sz="2600" dirty="0">
                <a:latin typeface="Arimo" panose="020B0604020202020204" pitchFamily="34" charset="0"/>
              </a:rPr>
              <a:t>, that you may keep the commandments of the LORD your God which I command you.” </a:t>
            </a:r>
            <a:r>
              <a:rPr lang="en-US" altLang="en-US" sz="2600" b="1" dirty="0">
                <a:latin typeface="Arimo" panose="020B0604020202020204" pitchFamily="34" charset="0"/>
              </a:rPr>
              <a:t>Deuteronomy 4:1-2</a:t>
            </a:r>
          </a:p>
        </p:txBody>
      </p:sp>
      <p:sp>
        <p:nvSpPr>
          <p:cNvPr id="15" name="Rectangle 4">
            <a:extLst>
              <a:ext uri="{FF2B5EF4-FFF2-40B4-BE49-F238E27FC236}">
                <a16:creationId xmlns:a16="http://schemas.microsoft.com/office/drawing/2014/main" id="{50949CA8-F551-4F06-9D9E-254A70C31F89}"/>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5">
            <a:extLst>
              <a:ext uri="{FF2B5EF4-FFF2-40B4-BE49-F238E27FC236}">
                <a16:creationId xmlns:a16="http://schemas.microsoft.com/office/drawing/2014/main" id="{0B453765-6451-4CF1-A8D1-AF901F9C4829}"/>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6">
            <a:extLst>
              <a:ext uri="{FF2B5EF4-FFF2-40B4-BE49-F238E27FC236}">
                <a16:creationId xmlns:a16="http://schemas.microsoft.com/office/drawing/2014/main" id="{162B3F5D-015C-4200-9A33-4820E59C2387}"/>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7">
            <a:extLst>
              <a:ext uri="{FF2B5EF4-FFF2-40B4-BE49-F238E27FC236}">
                <a16:creationId xmlns:a16="http://schemas.microsoft.com/office/drawing/2014/main" id="{1B340FFC-9923-4BA9-B345-74E227987498}"/>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Box 18">
            <a:extLst>
              <a:ext uri="{FF2B5EF4-FFF2-40B4-BE49-F238E27FC236}">
                <a16:creationId xmlns:a16="http://schemas.microsoft.com/office/drawing/2014/main" id="{5F544557-7D26-40FE-B36A-FC708796CF62}"/>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4109"/>
                                        </p:tgtEl>
                                        <p:attrNameLst>
                                          <p:attrName>style.visibility</p:attrName>
                                        </p:attrNameLst>
                                      </p:cBhvr>
                                      <p:to>
                                        <p:strVal val="visible"/>
                                      </p:to>
                                    </p:set>
                                    <p:animEffect transition="in" filter="blinds(horizontal)">
                                      <p:cBhvr>
                                        <p:cTn id="13" dur="500"/>
                                        <p:tgtEl>
                                          <p:spTgt spid="4109"/>
                                        </p:tgtEl>
                                      </p:cBhvr>
                                    </p:animEffect>
                                  </p:childTnLst>
                                </p:cTn>
                              </p:par>
                              <p:par>
                                <p:cTn id="14" presetID="3" presetClass="entr" presetSubtype="10" fill="hold" nodeType="withEffect">
                                  <p:stCondLst>
                                    <p:cond delay="0"/>
                                  </p:stCondLst>
                                  <p:childTnLst>
                                    <p:set>
                                      <p:cBhvr>
                                        <p:cTn id="15"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6" dur="500"/>
                                        <p:tgtEl>
                                          <p:spTgt spid="4099">
                                            <p:txEl>
                                              <p:pRg st="1" end="1"/>
                                            </p:txEl>
                                          </p:spTgt>
                                        </p:tgtEl>
                                      </p:cBhvr>
                                    </p:animEffect>
                                  </p:childTnLst>
                                </p:cTn>
                              </p:par>
                            </p:childTnLst>
                          </p:cTn>
                        </p:par>
                        <p:par>
                          <p:cTn id="17" fill="hold" nodeType="afterGroup">
                            <p:stCondLst>
                              <p:cond delay="500"/>
                            </p:stCondLst>
                            <p:childTnLst>
                              <p:par>
                                <p:cTn id="18" presetID="3" presetClass="entr" presetSubtype="10" fill="hold" nodeType="afterEffect">
                                  <p:stCondLst>
                                    <p:cond delay="0"/>
                                  </p:stCondLst>
                                  <p:childTnLst>
                                    <p:set>
                                      <p:cBhvr>
                                        <p:cTn id="19" dur="1" fill="hold">
                                          <p:stCondLst>
                                            <p:cond delay="0"/>
                                          </p:stCondLst>
                                        </p:cTn>
                                        <p:tgtEl>
                                          <p:spTgt spid="4110"/>
                                        </p:tgtEl>
                                        <p:attrNameLst>
                                          <p:attrName>style.visibility</p:attrName>
                                        </p:attrNameLst>
                                      </p:cBhvr>
                                      <p:to>
                                        <p:strVal val="visible"/>
                                      </p:to>
                                    </p:set>
                                    <p:animEffect transition="in" filter="blinds(horizontal)">
                                      <p:cBhvr>
                                        <p:cTn id="20" dur="500"/>
                                        <p:tgtEl>
                                          <p:spTgt spid="411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111"/>
                                        </p:tgtEl>
                                        <p:attrNameLst>
                                          <p:attrName>style.visibility</p:attrName>
                                        </p:attrNameLst>
                                      </p:cBhvr>
                                      <p:to>
                                        <p:strVal val="visible"/>
                                      </p:to>
                                    </p:set>
                                    <p:animEffect transition="in" filter="blinds(horizontal)">
                                      <p:cBhvr>
                                        <p:cTn id="23" dur="5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C0F738F-1C57-4434-9A3E-E1DA84015A90}"/>
              </a:ext>
            </a:extLst>
          </p:cNvPr>
          <p:cNvSpPr>
            <a:spLocks noChangeArrowheads="1"/>
          </p:cNvSpPr>
          <p:nvPr/>
        </p:nvSpPr>
        <p:spPr bwMode="auto">
          <a:xfrm>
            <a:off x="838200" y="2209800"/>
            <a:ext cx="8382000" cy="6096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Rectangle 4">
            <a:extLst>
              <a:ext uri="{FF2B5EF4-FFF2-40B4-BE49-F238E27FC236}">
                <a16:creationId xmlns:a16="http://schemas.microsoft.com/office/drawing/2014/main" id="{6F5DD287-D29A-44CA-A6F5-8E4AF4CB529A}"/>
              </a:ext>
            </a:extLst>
          </p:cNvPr>
          <p:cNvSpPr>
            <a:spLocks noGrp="1" noChangeArrowheads="1"/>
          </p:cNvSpPr>
          <p:nvPr>
            <p:ph idx="1"/>
          </p:nvPr>
        </p:nvSpPr>
        <p:spPr>
          <a:xfrm>
            <a:off x="381000" y="1676400"/>
            <a:ext cx="9982200" cy="1447800"/>
          </a:xfrm>
        </p:spPr>
        <p:txBody>
          <a:bodyPr>
            <a:normAutofit/>
          </a:bodyPr>
          <a:lstStyle/>
          <a:p>
            <a:r>
              <a:rPr lang="en-US" altLang="en-US" sz="3600" b="1" dirty="0">
                <a:latin typeface="Arimo" panose="020B0604020202020204" pitchFamily="34" charset="0"/>
              </a:rPr>
              <a:t>Must respect God’s Word</a:t>
            </a:r>
          </a:p>
          <a:p>
            <a:pPr lvl="1"/>
            <a:r>
              <a:rPr lang="en-US" altLang="en-US" sz="3200" dirty="0">
                <a:solidFill>
                  <a:schemeClr val="bg1"/>
                </a:solidFill>
                <a:latin typeface="Arimo" panose="020B0604020202020204" pitchFamily="34" charset="0"/>
              </a:rPr>
              <a:t>Christians under the gospel of Jesus Christ:</a:t>
            </a:r>
          </a:p>
        </p:txBody>
      </p:sp>
      <p:sp>
        <p:nvSpPr>
          <p:cNvPr id="5129" name="Line 9">
            <a:extLst>
              <a:ext uri="{FF2B5EF4-FFF2-40B4-BE49-F238E27FC236}">
                <a16:creationId xmlns:a16="http://schemas.microsoft.com/office/drawing/2014/main" id="{19F4EFB3-812E-4C21-9A30-34C8F0824785}"/>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sp>
        <p:nvSpPr>
          <p:cNvPr id="5131" name="AutoShape 11">
            <a:extLst>
              <a:ext uri="{FF2B5EF4-FFF2-40B4-BE49-F238E27FC236}">
                <a16:creationId xmlns:a16="http://schemas.microsoft.com/office/drawing/2014/main" id="{5BBEF210-70EF-4587-A70F-A84C7959AC26}"/>
              </a:ext>
            </a:extLst>
          </p:cNvPr>
          <p:cNvSpPr>
            <a:spLocks noChangeArrowheads="1"/>
          </p:cNvSpPr>
          <p:nvPr/>
        </p:nvSpPr>
        <p:spPr bwMode="auto">
          <a:xfrm>
            <a:off x="381000" y="2479217"/>
            <a:ext cx="11430000" cy="3692983"/>
          </a:xfrm>
          <a:prstGeom prst="horizontalScroll">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Text Box 13">
            <a:extLst>
              <a:ext uri="{FF2B5EF4-FFF2-40B4-BE49-F238E27FC236}">
                <a16:creationId xmlns:a16="http://schemas.microsoft.com/office/drawing/2014/main" id="{F69DE208-C485-4334-876B-B684BF1A13C8}"/>
              </a:ext>
            </a:extLst>
          </p:cNvPr>
          <p:cNvSpPr txBox="1">
            <a:spLocks noChangeArrowheads="1"/>
          </p:cNvSpPr>
          <p:nvPr/>
        </p:nvSpPr>
        <p:spPr bwMode="auto">
          <a:xfrm>
            <a:off x="838200" y="3069610"/>
            <a:ext cx="108966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dirty="0">
                <a:latin typeface="Arimo" panose="020B0604020202020204" pitchFamily="34" charset="0"/>
              </a:rPr>
              <a:t>“Whoever transgresses and </a:t>
            </a:r>
            <a:r>
              <a:rPr lang="en-US" altLang="en-US" sz="2600" b="1" dirty="0">
                <a:solidFill>
                  <a:srgbClr val="A50021"/>
                </a:solidFill>
                <a:latin typeface="Arimo" panose="020B0604020202020204" pitchFamily="34" charset="0"/>
              </a:rPr>
              <a:t>does not abide in the doctrine of Christ</a:t>
            </a:r>
            <a:r>
              <a:rPr lang="en-US" altLang="en-US" sz="2600" b="1" dirty="0">
                <a:latin typeface="Arimo" panose="020B0604020202020204" pitchFamily="34" charset="0"/>
              </a:rPr>
              <a:t> </a:t>
            </a:r>
            <a:r>
              <a:rPr lang="en-US" altLang="en-US" sz="2600" dirty="0">
                <a:latin typeface="Arimo" panose="020B0604020202020204" pitchFamily="34" charset="0"/>
              </a:rPr>
              <a:t>does not have God. He who abides in the doctrine of Christ has both the Father and the Son. If anyone comes to you and does not bring this doctrine, do not receive him into your house nor greet him; for he who greets him shares in his evil deeds.”</a:t>
            </a:r>
            <a:br>
              <a:rPr lang="en-US" altLang="en-US" sz="2500" i="1" dirty="0">
                <a:latin typeface="Arimo" panose="020B0604020202020204" pitchFamily="34" charset="0"/>
              </a:rPr>
            </a:br>
            <a:r>
              <a:rPr lang="en-US" altLang="en-US" sz="2600" b="1" dirty="0">
                <a:latin typeface="Arimo" panose="020B0604020202020204" pitchFamily="34" charset="0"/>
              </a:rPr>
              <a:t>2 John 9-11</a:t>
            </a:r>
          </a:p>
        </p:txBody>
      </p:sp>
      <p:sp>
        <p:nvSpPr>
          <p:cNvPr id="17" name="Rectangle 2">
            <a:extLst>
              <a:ext uri="{FF2B5EF4-FFF2-40B4-BE49-F238E27FC236}">
                <a16:creationId xmlns:a16="http://schemas.microsoft.com/office/drawing/2014/main" id="{63D15EAA-6908-4CBE-96BC-B84A6E02BC51}"/>
              </a:ext>
            </a:extLst>
          </p:cNvPr>
          <p:cNvSpPr>
            <a:spLocks noGrp="1" noChangeArrowheads="1"/>
          </p:cNvSpPr>
          <p:nvPr>
            <p:ph type="title"/>
          </p:nvPr>
        </p:nvSpPr>
        <p:spPr>
          <a:xfrm>
            <a:off x="1981200" y="274638"/>
            <a:ext cx="8229600" cy="1249362"/>
          </a:xfrm>
          <a:effectLst>
            <a:outerShdw dist="35921" dir="2700000" algn="ctr" rotWithShape="0">
              <a:schemeClr val="bg1"/>
            </a:outerShdw>
          </a:effectLst>
        </p:spPr>
        <p:txBody>
          <a:bodyPr>
            <a:normAutofit fontScale="90000"/>
          </a:bodyPr>
          <a:lstStyle/>
          <a:p>
            <a:pPr algn="ctr">
              <a:lnSpc>
                <a:spcPct val="100000"/>
              </a:lnSpc>
            </a:pPr>
            <a:r>
              <a:rPr lang="en-US" altLang="en-US" sz="4000" b="1" dirty="0">
                <a:latin typeface="Arimo" panose="020B0604020202020204" pitchFamily="34" charset="0"/>
              </a:rPr>
              <a:t>What the Bible says about the </a:t>
            </a:r>
            <a:r>
              <a:rPr lang="en-US" altLang="en-US" sz="4000" b="1" dirty="0">
                <a:solidFill>
                  <a:srgbClr val="424262"/>
                </a:solidFill>
                <a:latin typeface="Arimo" panose="020B0604020202020204" pitchFamily="34" charset="0"/>
              </a:rPr>
              <a:t>Silence of God</a:t>
            </a:r>
          </a:p>
        </p:txBody>
      </p:sp>
      <p:sp>
        <p:nvSpPr>
          <p:cNvPr id="18" name="Line 8">
            <a:extLst>
              <a:ext uri="{FF2B5EF4-FFF2-40B4-BE49-F238E27FC236}">
                <a16:creationId xmlns:a16="http://schemas.microsoft.com/office/drawing/2014/main" id="{74BC7360-3CE0-44F3-9866-521B625D6480}"/>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dirty="0"/>
          </a:p>
        </p:txBody>
      </p:sp>
      <p:pic>
        <p:nvPicPr>
          <p:cNvPr id="19" name="Picture 12">
            <a:extLst>
              <a:ext uri="{FF2B5EF4-FFF2-40B4-BE49-F238E27FC236}">
                <a16:creationId xmlns:a16="http://schemas.microsoft.com/office/drawing/2014/main" id="{D9BDB658-3D5F-42B9-87D5-A2293EC227A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80999"/>
            <a:ext cx="1524000" cy="144779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4">
            <a:extLst>
              <a:ext uri="{FF2B5EF4-FFF2-40B4-BE49-F238E27FC236}">
                <a16:creationId xmlns:a16="http://schemas.microsoft.com/office/drawing/2014/main" id="{FFE20D87-86A1-4809-96C0-51D623420D3B}"/>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5">
            <a:extLst>
              <a:ext uri="{FF2B5EF4-FFF2-40B4-BE49-F238E27FC236}">
                <a16:creationId xmlns:a16="http://schemas.microsoft.com/office/drawing/2014/main" id="{7ECE62E1-8CE7-4E5F-9619-F01CEE3E943E}"/>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6">
            <a:extLst>
              <a:ext uri="{FF2B5EF4-FFF2-40B4-BE49-F238E27FC236}">
                <a16:creationId xmlns:a16="http://schemas.microsoft.com/office/drawing/2014/main" id="{28264C22-F5CE-444C-B2A0-F171F80278EE}"/>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7">
            <a:extLst>
              <a:ext uri="{FF2B5EF4-FFF2-40B4-BE49-F238E27FC236}">
                <a16:creationId xmlns:a16="http://schemas.microsoft.com/office/drawing/2014/main" id="{147D3D82-0A7A-41B9-87AF-9737E1A52B04}"/>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Box 23">
            <a:extLst>
              <a:ext uri="{FF2B5EF4-FFF2-40B4-BE49-F238E27FC236}">
                <a16:creationId xmlns:a16="http://schemas.microsoft.com/office/drawing/2014/main" id="{DC4200FA-8A7A-4B00-813E-68F2B98764F8}"/>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par>
                                <p:cTn id="8" presetID="3" presetClass="entr" presetSubtype="10" fill="hold" nodeType="withEffect">
                                  <p:stCondLst>
                                    <p:cond delay="0"/>
                                  </p:stCondLst>
                                  <p:childTnLst>
                                    <p:set>
                                      <p:cBhvr>
                                        <p:cTn id="9" dur="1" fill="hold">
                                          <p:stCondLst>
                                            <p:cond delay="0"/>
                                          </p:stCondLst>
                                        </p:cTn>
                                        <p:tgtEl>
                                          <p:spTgt spid="5124">
                                            <p:txEl>
                                              <p:pRg st="1" end="1"/>
                                            </p:txEl>
                                          </p:spTgt>
                                        </p:tgtEl>
                                        <p:attrNameLst>
                                          <p:attrName>style.visibility</p:attrName>
                                        </p:attrNameLst>
                                      </p:cBhvr>
                                      <p:to>
                                        <p:strVal val="visible"/>
                                      </p:to>
                                    </p:set>
                                    <p:animEffect transition="in" filter="blinds(horizontal)">
                                      <p:cBhvr>
                                        <p:cTn id="10" dur="500"/>
                                        <p:tgtEl>
                                          <p:spTgt spid="5124">
                                            <p:txEl>
                                              <p:pRg st="1" end="1"/>
                                            </p:txEl>
                                          </p:spTgt>
                                        </p:tgtEl>
                                      </p:cBhvr>
                                    </p:animEffec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5131"/>
                                        </p:tgtEl>
                                        <p:attrNameLst>
                                          <p:attrName>style.visibility</p:attrName>
                                        </p:attrNameLst>
                                      </p:cBhvr>
                                      <p:to>
                                        <p:strVal val="visible"/>
                                      </p:to>
                                    </p:set>
                                    <p:animEffect transition="in" filter="blinds(horizontal)">
                                      <p:cBhvr>
                                        <p:cTn id="14" dur="500"/>
                                        <p:tgtEl>
                                          <p:spTgt spid="5131"/>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5133"/>
                                        </p:tgtEl>
                                        <p:attrNameLst>
                                          <p:attrName>style.visibility</p:attrName>
                                        </p:attrNameLst>
                                      </p:cBhvr>
                                      <p:to>
                                        <p:strVal val="visible"/>
                                      </p:to>
                                    </p:set>
                                    <p:animEffect transition="in" filter="blinds(horizontal)">
                                      <p:cBhvr>
                                        <p:cTn id="17"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230B6A3D-E23E-4FDD-9152-7FCD4825E16B}"/>
              </a:ext>
            </a:extLst>
          </p:cNvPr>
          <p:cNvSpPr>
            <a:spLocks noGrp="1" noChangeArrowheads="1"/>
          </p:cNvSpPr>
          <p:nvPr>
            <p:ph idx="1"/>
          </p:nvPr>
        </p:nvSpPr>
        <p:spPr>
          <a:xfrm>
            <a:off x="381000" y="1676400"/>
            <a:ext cx="11430000" cy="1447800"/>
          </a:xfrm>
        </p:spPr>
        <p:txBody>
          <a:bodyPr>
            <a:normAutofit/>
          </a:bodyPr>
          <a:lstStyle/>
          <a:p>
            <a:pPr>
              <a:lnSpc>
                <a:spcPct val="100000"/>
              </a:lnSpc>
            </a:pPr>
            <a:r>
              <a:rPr lang="en-US" altLang="en-US" sz="3600" b="1" dirty="0">
                <a:latin typeface="Arimo" panose="020B0604020202020204" pitchFamily="34" charset="0"/>
              </a:rPr>
              <a:t>Respect for God’s Word demands a certain attitude toward God’s silence</a:t>
            </a:r>
            <a:endParaRPr lang="en-US" altLang="en-US" sz="3600" dirty="0">
              <a:solidFill>
                <a:schemeClr val="bg1"/>
              </a:solidFill>
              <a:latin typeface="Arimo" panose="020B0604020202020204" pitchFamily="34" charset="0"/>
            </a:endParaRPr>
          </a:p>
        </p:txBody>
      </p:sp>
      <p:sp>
        <p:nvSpPr>
          <p:cNvPr id="6153" name="Line 9">
            <a:extLst>
              <a:ext uri="{FF2B5EF4-FFF2-40B4-BE49-F238E27FC236}">
                <a16:creationId xmlns:a16="http://schemas.microsoft.com/office/drawing/2014/main" id="{4662A2FC-CE65-4D6B-8050-B9B76E079010}"/>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pic>
        <p:nvPicPr>
          <p:cNvPr id="6157" name="Picture 13">
            <a:extLst>
              <a:ext uri="{FF2B5EF4-FFF2-40B4-BE49-F238E27FC236}">
                <a16:creationId xmlns:a16="http://schemas.microsoft.com/office/drawing/2014/main" id="{656A0161-6B50-4DB5-B711-1858DE2F52C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2344576"/>
            <a:ext cx="2209800" cy="3980024"/>
          </a:xfrm>
          <a:prstGeom prst="rect">
            <a:avLst/>
          </a:prstGeom>
          <a:noFill/>
          <a:extLst>
            <a:ext uri="{909E8E84-426E-40DD-AFC4-6F175D3DCCD1}">
              <a14:hiddenFill xmlns:a14="http://schemas.microsoft.com/office/drawing/2010/main">
                <a:solidFill>
                  <a:srgbClr val="FFFFFF"/>
                </a:solidFill>
              </a14:hiddenFill>
            </a:ext>
          </a:extLst>
        </p:spPr>
      </p:pic>
      <p:sp>
        <p:nvSpPr>
          <p:cNvPr id="6158" name="Oval 14">
            <a:extLst>
              <a:ext uri="{FF2B5EF4-FFF2-40B4-BE49-F238E27FC236}">
                <a16:creationId xmlns:a16="http://schemas.microsoft.com/office/drawing/2014/main" id="{B20F6343-DE17-41B5-B66E-6585D9E2FE1F}"/>
              </a:ext>
            </a:extLst>
          </p:cNvPr>
          <p:cNvSpPr>
            <a:spLocks noChangeArrowheads="1"/>
          </p:cNvSpPr>
          <p:nvPr/>
        </p:nvSpPr>
        <p:spPr bwMode="auto">
          <a:xfrm>
            <a:off x="914400" y="2835274"/>
            <a:ext cx="6705600" cy="3336926"/>
          </a:xfrm>
          <a:prstGeom prst="ellipse">
            <a:avLst/>
          </a:prstGeom>
          <a:solidFill>
            <a:srgbClr val="42426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Text Box 15">
            <a:extLst>
              <a:ext uri="{FF2B5EF4-FFF2-40B4-BE49-F238E27FC236}">
                <a16:creationId xmlns:a16="http://schemas.microsoft.com/office/drawing/2014/main" id="{5EA94EF7-9BB4-4D4F-9DBD-C342E2AE2DC9}"/>
              </a:ext>
            </a:extLst>
          </p:cNvPr>
          <p:cNvSpPr txBox="1">
            <a:spLocks noChangeArrowheads="1"/>
          </p:cNvSpPr>
          <p:nvPr/>
        </p:nvSpPr>
        <p:spPr bwMode="auto">
          <a:xfrm>
            <a:off x="1219200" y="3352800"/>
            <a:ext cx="6172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a:solidFill>
                  <a:schemeClr val="bg1"/>
                </a:solidFill>
                <a:latin typeface="Arimo" panose="020B0604020202020204" pitchFamily="34" charset="0"/>
              </a:rPr>
              <a:t>If a contractor cannot find something on the blueprint</a:t>
            </a:r>
            <a:br>
              <a:rPr lang="en-US" altLang="en-US" sz="3200" dirty="0">
                <a:solidFill>
                  <a:schemeClr val="bg1"/>
                </a:solidFill>
                <a:latin typeface="Arimo" panose="020B0604020202020204" pitchFamily="34" charset="0"/>
              </a:rPr>
            </a:br>
            <a:r>
              <a:rPr lang="en-US" altLang="en-US" sz="3200" dirty="0">
                <a:solidFill>
                  <a:schemeClr val="bg1"/>
                </a:solidFill>
                <a:latin typeface="Arimo" panose="020B0604020202020204" pitchFamily="34" charset="0"/>
              </a:rPr>
              <a:t>what does he do?</a:t>
            </a:r>
          </a:p>
          <a:p>
            <a:pPr algn="ctr">
              <a:spcBef>
                <a:spcPct val="50000"/>
              </a:spcBef>
            </a:pPr>
            <a:r>
              <a:rPr lang="en-US" altLang="en-US" sz="3200" b="1" dirty="0">
                <a:solidFill>
                  <a:schemeClr val="bg1"/>
                </a:solidFill>
                <a:latin typeface="Arimo" panose="020B0604020202020204" pitchFamily="34" charset="0"/>
              </a:rPr>
              <a:t>NOTHING!</a:t>
            </a:r>
          </a:p>
        </p:txBody>
      </p:sp>
      <p:sp>
        <p:nvSpPr>
          <p:cNvPr id="17" name="Rectangle 2">
            <a:extLst>
              <a:ext uri="{FF2B5EF4-FFF2-40B4-BE49-F238E27FC236}">
                <a16:creationId xmlns:a16="http://schemas.microsoft.com/office/drawing/2014/main" id="{6DFBDBD7-D886-4B88-B2AE-759A18E41C5A}"/>
              </a:ext>
            </a:extLst>
          </p:cNvPr>
          <p:cNvSpPr>
            <a:spLocks noGrp="1" noChangeArrowheads="1"/>
          </p:cNvSpPr>
          <p:nvPr>
            <p:ph type="title"/>
          </p:nvPr>
        </p:nvSpPr>
        <p:spPr>
          <a:xfrm>
            <a:off x="1981200" y="274638"/>
            <a:ext cx="8229600" cy="1249362"/>
          </a:xfrm>
          <a:effectLst>
            <a:outerShdw dist="35921" dir="2700000" algn="ctr" rotWithShape="0">
              <a:schemeClr val="bg1"/>
            </a:outerShdw>
          </a:effectLst>
        </p:spPr>
        <p:txBody>
          <a:bodyPr>
            <a:normAutofit fontScale="90000"/>
          </a:bodyPr>
          <a:lstStyle/>
          <a:p>
            <a:pPr algn="ctr">
              <a:lnSpc>
                <a:spcPct val="100000"/>
              </a:lnSpc>
            </a:pPr>
            <a:r>
              <a:rPr lang="en-US" altLang="en-US" sz="4000" b="1" dirty="0">
                <a:latin typeface="Arimo" panose="020B0604020202020204" pitchFamily="34" charset="0"/>
              </a:rPr>
              <a:t>What the Bible says about the </a:t>
            </a:r>
            <a:r>
              <a:rPr lang="en-US" altLang="en-US" sz="4000" b="1" dirty="0">
                <a:solidFill>
                  <a:srgbClr val="424262"/>
                </a:solidFill>
                <a:latin typeface="Arimo" panose="020B0604020202020204" pitchFamily="34" charset="0"/>
              </a:rPr>
              <a:t>Silence of God</a:t>
            </a:r>
          </a:p>
        </p:txBody>
      </p:sp>
      <p:sp>
        <p:nvSpPr>
          <p:cNvPr id="18" name="Line 8">
            <a:extLst>
              <a:ext uri="{FF2B5EF4-FFF2-40B4-BE49-F238E27FC236}">
                <a16:creationId xmlns:a16="http://schemas.microsoft.com/office/drawing/2014/main" id="{8E9F5364-ED92-4BBD-90FC-A1915E7E2797}"/>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dirty="0"/>
          </a:p>
        </p:txBody>
      </p:sp>
      <p:pic>
        <p:nvPicPr>
          <p:cNvPr id="19" name="Picture 12">
            <a:extLst>
              <a:ext uri="{FF2B5EF4-FFF2-40B4-BE49-F238E27FC236}">
                <a16:creationId xmlns:a16="http://schemas.microsoft.com/office/drawing/2014/main" id="{5DD52854-B59D-4CA9-94C9-A99C7E77B17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80999"/>
            <a:ext cx="1524000" cy="144779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4">
            <a:extLst>
              <a:ext uri="{FF2B5EF4-FFF2-40B4-BE49-F238E27FC236}">
                <a16:creationId xmlns:a16="http://schemas.microsoft.com/office/drawing/2014/main" id="{23CF885D-0498-4955-A2EB-B1FFC456BBA3}"/>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5">
            <a:extLst>
              <a:ext uri="{FF2B5EF4-FFF2-40B4-BE49-F238E27FC236}">
                <a16:creationId xmlns:a16="http://schemas.microsoft.com/office/drawing/2014/main" id="{1C7EF89B-0550-4555-8A47-DFFDC09C1699}"/>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6">
            <a:extLst>
              <a:ext uri="{FF2B5EF4-FFF2-40B4-BE49-F238E27FC236}">
                <a16:creationId xmlns:a16="http://schemas.microsoft.com/office/drawing/2014/main" id="{E3600A34-76AC-47CB-88A3-63F8A0038268}"/>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7">
            <a:extLst>
              <a:ext uri="{FF2B5EF4-FFF2-40B4-BE49-F238E27FC236}">
                <a16:creationId xmlns:a16="http://schemas.microsoft.com/office/drawing/2014/main" id="{69AA42EA-66D8-45AB-85B5-84A7D5883B1E}"/>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Box 23">
            <a:extLst>
              <a:ext uri="{FF2B5EF4-FFF2-40B4-BE49-F238E27FC236}">
                <a16:creationId xmlns:a16="http://schemas.microsoft.com/office/drawing/2014/main" id="{8F140251-78C0-41EF-AFCD-23491AE8A989}"/>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p:cTn id="7" dur="500" fill="hold"/>
                                        <p:tgtEl>
                                          <p:spTgt spid="614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57"/>
                                        </p:tgtEl>
                                        <p:attrNameLst>
                                          <p:attrName>style.visibility</p:attrName>
                                        </p:attrNameLst>
                                      </p:cBhvr>
                                      <p:to>
                                        <p:strVal val="visible"/>
                                      </p:to>
                                    </p:set>
                                    <p:animEffect transition="in" filter="fade">
                                      <p:cBhvr>
                                        <p:cTn id="13" dur="2000"/>
                                        <p:tgtEl>
                                          <p:spTgt spid="6157"/>
                                        </p:tgtEl>
                                      </p:cBhvr>
                                    </p:animEffect>
                                  </p:childTnLst>
                                </p:cTn>
                              </p:par>
                            </p:childTnLst>
                          </p:cTn>
                        </p:par>
                        <p:par>
                          <p:cTn id="14" fill="hold" nodeType="afterGroup">
                            <p:stCondLst>
                              <p:cond delay="2000"/>
                            </p:stCondLst>
                            <p:childTnLst>
                              <p:par>
                                <p:cTn id="15" presetID="3" presetClass="entr" presetSubtype="10" fill="hold" nodeType="afterEffect">
                                  <p:stCondLst>
                                    <p:cond delay="0"/>
                                  </p:stCondLst>
                                  <p:childTnLst>
                                    <p:set>
                                      <p:cBhvr>
                                        <p:cTn id="16" dur="1" fill="hold">
                                          <p:stCondLst>
                                            <p:cond delay="0"/>
                                          </p:stCondLst>
                                        </p:cTn>
                                        <p:tgtEl>
                                          <p:spTgt spid="6158"/>
                                        </p:tgtEl>
                                        <p:attrNameLst>
                                          <p:attrName>style.visibility</p:attrName>
                                        </p:attrNameLst>
                                      </p:cBhvr>
                                      <p:to>
                                        <p:strVal val="visible"/>
                                      </p:to>
                                    </p:set>
                                    <p:animEffect transition="in" filter="blinds(horizontal)">
                                      <p:cBhvr>
                                        <p:cTn id="17" dur="500"/>
                                        <p:tgtEl>
                                          <p:spTgt spid="615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159"/>
                                        </p:tgtEl>
                                        <p:attrNameLst>
                                          <p:attrName>style.visibility</p:attrName>
                                        </p:attrNameLst>
                                      </p:cBhvr>
                                      <p:to>
                                        <p:strVal val="visible"/>
                                      </p:to>
                                    </p:set>
                                    <p:animEffect transition="in" filter="blinds(horizontal)">
                                      <p:cBhvr>
                                        <p:cTn id="20" dur="5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CD92AB60-AAA2-4F0E-A0C8-0990CD94C0DD}"/>
              </a:ext>
            </a:extLst>
          </p:cNvPr>
          <p:cNvSpPr>
            <a:spLocks noGrp="1" noChangeArrowheads="1"/>
          </p:cNvSpPr>
          <p:nvPr>
            <p:ph idx="1"/>
          </p:nvPr>
        </p:nvSpPr>
        <p:spPr>
          <a:xfrm>
            <a:off x="304800" y="1676400"/>
            <a:ext cx="11582400" cy="4953000"/>
          </a:xfrm>
        </p:spPr>
        <p:txBody>
          <a:bodyPr/>
          <a:lstStyle/>
          <a:p>
            <a:pPr>
              <a:lnSpc>
                <a:spcPct val="100000"/>
              </a:lnSpc>
            </a:pPr>
            <a:r>
              <a:rPr lang="en-US" altLang="en-US" sz="3600" b="1" dirty="0">
                <a:latin typeface="Arimo" panose="020B0604020202020204" pitchFamily="34" charset="0"/>
              </a:rPr>
              <a:t>It is not SILENCE that sanctions, it is </a:t>
            </a:r>
            <a:r>
              <a:rPr lang="en-US" altLang="en-US" sz="3600" b="1" dirty="0">
                <a:solidFill>
                  <a:srgbClr val="A50021"/>
                </a:solidFill>
                <a:latin typeface="Arimo" panose="020B0604020202020204" pitchFamily="34" charset="0"/>
              </a:rPr>
              <a:t>scripture</a:t>
            </a:r>
            <a:br>
              <a:rPr lang="en-US" altLang="en-US" sz="3600" b="1" dirty="0">
                <a:solidFill>
                  <a:srgbClr val="A50021"/>
                </a:solidFill>
                <a:latin typeface="Arimo" panose="020B0604020202020204" pitchFamily="34" charset="0"/>
              </a:rPr>
            </a:br>
            <a:r>
              <a:rPr lang="en-US" altLang="en-US" sz="3600" b="1" dirty="0">
                <a:latin typeface="Arimo" panose="020B0604020202020204" pitchFamily="34" charset="0"/>
              </a:rPr>
              <a:t>that sanctions</a:t>
            </a:r>
          </a:p>
          <a:p>
            <a:pPr lvl="1">
              <a:lnSpc>
                <a:spcPct val="100000"/>
              </a:lnSpc>
            </a:pPr>
            <a:r>
              <a:rPr lang="en-US" altLang="en-US" sz="3400" dirty="0">
                <a:latin typeface="Arimo" panose="020B0604020202020204" pitchFamily="34" charset="0"/>
              </a:rPr>
              <a:t>Holy Spirit searched out the mind of God and revealed them to the apostles</a:t>
            </a:r>
          </a:p>
          <a:p>
            <a:pPr lvl="2">
              <a:lnSpc>
                <a:spcPct val="100000"/>
              </a:lnSpc>
            </a:pPr>
            <a:r>
              <a:rPr lang="en-US" altLang="en-US" sz="3200" dirty="0">
                <a:solidFill>
                  <a:srgbClr val="A50021"/>
                </a:solidFill>
                <a:latin typeface="Arimo" panose="020B0604020202020204" pitchFamily="34" charset="0"/>
              </a:rPr>
              <a:t>1 Corinthians 2:6-13</a:t>
            </a:r>
          </a:p>
          <a:p>
            <a:pPr lvl="1">
              <a:lnSpc>
                <a:spcPct val="100000"/>
              </a:lnSpc>
            </a:pPr>
            <a:r>
              <a:rPr lang="en-US" altLang="en-US" sz="3400" dirty="0">
                <a:latin typeface="Arimo" panose="020B0604020202020204" pitchFamily="34" charset="0"/>
              </a:rPr>
              <a:t>However, the Holy Spirit has not revealed </a:t>
            </a:r>
            <a:r>
              <a:rPr lang="en-US" altLang="en-US" sz="3400" b="1" dirty="0">
                <a:latin typeface="Arimo" panose="020B0604020202020204" pitchFamily="34" charset="0"/>
              </a:rPr>
              <a:t>everything</a:t>
            </a:r>
            <a:br>
              <a:rPr lang="en-US" altLang="en-US" sz="3400" b="1" dirty="0">
                <a:latin typeface="Arimo" panose="020B0604020202020204" pitchFamily="34" charset="0"/>
              </a:rPr>
            </a:br>
            <a:r>
              <a:rPr lang="en-US" altLang="en-US" sz="3400" dirty="0">
                <a:latin typeface="Arimo" panose="020B0604020202020204" pitchFamily="34" charset="0"/>
              </a:rPr>
              <a:t>to man</a:t>
            </a:r>
          </a:p>
          <a:p>
            <a:pPr lvl="2">
              <a:lnSpc>
                <a:spcPct val="100000"/>
              </a:lnSpc>
            </a:pPr>
            <a:r>
              <a:rPr lang="en-US" altLang="en-US" sz="3200" dirty="0">
                <a:solidFill>
                  <a:srgbClr val="A50021"/>
                </a:solidFill>
                <a:latin typeface="Arimo" panose="020B0604020202020204" pitchFamily="34" charset="0"/>
              </a:rPr>
              <a:t>Deuteronomy 29:29</a:t>
            </a:r>
          </a:p>
        </p:txBody>
      </p:sp>
      <p:sp>
        <p:nvSpPr>
          <p:cNvPr id="7176" name="Line 8">
            <a:extLst>
              <a:ext uri="{FF2B5EF4-FFF2-40B4-BE49-F238E27FC236}">
                <a16:creationId xmlns:a16="http://schemas.microsoft.com/office/drawing/2014/main" id="{E414F9F6-DAB3-4619-9328-0D3051C49A26}"/>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sp>
        <p:nvSpPr>
          <p:cNvPr id="14" name="Rectangle 2">
            <a:extLst>
              <a:ext uri="{FF2B5EF4-FFF2-40B4-BE49-F238E27FC236}">
                <a16:creationId xmlns:a16="http://schemas.microsoft.com/office/drawing/2014/main" id="{D00D4A01-5039-4B12-A5C1-E6485F5649E2}"/>
              </a:ext>
            </a:extLst>
          </p:cNvPr>
          <p:cNvSpPr>
            <a:spLocks noGrp="1" noChangeArrowheads="1"/>
          </p:cNvSpPr>
          <p:nvPr>
            <p:ph type="title"/>
          </p:nvPr>
        </p:nvSpPr>
        <p:spPr>
          <a:xfrm>
            <a:off x="1981200" y="274638"/>
            <a:ext cx="8229600" cy="1249362"/>
          </a:xfrm>
          <a:effectLst>
            <a:outerShdw dist="35921" dir="2700000" algn="ctr" rotWithShape="0">
              <a:schemeClr val="bg1"/>
            </a:outerShdw>
          </a:effectLst>
        </p:spPr>
        <p:txBody>
          <a:bodyPr>
            <a:normAutofit fontScale="90000"/>
          </a:bodyPr>
          <a:lstStyle/>
          <a:p>
            <a:pPr algn="ctr">
              <a:lnSpc>
                <a:spcPct val="100000"/>
              </a:lnSpc>
            </a:pPr>
            <a:r>
              <a:rPr lang="en-US" altLang="en-US" sz="4000" b="1" dirty="0">
                <a:latin typeface="Arimo" panose="020B0604020202020204" pitchFamily="34" charset="0"/>
              </a:rPr>
              <a:t>What the Bible says about the </a:t>
            </a:r>
            <a:r>
              <a:rPr lang="en-US" altLang="en-US" sz="4000" b="1" dirty="0">
                <a:solidFill>
                  <a:srgbClr val="424262"/>
                </a:solidFill>
                <a:latin typeface="Arimo" panose="020B0604020202020204" pitchFamily="34" charset="0"/>
              </a:rPr>
              <a:t>Silence of God</a:t>
            </a:r>
          </a:p>
        </p:txBody>
      </p:sp>
      <p:sp>
        <p:nvSpPr>
          <p:cNvPr id="15" name="Line 8">
            <a:extLst>
              <a:ext uri="{FF2B5EF4-FFF2-40B4-BE49-F238E27FC236}">
                <a16:creationId xmlns:a16="http://schemas.microsoft.com/office/drawing/2014/main" id="{677C46AB-8009-4D2F-85EA-FDD4DE6BB3FB}"/>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dirty="0"/>
          </a:p>
        </p:txBody>
      </p:sp>
      <p:pic>
        <p:nvPicPr>
          <p:cNvPr id="16" name="Picture 12">
            <a:extLst>
              <a:ext uri="{FF2B5EF4-FFF2-40B4-BE49-F238E27FC236}">
                <a16:creationId xmlns:a16="http://schemas.microsoft.com/office/drawing/2014/main" id="{38D809DA-3642-4B35-A39E-059E5BB746C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80999"/>
            <a:ext cx="1524000" cy="144779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
            <a:extLst>
              <a:ext uri="{FF2B5EF4-FFF2-40B4-BE49-F238E27FC236}">
                <a16:creationId xmlns:a16="http://schemas.microsoft.com/office/drawing/2014/main" id="{F57A8F63-82BB-4C21-8079-B8976CB6655C}"/>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5">
            <a:extLst>
              <a:ext uri="{FF2B5EF4-FFF2-40B4-BE49-F238E27FC236}">
                <a16:creationId xmlns:a16="http://schemas.microsoft.com/office/drawing/2014/main" id="{90F889F7-B3B0-45E0-AA6E-D0679000CE46}"/>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6">
            <a:extLst>
              <a:ext uri="{FF2B5EF4-FFF2-40B4-BE49-F238E27FC236}">
                <a16:creationId xmlns:a16="http://schemas.microsoft.com/office/drawing/2014/main" id="{7F314BF7-9C50-4BA4-92BA-B7088F19DB64}"/>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7">
            <a:extLst>
              <a:ext uri="{FF2B5EF4-FFF2-40B4-BE49-F238E27FC236}">
                <a16:creationId xmlns:a16="http://schemas.microsoft.com/office/drawing/2014/main" id="{29A0D3A6-3D86-4B95-A67A-BB88586FA738}"/>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Box 20">
            <a:extLst>
              <a:ext uri="{FF2B5EF4-FFF2-40B4-BE49-F238E27FC236}">
                <a16:creationId xmlns:a16="http://schemas.microsoft.com/office/drawing/2014/main" id="{CB2D383E-11F5-42AB-9125-D07512BDD18A}"/>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Effect transition="in" filter="dissolve">
                                      <p:cBhvr>
                                        <p:cTn id="13" dur="500"/>
                                        <p:tgtEl>
                                          <p:spTgt spid="7171">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7171">
                                            <p:txEl>
                                              <p:pRg st="2" end="2"/>
                                            </p:txEl>
                                          </p:spTgt>
                                        </p:tgtEl>
                                        <p:attrNameLst>
                                          <p:attrName>style.visibility</p:attrName>
                                        </p:attrNameLst>
                                      </p:cBhvr>
                                      <p:to>
                                        <p:strVal val="visible"/>
                                      </p:to>
                                    </p:set>
                                    <p:animEffect transition="in" filter="dissolve">
                                      <p:cBhvr>
                                        <p:cTn id="16" dur="500"/>
                                        <p:tgtEl>
                                          <p:spTgt spid="717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dissolve">
                                      <p:cBhvr>
                                        <p:cTn id="21" dur="500"/>
                                        <p:tgtEl>
                                          <p:spTgt spid="7171">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dissolve">
                                      <p:cBhvr>
                                        <p:cTn id="24"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1AD49FF3-8D1D-444F-AB1E-0536416746E0}"/>
              </a:ext>
            </a:extLst>
          </p:cNvPr>
          <p:cNvSpPr>
            <a:spLocks noGrp="1" noChangeArrowheads="1"/>
          </p:cNvSpPr>
          <p:nvPr>
            <p:ph idx="1"/>
          </p:nvPr>
        </p:nvSpPr>
        <p:spPr>
          <a:xfrm>
            <a:off x="381000" y="1676400"/>
            <a:ext cx="11430000" cy="1295400"/>
          </a:xfrm>
        </p:spPr>
        <p:txBody>
          <a:bodyPr/>
          <a:lstStyle/>
          <a:p>
            <a:r>
              <a:rPr lang="en-US" altLang="en-US" sz="3600" b="1" dirty="0">
                <a:latin typeface="Arimo" panose="020B0604020202020204" pitchFamily="34" charset="0"/>
              </a:rPr>
              <a:t>That which pleases us – may not please God</a:t>
            </a:r>
            <a:endParaRPr lang="en-US" altLang="en-US" sz="3600" i="1" dirty="0">
              <a:solidFill>
                <a:schemeClr val="bg1"/>
              </a:solidFill>
              <a:latin typeface="Arimo" panose="020B0604020202020204" pitchFamily="34" charset="0"/>
            </a:endParaRPr>
          </a:p>
        </p:txBody>
      </p:sp>
      <p:sp>
        <p:nvSpPr>
          <p:cNvPr id="8200" name="Line 8">
            <a:extLst>
              <a:ext uri="{FF2B5EF4-FFF2-40B4-BE49-F238E27FC236}">
                <a16:creationId xmlns:a16="http://schemas.microsoft.com/office/drawing/2014/main" id="{7A78D3DF-9D65-45ED-BE53-A2AA2C6F12F4}"/>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pic>
        <p:nvPicPr>
          <p:cNvPr id="8202" name="Picture 10">
            <a:extLst>
              <a:ext uri="{FF2B5EF4-FFF2-40B4-BE49-F238E27FC236}">
                <a16:creationId xmlns:a16="http://schemas.microsoft.com/office/drawing/2014/main" id="{C412D641-B358-4F9E-9FFC-8CA2BCAAF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4537871" cy="408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3" name="Text Box 11">
            <a:extLst>
              <a:ext uri="{FF2B5EF4-FFF2-40B4-BE49-F238E27FC236}">
                <a16:creationId xmlns:a16="http://schemas.microsoft.com/office/drawing/2014/main" id="{707E1B63-9602-4CF3-A520-E3592167A9FD}"/>
              </a:ext>
            </a:extLst>
          </p:cNvPr>
          <p:cNvSpPr txBox="1">
            <a:spLocks noChangeArrowheads="1"/>
          </p:cNvSpPr>
          <p:nvPr/>
        </p:nvSpPr>
        <p:spPr bwMode="auto">
          <a:xfrm>
            <a:off x="914400" y="2590800"/>
            <a:ext cx="3657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dirty="0">
                <a:latin typeface="Arimo" panose="020B0604020202020204" pitchFamily="34" charset="0"/>
              </a:rPr>
              <a:t>“For </a:t>
            </a:r>
            <a:r>
              <a:rPr lang="en-US" altLang="en-US" sz="2000" b="1" dirty="0">
                <a:solidFill>
                  <a:srgbClr val="A50021"/>
                </a:solidFill>
                <a:latin typeface="Arimo" panose="020B0604020202020204" pitchFamily="34" charset="0"/>
              </a:rPr>
              <a:t>My thoughts are not your thoughts</a:t>
            </a:r>
            <a:r>
              <a:rPr lang="en-US" altLang="en-US" sz="2000" dirty="0">
                <a:latin typeface="Arimo" panose="020B0604020202020204" pitchFamily="34" charset="0"/>
              </a:rPr>
              <a:t>, Nor are your ways My ways," says the LORD. “For as the heavens are higher than the earth,</a:t>
            </a:r>
            <a:br>
              <a:rPr lang="en-US" altLang="en-US" sz="2000" dirty="0">
                <a:latin typeface="Arimo" panose="020B0604020202020204" pitchFamily="34" charset="0"/>
              </a:rPr>
            </a:br>
            <a:r>
              <a:rPr lang="en-US" altLang="en-US" sz="2000" dirty="0">
                <a:latin typeface="Arimo" panose="020B0604020202020204" pitchFamily="34" charset="0"/>
              </a:rPr>
              <a:t>So are My ways higher than your ways, And My thoughts than your thoughts.”</a:t>
            </a:r>
            <a:br>
              <a:rPr lang="en-US" altLang="en-US" sz="2000" dirty="0">
                <a:latin typeface="Arimo" panose="020B0604020202020204" pitchFamily="34" charset="0"/>
              </a:rPr>
            </a:br>
            <a:r>
              <a:rPr lang="en-US" altLang="en-US" sz="2000" b="1" dirty="0">
                <a:latin typeface="Arimo" panose="020B0604020202020204" pitchFamily="34" charset="0"/>
              </a:rPr>
              <a:t>Isaiah 55:8-9</a:t>
            </a:r>
          </a:p>
        </p:txBody>
      </p:sp>
      <p:sp>
        <p:nvSpPr>
          <p:cNvPr id="8204" name="Rectangle 12">
            <a:extLst>
              <a:ext uri="{FF2B5EF4-FFF2-40B4-BE49-F238E27FC236}">
                <a16:creationId xmlns:a16="http://schemas.microsoft.com/office/drawing/2014/main" id="{CB2B5C00-71BA-4866-921C-44E55A684FC0}"/>
              </a:ext>
            </a:extLst>
          </p:cNvPr>
          <p:cNvSpPr>
            <a:spLocks noChangeArrowheads="1"/>
          </p:cNvSpPr>
          <p:nvPr/>
        </p:nvSpPr>
        <p:spPr bwMode="auto">
          <a:xfrm>
            <a:off x="6172200" y="2362200"/>
            <a:ext cx="4038600" cy="3886200"/>
          </a:xfrm>
          <a:prstGeom prst="rect">
            <a:avLst/>
          </a:prstGeom>
          <a:solidFill>
            <a:srgbClr val="42426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Text Box 13">
            <a:extLst>
              <a:ext uri="{FF2B5EF4-FFF2-40B4-BE49-F238E27FC236}">
                <a16:creationId xmlns:a16="http://schemas.microsoft.com/office/drawing/2014/main" id="{7F64BDD6-5DDC-4CB4-9B6B-4AA864C9A5AA}"/>
              </a:ext>
            </a:extLst>
          </p:cNvPr>
          <p:cNvSpPr txBox="1">
            <a:spLocks noChangeArrowheads="1"/>
          </p:cNvSpPr>
          <p:nvPr/>
        </p:nvSpPr>
        <p:spPr bwMode="auto">
          <a:xfrm>
            <a:off x="6248400" y="2590800"/>
            <a:ext cx="3810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solidFill>
                  <a:schemeClr val="bg1"/>
                </a:solidFill>
                <a:latin typeface="Arimo" panose="020B0604020202020204" pitchFamily="34" charset="0"/>
              </a:rPr>
              <a:t>Only the scripture is able to equip a man unto every good work</a:t>
            </a:r>
          </a:p>
        </p:txBody>
      </p:sp>
      <p:pic>
        <p:nvPicPr>
          <p:cNvPr id="8206" name="Picture 14">
            <a:extLst>
              <a:ext uri="{FF2B5EF4-FFF2-40B4-BE49-F238E27FC236}">
                <a16:creationId xmlns:a16="http://schemas.microsoft.com/office/drawing/2014/main" id="{1206AB24-F512-4388-A10B-7027AC49687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1400" y="3810000"/>
            <a:ext cx="2336800" cy="2514600"/>
          </a:xfrm>
          <a:prstGeom prst="rect">
            <a:avLst/>
          </a:prstGeom>
          <a:noFill/>
          <a:extLst>
            <a:ext uri="{909E8E84-426E-40DD-AFC4-6F175D3DCCD1}">
              <a14:hiddenFill xmlns:a14="http://schemas.microsoft.com/office/drawing/2010/main">
                <a:solidFill>
                  <a:srgbClr val="FFFFFF"/>
                </a:solidFill>
              </a14:hiddenFill>
            </a:ext>
          </a:extLst>
        </p:spPr>
      </p:pic>
      <p:sp>
        <p:nvSpPr>
          <p:cNvPr id="8209" name="AutoShape 17">
            <a:extLst>
              <a:ext uri="{FF2B5EF4-FFF2-40B4-BE49-F238E27FC236}">
                <a16:creationId xmlns:a16="http://schemas.microsoft.com/office/drawing/2014/main" id="{2E4EFCA9-E179-498C-9F74-94182C74BAC6}"/>
              </a:ext>
            </a:extLst>
          </p:cNvPr>
          <p:cNvSpPr>
            <a:spLocks noChangeArrowheads="1"/>
          </p:cNvSpPr>
          <p:nvPr/>
        </p:nvSpPr>
        <p:spPr bwMode="auto">
          <a:xfrm>
            <a:off x="8001000" y="3962400"/>
            <a:ext cx="1981200" cy="1752600"/>
          </a:xfrm>
          <a:prstGeom prst="leftArrowCallout">
            <a:avLst>
              <a:gd name="adj1" fmla="val 25000"/>
              <a:gd name="adj2" fmla="val 25000"/>
              <a:gd name="adj3" fmla="val 18841"/>
              <a:gd name="adj4" fmla="val 6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0" name="Text Box 18">
            <a:extLst>
              <a:ext uri="{FF2B5EF4-FFF2-40B4-BE49-F238E27FC236}">
                <a16:creationId xmlns:a16="http://schemas.microsoft.com/office/drawing/2014/main" id="{E1E44FA3-ABAD-4E2A-BB6D-D4EA06802506}"/>
              </a:ext>
            </a:extLst>
          </p:cNvPr>
          <p:cNvSpPr txBox="1">
            <a:spLocks noChangeArrowheads="1"/>
          </p:cNvSpPr>
          <p:nvPr/>
        </p:nvSpPr>
        <p:spPr bwMode="auto">
          <a:xfrm>
            <a:off x="8229600" y="4587878"/>
            <a:ext cx="1752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400" b="1" dirty="0">
                <a:solidFill>
                  <a:srgbClr val="A50021"/>
                </a:solidFill>
                <a:latin typeface="Arimo" panose="020B0604020202020204" pitchFamily="34" charset="0"/>
              </a:rPr>
              <a:t>2 Timothy</a:t>
            </a:r>
            <a:br>
              <a:rPr lang="en-US" altLang="en-US" sz="2400" b="1" dirty="0">
                <a:solidFill>
                  <a:srgbClr val="A50021"/>
                </a:solidFill>
                <a:latin typeface="Arimo" panose="020B0604020202020204" pitchFamily="34" charset="0"/>
              </a:rPr>
            </a:br>
            <a:r>
              <a:rPr lang="en-US" altLang="en-US" sz="2400" b="1" dirty="0">
                <a:solidFill>
                  <a:srgbClr val="A50021"/>
                </a:solidFill>
                <a:latin typeface="Arimo" panose="020B0604020202020204" pitchFamily="34" charset="0"/>
              </a:rPr>
              <a:t>3:16-17</a:t>
            </a:r>
          </a:p>
        </p:txBody>
      </p:sp>
      <p:sp>
        <p:nvSpPr>
          <p:cNvPr id="21" name="Rectangle 2">
            <a:extLst>
              <a:ext uri="{FF2B5EF4-FFF2-40B4-BE49-F238E27FC236}">
                <a16:creationId xmlns:a16="http://schemas.microsoft.com/office/drawing/2014/main" id="{33EB82BB-A12C-4179-B8A2-86E39D75E8CE}"/>
              </a:ext>
            </a:extLst>
          </p:cNvPr>
          <p:cNvSpPr>
            <a:spLocks noGrp="1" noChangeArrowheads="1"/>
          </p:cNvSpPr>
          <p:nvPr>
            <p:ph type="title"/>
          </p:nvPr>
        </p:nvSpPr>
        <p:spPr>
          <a:xfrm>
            <a:off x="1981200" y="274638"/>
            <a:ext cx="8229600" cy="1249362"/>
          </a:xfrm>
          <a:effectLst>
            <a:outerShdw dist="35921" dir="2700000" algn="ctr" rotWithShape="0">
              <a:schemeClr val="bg1"/>
            </a:outerShdw>
          </a:effectLst>
        </p:spPr>
        <p:txBody>
          <a:bodyPr>
            <a:normAutofit fontScale="90000"/>
          </a:bodyPr>
          <a:lstStyle/>
          <a:p>
            <a:pPr algn="ctr">
              <a:lnSpc>
                <a:spcPct val="100000"/>
              </a:lnSpc>
            </a:pPr>
            <a:r>
              <a:rPr lang="en-US" altLang="en-US" sz="4000" b="1" dirty="0">
                <a:latin typeface="Arimo" panose="020B0604020202020204" pitchFamily="34" charset="0"/>
              </a:rPr>
              <a:t>What the Bible says about the </a:t>
            </a:r>
            <a:r>
              <a:rPr lang="en-US" altLang="en-US" sz="4000" b="1" dirty="0">
                <a:solidFill>
                  <a:srgbClr val="424262"/>
                </a:solidFill>
                <a:latin typeface="Arimo" panose="020B0604020202020204" pitchFamily="34" charset="0"/>
              </a:rPr>
              <a:t>Silence of God</a:t>
            </a:r>
          </a:p>
        </p:txBody>
      </p:sp>
      <p:sp>
        <p:nvSpPr>
          <p:cNvPr id="22" name="Line 8">
            <a:extLst>
              <a:ext uri="{FF2B5EF4-FFF2-40B4-BE49-F238E27FC236}">
                <a16:creationId xmlns:a16="http://schemas.microsoft.com/office/drawing/2014/main" id="{8EBC802E-0223-4D37-A943-D359385E8EA9}"/>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dirty="0"/>
          </a:p>
        </p:txBody>
      </p:sp>
      <p:pic>
        <p:nvPicPr>
          <p:cNvPr id="23" name="Picture 12">
            <a:extLst>
              <a:ext uri="{FF2B5EF4-FFF2-40B4-BE49-F238E27FC236}">
                <a16:creationId xmlns:a16="http://schemas.microsoft.com/office/drawing/2014/main" id="{490468DD-E68F-44B4-A574-C0AF64E0D2C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80999"/>
            <a:ext cx="1524000" cy="144779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4">
            <a:extLst>
              <a:ext uri="{FF2B5EF4-FFF2-40B4-BE49-F238E27FC236}">
                <a16:creationId xmlns:a16="http://schemas.microsoft.com/office/drawing/2014/main" id="{F6EAC8FD-3471-40AC-B2A0-43C27B3622CC}"/>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
            <a:extLst>
              <a:ext uri="{FF2B5EF4-FFF2-40B4-BE49-F238E27FC236}">
                <a16:creationId xmlns:a16="http://schemas.microsoft.com/office/drawing/2014/main" id="{E6DDA303-9E75-4B85-BBD4-A2356672582B}"/>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6">
            <a:extLst>
              <a:ext uri="{FF2B5EF4-FFF2-40B4-BE49-F238E27FC236}">
                <a16:creationId xmlns:a16="http://schemas.microsoft.com/office/drawing/2014/main" id="{3356186C-731A-4CE8-8096-64BD8D92BF4C}"/>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7">
            <a:extLst>
              <a:ext uri="{FF2B5EF4-FFF2-40B4-BE49-F238E27FC236}">
                <a16:creationId xmlns:a16="http://schemas.microsoft.com/office/drawing/2014/main" id="{3E58C60C-8741-480F-8BAC-AFF14E4982E9}"/>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Box 27">
            <a:extLst>
              <a:ext uri="{FF2B5EF4-FFF2-40B4-BE49-F238E27FC236}">
                <a16:creationId xmlns:a16="http://schemas.microsoft.com/office/drawing/2014/main" id="{FB9DD33D-4785-49F9-9826-3ACA400FE4F3}"/>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8202"/>
                                        </p:tgtEl>
                                        <p:attrNameLst>
                                          <p:attrName>style.visibility</p:attrName>
                                        </p:attrNameLst>
                                      </p:cBhvr>
                                      <p:to>
                                        <p:strVal val="visible"/>
                                      </p:to>
                                    </p:set>
                                    <p:animEffect transition="in" filter="blinds(horizontal)">
                                      <p:cBhvr>
                                        <p:cTn id="13" dur="500"/>
                                        <p:tgtEl>
                                          <p:spTgt spid="820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203"/>
                                        </p:tgtEl>
                                        <p:attrNameLst>
                                          <p:attrName>style.visibility</p:attrName>
                                        </p:attrNameLst>
                                      </p:cBhvr>
                                      <p:to>
                                        <p:strVal val="visible"/>
                                      </p:to>
                                    </p:set>
                                    <p:animEffect transition="in" filter="blinds(horizontal)">
                                      <p:cBhvr>
                                        <p:cTn id="16" dur="500"/>
                                        <p:tgtEl>
                                          <p:spTgt spid="82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8204"/>
                                        </p:tgtEl>
                                        <p:attrNameLst>
                                          <p:attrName>style.visibility</p:attrName>
                                        </p:attrNameLst>
                                      </p:cBhvr>
                                      <p:to>
                                        <p:strVal val="visible"/>
                                      </p:to>
                                    </p:set>
                                    <p:animEffect transition="in" filter="blinds(horizontal)">
                                      <p:cBhvr>
                                        <p:cTn id="21" dur="500"/>
                                        <p:tgtEl>
                                          <p:spTgt spid="820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205"/>
                                        </p:tgtEl>
                                        <p:attrNameLst>
                                          <p:attrName>style.visibility</p:attrName>
                                        </p:attrNameLst>
                                      </p:cBhvr>
                                      <p:to>
                                        <p:strVal val="visible"/>
                                      </p:to>
                                    </p:set>
                                    <p:animEffect transition="in" filter="blinds(horizontal)">
                                      <p:cBhvr>
                                        <p:cTn id="24" dur="500"/>
                                        <p:tgtEl>
                                          <p:spTgt spid="8205"/>
                                        </p:tgtEl>
                                      </p:cBhvr>
                                    </p:animEffect>
                                  </p:childTnLst>
                                </p:cTn>
                              </p:par>
                            </p:childTnLst>
                          </p:cTn>
                        </p:par>
                        <p:par>
                          <p:cTn id="25" fill="hold" nodeType="afterGroup">
                            <p:stCondLst>
                              <p:cond delay="500"/>
                            </p:stCondLst>
                            <p:childTnLst>
                              <p:par>
                                <p:cTn id="26" presetID="23" presetClass="entr" presetSubtype="16" fill="hold" nodeType="afterEffect">
                                  <p:stCondLst>
                                    <p:cond delay="0"/>
                                  </p:stCondLst>
                                  <p:childTnLst>
                                    <p:set>
                                      <p:cBhvr>
                                        <p:cTn id="27" dur="1" fill="hold">
                                          <p:stCondLst>
                                            <p:cond delay="0"/>
                                          </p:stCondLst>
                                        </p:cTn>
                                        <p:tgtEl>
                                          <p:spTgt spid="8206"/>
                                        </p:tgtEl>
                                        <p:attrNameLst>
                                          <p:attrName>style.visibility</p:attrName>
                                        </p:attrNameLst>
                                      </p:cBhvr>
                                      <p:to>
                                        <p:strVal val="visible"/>
                                      </p:to>
                                    </p:set>
                                    <p:anim calcmode="lin" valueType="num">
                                      <p:cBhvr>
                                        <p:cTn id="28" dur="500" fill="hold"/>
                                        <p:tgtEl>
                                          <p:spTgt spid="8206"/>
                                        </p:tgtEl>
                                        <p:attrNameLst>
                                          <p:attrName>ppt_w</p:attrName>
                                        </p:attrNameLst>
                                      </p:cBhvr>
                                      <p:tavLst>
                                        <p:tav tm="0">
                                          <p:val>
                                            <p:fltVal val="0"/>
                                          </p:val>
                                        </p:tav>
                                        <p:tav tm="100000">
                                          <p:val>
                                            <p:strVal val="#ppt_w"/>
                                          </p:val>
                                        </p:tav>
                                      </p:tavLst>
                                    </p:anim>
                                    <p:anim calcmode="lin" valueType="num">
                                      <p:cBhvr>
                                        <p:cTn id="29" dur="500" fill="hold"/>
                                        <p:tgtEl>
                                          <p:spTgt spid="8206"/>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000"/>
                            </p:stCondLst>
                            <p:childTnLst>
                              <p:par>
                                <p:cTn id="31" presetID="3" presetClass="entr" presetSubtype="10" fill="hold" nodeType="afterEffect">
                                  <p:stCondLst>
                                    <p:cond delay="0"/>
                                  </p:stCondLst>
                                  <p:childTnLst>
                                    <p:set>
                                      <p:cBhvr>
                                        <p:cTn id="32" dur="1" fill="hold">
                                          <p:stCondLst>
                                            <p:cond delay="0"/>
                                          </p:stCondLst>
                                        </p:cTn>
                                        <p:tgtEl>
                                          <p:spTgt spid="8209"/>
                                        </p:tgtEl>
                                        <p:attrNameLst>
                                          <p:attrName>style.visibility</p:attrName>
                                        </p:attrNameLst>
                                      </p:cBhvr>
                                      <p:to>
                                        <p:strVal val="visible"/>
                                      </p:to>
                                    </p:set>
                                    <p:animEffect transition="in" filter="blinds(horizontal)">
                                      <p:cBhvr>
                                        <p:cTn id="33" dur="500"/>
                                        <p:tgtEl>
                                          <p:spTgt spid="820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8210"/>
                                        </p:tgtEl>
                                        <p:attrNameLst>
                                          <p:attrName>style.visibility</p:attrName>
                                        </p:attrNameLst>
                                      </p:cBhvr>
                                      <p:to>
                                        <p:strVal val="visible"/>
                                      </p:to>
                                    </p:set>
                                    <p:animEffect transition="in" filter="blinds(horizontal)">
                                      <p:cBhvr>
                                        <p:cTn id="36" dur="500"/>
                                        <p:tgtEl>
                                          <p:spTgt spid="8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8205" grpId="0"/>
      <p:bldP spid="82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55EAB20-9515-4230-A03C-30F242BB365F}"/>
              </a:ext>
            </a:extLst>
          </p:cNvPr>
          <p:cNvSpPr>
            <a:spLocks noGrp="1" noChangeArrowheads="1"/>
          </p:cNvSpPr>
          <p:nvPr>
            <p:ph idx="1"/>
          </p:nvPr>
        </p:nvSpPr>
        <p:spPr>
          <a:xfrm>
            <a:off x="381000" y="1676400"/>
            <a:ext cx="11430000" cy="2819400"/>
          </a:xfrm>
        </p:spPr>
        <p:txBody>
          <a:bodyPr/>
          <a:lstStyle/>
          <a:p>
            <a:pPr>
              <a:lnSpc>
                <a:spcPct val="100000"/>
              </a:lnSpc>
            </a:pPr>
            <a:r>
              <a:rPr lang="en-US" altLang="en-US" sz="3600" b="1" dirty="0">
                <a:latin typeface="Arimo" panose="020B0604020202020204" pitchFamily="34" charset="0"/>
              </a:rPr>
              <a:t>Bible does not always spell out all the details concerning a matter</a:t>
            </a:r>
          </a:p>
          <a:p>
            <a:pPr lvl="1">
              <a:lnSpc>
                <a:spcPct val="100000"/>
              </a:lnSpc>
            </a:pPr>
            <a:r>
              <a:rPr lang="en-US" altLang="en-US" sz="3400" dirty="0">
                <a:latin typeface="Arimo" panose="020B0604020202020204" pitchFamily="34" charset="0"/>
              </a:rPr>
              <a:t>Sometimes God will tell us </a:t>
            </a:r>
            <a:r>
              <a:rPr lang="en-US" altLang="en-US" sz="3400" dirty="0">
                <a:solidFill>
                  <a:srgbClr val="A50021"/>
                </a:solidFill>
                <a:latin typeface="Arimo" panose="020B0604020202020204" pitchFamily="34" charset="0"/>
              </a:rPr>
              <a:t>WHAT</a:t>
            </a:r>
            <a:r>
              <a:rPr lang="en-US" altLang="en-US" sz="3400" dirty="0">
                <a:latin typeface="Arimo" panose="020B0604020202020204" pitchFamily="34" charset="0"/>
              </a:rPr>
              <a:t> to do, but does not tell us </a:t>
            </a:r>
            <a:r>
              <a:rPr lang="en-US" altLang="en-US" sz="3400" dirty="0">
                <a:solidFill>
                  <a:srgbClr val="A50021"/>
                </a:solidFill>
                <a:latin typeface="Arimo" panose="020B0604020202020204" pitchFamily="34" charset="0"/>
              </a:rPr>
              <a:t>HOW</a:t>
            </a:r>
            <a:r>
              <a:rPr lang="en-US" altLang="en-US" sz="3400" dirty="0">
                <a:latin typeface="Arimo" panose="020B0604020202020204" pitchFamily="34" charset="0"/>
              </a:rPr>
              <a:t>, </a:t>
            </a:r>
            <a:r>
              <a:rPr lang="en-US" altLang="en-US" sz="3400" dirty="0">
                <a:solidFill>
                  <a:srgbClr val="A50021"/>
                </a:solidFill>
                <a:latin typeface="Arimo" panose="020B0604020202020204" pitchFamily="34" charset="0"/>
              </a:rPr>
              <a:t>WHEN</a:t>
            </a:r>
            <a:r>
              <a:rPr lang="en-US" altLang="en-US" sz="3400" dirty="0">
                <a:latin typeface="Arimo" panose="020B0604020202020204" pitchFamily="34" charset="0"/>
              </a:rPr>
              <a:t>, or </a:t>
            </a:r>
            <a:r>
              <a:rPr lang="en-US" altLang="en-US" sz="3400" dirty="0">
                <a:solidFill>
                  <a:srgbClr val="A50021"/>
                </a:solidFill>
                <a:latin typeface="Arimo" panose="020B0604020202020204" pitchFamily="34" charset="0"/>
              </a:rPr>
              <a:t>WHERE</a:t>
            </a:r>
            <a:r>
              <a:rPr lang="en-US" altLang="en-US" sz="3400" dirty="0">
                <a:latin typeface="Arimo" panose="020B0604020202020204" pitchFamily="34" charset="0"/>
              </a:rPr>
              <a:t> to do it</a:t>
            </a:r>
          </a:p>
        </p:txBody>
      </p:sp>
      <p:sp>
        <p:nvSpPr>
          <p:cNvPr id="9224" name="Line 8">
            <a:extLst>
              <a:ext uri="{FF2B5EF4-FFF2-40B4-BE49-F238E27FC236}">
                <a16:creationId xmlns:a16="http://schemas.microsoft.com/office/drawing/2014/main" id="{E09A7A36-0377-47BA-810F-A85DA62C3C6D}"/>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pic>
        <p:nvPicPr>
          <p:cNvPr id="9226" name="Picture 10">
            <a:extLst>
              <a:ext uri="{FF2B5EF4-FFF2-40B4-BE49-F238E27FC236}">
                <a16:creationId xmlns:a16="http://schemas.microsoft.com/office/drawing/2014/main" id="{0AEFF326-F188-4D51-AFE1-F8BF172ED84C}"/>
              </a:ext>
            </a:extLst>
          </p:cNvPr>
          <p:cNvPicPr>
            <a:picLocks noChangeAspect="1" noChangeArrowheads="1"/>
          </p:cNvPicPr>
          <p:nvPr/>
        </p:nvPicPr>
        <p:blipFill>
          <a:blip r:embed="rId2">
            <a:clrChange>
              <a:clrFrom>
                <a:srgbClr val="FFFFF3"/>
              </a:clrFrom>
              <a:clrTo>
                <a:srgbClr val="FFFFF3">
                  <a:alpha val="0"/>
                </a:srgbClr>
              </a:clrTo>
            </a:clrChange>
            <a:extLst>
              <a:ext uri="{28A0092B-C50C-407E-A947-70E740481C1C}">
                <a14:useLocalDpi xmlns:a14="http://schemas.microsoft.com/office/drawing/2010/main" val="0"/>
              </a:ext>
            </a:extLst>
          </a:blip>
          <a:srcRect/>
          <a:stretch>
            <a:fillRect/>
          </a:stretch>
        </p:blipFill>
        <p:spPr bwMode="auto">
          <a:xfrm>
            <a:off x="8915400" y="3429000"/>
            <a:ext cx="1905000" cy="2769973"/>
          </a:xfrm>
          <a:prstGeom prst="rect">
            <a:avLst/>
          </a:prstGeom>
          <a:noFill/>
          <a:extLst>
            <a:ext uri="{909E8E84-426E-40DD-AFC4-6F175D3DCCD1}">
              <a14:hiddenFill xmlns:a14="http://schemas.microsoft.com/office/drawing/2010/main">
                <a:solidFill>
                  <a:srgbClr val="FFFFFF"/>
                </a:solidFill>
              </a14:hiddenFill>
            </a:ext>
          </a:extLst>
        </p:spPr>
      </p:pic>
      <p:sp>
        <p:nvSpPr>
          <p:cNvPr id="9227" name="Oval 11">
            <a:extLst>
              <a:ext uri="{FF2B5EF4-FFF2-40B4-BE49-F238E27FC236}">
                <a16:creationId xmlns:a16="http://schemas.microsoft.com/office/drawing/2014/main" id="{84DD6616-023D-4973-97D4-04A0951992A5}"/>
              </a:ext>
            </a:extLst>
          </p:cNvPr>
          <p:cNvSpPr>
            <a:spLocks noChangeArrowheads="1"/>
          </p:cNvSpPr>
          <p:nvPr/>
        </p:nvSpPr>
        <p:spPr bwMode="auto">
          <a:xfrm>
            <a:off x="381000" y="4038600"/>
            <a:ext cx="6858000" cy="2209800"/>
          </a:xfrm>
          <a:prstGeom prst="ellipse">
            <a:avLst/>
          </a:prstGeom>
          <a:solidFill>
            <a:srgbClr val="42426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Text Box 12">
            <a:extLst>
              <a:ext uri="{FF2B5EF4-FFF2-40B4-BE49-F238E27FC236}">
                <a16:creationId xmlns:a16="http://schemas.microsoft.com/office/drawing/2014/main" id="{233E8900-4732-4204-BCA4-0F53D06C1159}"/>
              </a:ext>
            </a:extLst>
          </p:cNvPr>
          <p:cNvSpPr txBox="1">
            <a:spLocks noChangeArrowheads="1"/>
          </p:cNvSpPr>
          <p:nvPr/>
        </p:nvSpPr>
        <p:spPr bwMode="auto">
          <a:xfrm>
            <a:off x="1752600" y="4038600"/>
            <a:ext cx="4114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solidFill>
                  <a:srgbClr val="FFFF00"/>
                </a:solidFill>
                <a:latin typeface="Arimo" panose="020B0604020202020204" pitchFamily="34" charset="0"/>
              </a:rPr>
              <a:t>EXAMPLE:</a:t>
            </a:r>
            <a:br>
              <a:rPr lang="en-US" altLang="en-US" sz="2800" dirty="0">
                <a:latin typeface="Arimo" panose="020B0604020202020204" pitchFamily="34" charset="0"/>
              </a:rPr>
            </a:br>
            <a:r>
              <a:rPr lang="en-US" altLang="en-US" sz="3600" dirty="0">
                <a:solidFill>
                  <a:schemeClr val="bg1"/>
                </a:solidFill>
                <a:latin typeface="Arimo" panose="020B0604020202020204" pitchFamily="34" charset="0"/>
              </a:rPr>
              <a:t>“Go check the mail”</a:t>
            </a:r>
            <a:br>
              <a:rPr lang="en-US" altLang="en-US" sz="2800" dirty="0">
                <a:solidFill>
                  <a:schemeClr val="bg1"/>
                </a:solidFill>
                <a:latin typeface="Arimo" panose="020B0604020202020204" pitchFamily="34" charset="0"/>
              </a:rPr>
            </a:br>
            <a:r>
              <a:rPr lang="en-US" altLang="en-US" sz="2800" dirty="0">
                <a:solidFill>
                  <a:schemeClr val="bg1"/>
                </a:solidFill>
                <a:latin typeface="Arimo" panose="020B0604020202020204" pitchFamily="34" charset="0"/>
              </a:rPr>
              <a:t>(walk, run, ride, etc.?)</a:t>
            </a:r>
            <a:endParaRPr lang="en-US" altLang="en-US" dirty="0">
              <a:solidFill>
                <a:schemeClr val="bg1"/>
              </a:solidFill>
            </a:endParaRPr>
          </a:p>
        </p:txBody>
      </p:sp>
      <p:sp>
        <p:nvSpPr>
          <p:cNvPr id="25" name="Rectangle 2">
            <a:extLst>
              <a:ext uri="{FF2B5EF4-FFF2-40B4-BE49-F238E27FC236}">
                <a16:creationId xmlns:a16="http://schemas.microsoft.com/office/drawing/2014/main" id="{98AAA4E7-2241-4EB2-9819-66A95F0B9101}"/>
              </a:ext>
            </a:extLst>
          </p:cNvPr>
          <p:cNvSpPr>
            <a:spLocks noGrp="1" noChangeArrowheads="1"/>
          </p:cNvSpPr>
          <p:nvPr>
            <p:ph type="title"/>
          </p:nvPr>
        </p:nvSpPr>
        <p:spPr>
          <a:xfrm>
            <a:off x="1981200" y="274638"/>
            <a:ext cx="8229600" cy="1249362"/>
          </a:xfrm>
          <a:effectLst>
            <a:outerShdw dist="35921" dir="2700000" algn="ctr" rotWithShape="0">
              <a:schemeClr val="bg1"/>
            </a:outerShdw>
          </a:effectLst>
        </p:spPr>
        <p:txBody>
          <a:bodyPr>
            <a:normAutofit fontScale="90000"/>
          </a:bodyPr>
          <a:lstStyle/>
          <a:p>
            <a:pPr algn="ctr">
              <a:lnSpc>
                <a:spcPct val="100000"/>
              </a:lnSpc>
            </a:pPr>
            <a:r>
              <a:rPr lang="en-US" altLang="en-US" sz="4000" b="1" dirty="0">
                <a:latin typeface="Arimo" panose="020B0604020202020204" pitchFamily="34" charset="0"/>
              </a:rPr>
              <a:t>What the Bible says about the </a:t>
            </a:r>
            <a:r>
              <a:rPr lang="en-US" altLang="en-US" sz="4000" b="1" dirty="0">
                <a:solidFill>
                  <a:srgbClr val="424262"/>
                </a:solidFill>
                <a:latin typeface="Arimo" panose="020B0604020202020204" pitchFamily="34" charset="0"/>
              </a:rPr>
              <a:t>Silence of God</a:t>
            </a:r>
          </a:p>
        </p:txBody>
      </p:sp>
      <p:sp>
        <p:nvSpPr>
          <p:cNvPr id="26" name="Line 8">
            <a:extLst>
              <a:ext uri="{FF2B5EF4-FFF2-40B4-BE49-F238E27FC236}">
                <a16:creationId xmlns:a16="http://schemas.microsoft.com/office/drawing/2014/main" id="{C8121C97-7F7E-411C-A4A9-ED0058AB8600}"/>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dirty="0"/>
          </a:p>
        </p:txBody>
      </p:sp>
      <p:pic>
        <p:nvPicPr>
          <p:cNvPr id="27" name="Picture 12">
            <a:extLst>
              <a:ext uri="{FF2B5EF4-FFF2-40B4-BE49-F238E27FC236}">
                <a16:creationId xmlns:a16="http://schemas.microsoft.com/office/drawing/2014/main" id="{77A3156B-7AAF-4213-A450-9D22FB01237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80999"/>
            <a:ext cx="1524000" cy="1447797"/>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4">
            <a:extLst>
              <a:ext uri="{FF2B5EF4-FFF2-40B4-BE49-F238E27FC236}">
                <a16:creationId xmlns:a16="http://schemas.microsoft.com/office/drawing/2014/main" id="{52B49D2C-F439-4D1F-B738-BF797922B4AD}"/>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5">
            <a:extLst>
              <a:ext uri="{FF2B5EF4-FFF2-40B4-BE49-F238E27FC236}">
                <a16:creationId xmlns:a16="http://schemas.microsoft.com/office/drawing/2014/main" id="{15BE83B3-F446-455F-AC92-C0D8196A6A14}"/>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6">
            <a:extLst>
              <a:ext uri="{FF2B5EF4-FFF2-40B4-BE49-F238E27FC236}">
                <a16:creationId xmlns:a16="http://schemas.microsoft.com/office/drawing/2014/main" id="{1F04AB76-0257-4496-B430-80387CF22D94}"/>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7">
            <a:extLst>
              <a:ext uri="{FF2B5EF4-FFF2-40B4-BE49-F238E27FC236}">
                <a16:creationId xmlns:a16="http://schemas.microsoft.com/office/drawing/2014/main" id="{AC8075F9-D06C-4596-8064-63C737347C1E}"/>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Box 31">
            <a:extLst>
              <a:ext uri="{FF2B5EF4-FFF2-40B4-BE49-F238E27FC236}">
                <a16:creationId xmlns:a16="http://schemas.microsoft.com/office/drawing/2014/main" id="{5CB16638-3A26-45B4-941D-2865A4B41E12}"/>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Effect transition="in" filter="dissolve">
                                      <p:cBhvr>
                                        <p:cTn id="13" dur="500"/>
                                        <p:tgtEl>
                                          <p:spTgt spid="9219">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9226"/>
                                        </p:tgtEl>
                                        <p:attrNameLst>
                                          <p:attrName>style.visibility</p:attrName>
                                        </p:attrNameLst>
                                      </p:cBhvr>
                                      <p:to>
                                        <p:strVal val="visible"/>
                                      </p:to>
                                    </p:set>
                                    <p:animEffect transition="in" filter="fade">
                                      <p:cBhvr>
                                        <p:cTn id="18" dur="2000"/>
                                        <p:tgtEl>
                                          <p:spTgt spid="9226"/>
                                        </p:tgtEl>
                                      </p:cBhvr>
                                    </p:animEffect>
                                  </p:childTnLst>
                                </p:cTn>
                              </p:par>
                            </p:childTnLst>
                          </p:cTn>
                        </p:par>
                        <p:par>
                          <p:cTn id="19" fill="hold" nodeType="afterGroup">
                            <p:stCondLst>
                              <p:cond delay="2000"/>
                            </p:stCondLst>
                            <p:childTnLst>
                              <p:par>
                                <p:cTn id="20" presetID="3" presetClass="entr" presetSubtype="10" fill="hold" nodeType="afterEffect">
                                  <p:stCondLst>
                                    <p:cond delay="0"/>
                                  </p:stCondLst>
                                  <p:childTnLst>
                                    <p:set>
                                      <p:cBhvr>
                                        <p:cTn id="21" dur="1" fill="hold">
                                          <p:stCondLst>
                                            <p:cond delay="0"/>
                                          </p:stCondLst>
                                        </p:cTn>
                                        <p:tgtEl>
                                          <p:spTgt spid="9227"/>
                                        </p:tgtEl>
                                        <p:attrNameLst>
                                          <p:attrName>style.visibility</p:attrName>
                                        </p:attrNameLst>
                                      </p:cBhvr>
                                      <p:to>
                                        <p:strVal val="visible"/>
                                      </p:to>
                                    </p:set>
                                    <p:animEffect transition="in" filter="blinds(horizontal)">
                                      <p:cBhvr>
                                        <p:cTn id="22" dur="500"/>
                                        <p:tgtEl>
                                          <p:spTgt spid="922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228"/>
                                        </p:tgtEl>
                                        <p:attrNameLst>
                                          <p:attrName>style.visibility</p:attrName>
                                        </p:attrNameLst>
                                      </p:cBhvr>
                                      <p:to>
                                        <p:strVal val="visible"/>
                                      </p:to>
                                    </p:set>
                                    <p:animEffect transition="in" filter="blinds(horizontal)">
                                      <p:cBhvr>
                                        <p:cTn id="25"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Line 8">
            <a:extLst>
              <a:ext uri="{FF2B5EF4-FFF2-40B4-BE49-F238E27FC236}">
                <a16:creationId xmlns:a16="http://schemas.microsoft.com/office/drawing/2014/main" id="{F70AC31D-82DC-4EA9-8A67-BA64C73E32E0}"/>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sp>
        <p:nvSpPr>
          <p:cNvPr id="10254" name="AutoShape 14">
            <a:extLst>
              <a:ext uri="{FF2B5EF4-FFF2-40B4-BE49-F238E27FC236}">
                <a16:creationId xmlns:a16="http://schemas.microsoft.com/office/drawing/2014/main" id="{CA14C613-3C53-4D3F-B75B-8B02FA2F0F08}"/>
              </a:ext>
            </a:extLst>
          </p:cNvPr>
          <p:cNvSpPr>
            <a:spLocks noChangeArrowheads="1"/>
          </p:cNvSpPr>
          <p:nvPr/>
        </p:nvSpPr>
        <p:spPr bwMode="auto">
          <a:xfrm rot="16200000">
            <a:off x="2370416" y="1322664"/>
            <a:ext cx="4384117" cy="5314951"/>
          </a:xfrm>
          <a:prstGeom prst="downArrowCallout">
            <a:avLst>
              <a:gd name="adj1" fmla="val 25000"/>
              <a:gd name="adj2" fmla="val 25000"/>
              <a:gd name="adj3" fmla="val 18579"/>
              <a:gd name="adj4" fmla="val 66667"/>
            </a:avLst>
          </a:prstGeom>
          <a:solidFill>
            <a:srgbClr val="42426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Text Box 12">
            <a:extLst>
              <a:ext uri="{FF2B5EF4-FFF2-40B4-BE49-F238E27FC236}">
                <a16:creationId xmlns:a16="http://schemas.microsoft.com/office/drawing/2014/main" id="{6CE25E32-0176-4570-8CEB-03500A9BC59D}"/>
              </a:ext>
            </a:extLst>
          </p:cNvPr>
          <p:cNvSpPr txBox="1">
            <a:spLocks noChangeArrowheads="1"/>
          </p:cNvSpPr>
          <p:nvPr/>
        </p:nvSpPr>
        <p:spPr bwMode="auto">
          <a:xfrm>
            <a:off x="1828799" y="1752601"/>
            <a:ext cx="3657600" cy="430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solidFill>
                  <a:srgbClr val="FFFF00"/>
                </a:solidFill>
                <a:latin typeface="Arimo" panose="020B0604020202020204" pitchFamily="34" charset="0"/>
              </a:rPr>
              <a:t>EXAMPLE:</a:t>
            </a:r>
            <a:br>
              <a:rPr lang="en-US" altLang="en-US" sz="2800" dirty="0">
                <a:solidFill>
                  <a:srgbClr val="FFFF00"/>
                </a:solidFill>
                <a:latin typeface="Arimo" panose="020B0604020202020204" pitchFamily="34" charset="0"/>
              </a:rPr>
            </a:br>
            <a:r>
              <a:rPr lang="en-US" altLang="en-US" sz="2800" dirty="0">
                <a:solidFill>
                  <a:srgbClr val="FFFF00"/>
                </a:solidFill>
                <a:latin typeface="Arimo" panose="020B0604020202020204" pitchFamily="34" charset="0"/>
              </a:rPr>
              <a:t>(Abraham &amp; Isaac)</a:t>
            </a:r>
            <a:br>
              <a:rPr lang="en-US" altLang="en-US" sz="2800" dirty="0">
                <a:latin typeface="Arimo" panose="020B0604020202020204" pitchFamily="34" charset="0"/>
              </a:rPr>
            </a:br>
            <a:r>
              <a:rPr lang="en-US" altLang="en-US" sz="2800" dirty="0">
                <a:solidFill>
                  <a:schemeClr val="bg1"/>
                </a:solidFill>
                <a:latin typeface="Arimo" panose="020B0604020202020204" pitchFamily="34" charset="0"/>
              </a:rPr>
              <a:t>“…go to the land of Moriah, and offer him there as a burnt offering on one of the mountains which I shall tell you”</a:t>
            </a:r>
            <a:br>
              <a:rPr lang="en-US" altLang="en-US" sz="2800" dirty="0">
                <a:solidFill>
                  <a:schemeClr val="bg1"/>
                </a:solidFill>
                <a:latin typeface="Arimo" panose="020B0604020202020204" pitchFamily="34" charset="0"/>
              </a:rPr>
            </a:br>
            <a:r>
              <a:rPr lang="en-US" altLang="en-US" sz="2400" b="1" dirty="0">
                <a:solidFill>
                  <a:schemeClr val="bg1"/>
                </a:solidFill>
                <a:latin typeface="Arimo" panose="020B0604020202020204" pitchFamily="34" charset="0"/>
              </a:rPr>
              <a:t>Genesis 22:2, 6</a:t>
            </a:r>
            <a:br>
              <a:rPr lang="en-US" altLang="en-US" sz="2400" b="1" dirty="0">
                <a:solidFill>
                  <a:schemeClr val="bg1"/>
                </a:solidFill>
                <a:latin typeface="Arimo" panose="020B0604020202020204" pitchFamily="34" charset="0"/>
              </a:rPr>
            </a:br>
            <a:r>
              <a:rPr lang="en-US" altLang="en-US" sz="2800" dirty="0">
                <a:solidFill>
                  <a:schemeClr val="bg1"/>
                </a:solidFill>
                <a:latin typeface="Arimo" panose="020B0604020202020204" pitchFamily="34" charset="0"/>
              </a:rPr>
              <a:t>(wood, fire, knife?)</a:t>
            </a:r>
            <a:endParaRPr lang="en-US" altLang="en-US" sz="2800" dirty="0">
              <a:solidFill>
                <a:schemeClr val="bg1"/>
              </a:solidFill>
            </a:endParaRPr>
          </a:p>
        </p:txBody>
      </p:sp>
      <p:pic>
        <p:nvPicPr>
          <p:cNvPr id="10255" name="Picture 15">
            <a:extLst>
              <a:ext uri="{FF2B5EF4-FFF2-40B4-BE49-F238E27FC236}">
                <a16:creationId xmlns:a16="http://schemas.microsoft.com/office/drawing/2014/main" id="{3F7B07A1-6D37-4BD9-BDE6-FC3209620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50" y="1828800"/>
            <a:ext cx="3143250" cy="434339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id="{C46F3240-1BC1-4040-95C3-D565F4E1E690}"/>
              </a:ext>
            </a:extLst>
          </p:cNvPr>
          <p:cNvSpPr>
            <a:spLocks noGrp="1" noChangeArrowheads="1"/>
          </p:cNvSpPr>
          <p:nvPr>
            <p:ph type="title"/>
          </p:nvPr>
        </p:nvSpPr>
        <p:spPr>
          <a:xfrm>
            <a:off x="1981200" y="274638"/>
            <a:ext cx="8229600" cy="1249362"/>
          </a:xfrm>
          <a:effectLst>
            <a:outerShdw dist="35921" dir="2700000" algn="ctr" rotWithShape="0">
              <a:schemeClr val="bg1"/>
            </a:outerShdw>
          </a:effectLst>
        </p:spPr>
        <p:txBody>
          <a:bodyPr>
            <a:normAutofit fontScale="90000"/>
          </a:bodyPr>
          <a:lstStyle/>
          <a:p>
            <a:pPr algn="ctr">
              <a:lnSpc>
                <a:spcPct val="100000"/>
              </a:lnSpc>
            </a:pPr>
            <a:r>
              <a:rPr lang="en-US" altLang="en-US" sz="4000" b="1" dirty="0">
                <a:latin typeface="Arimo" panose="020B0604020202020204" pitchFamily="34" charset="0"/>
              </a:rPr>
              <a:t>What the Bible says about the </a:t>
            </a:r>
            <a:r>
              <a:rPr lang="en-US" altLang="en-US" sz="4000" b="1" dirty="0">
                <a:solidFill>
                  <a:srgbClr val="424262"/>
                </a:solidFill>
                <a:latin typeface="Arimo" panose="020B0604020202020204" pitchFamily="34" charset="0"/>
              </a:rPr>
              <a:t>Silence of God</a:t>
            </a:r>
          </a:p>
        </p:txBody>
      </p:sp>
      <p:sp>
        <p:nvSpPr>
          <p:cNvPr id="17" name="Line 8">
            <a:extLst>
              <a:ext uri="{FF2B5EF4-FFF2-40B4-BE49-F238E27FC236}">
                <a16:creationId xmlns:a16="http://schemas.microsoft.com/office/drawing/2014/main" id="{8814690D-E324-4881-B31B-4A1E22498A73}"/>
              </a:ext>
            </a:extLst>
          </p:cNvPr>
          <p:cNvSpPr>
            <a:spLocks noChangeShapeType="1"/>
          </p:cNvSpPr>
          <p:nvPr/>
        </p:nvSpPr>
        <p:spPr bwMode="auto">
          <a:xfrm>
            <a:off x="1828800" y="1600200"/>
            <a:ext cx="8534400" cy="0"/>
          </a:xfrm>
          <a:prstGeom prst="line">
            <a:avLst/>
          </a:prstGeom>
          <a:noFill/>
          <a:ln w="38100">
            <a:solidFill>
              <a:srgbClr val="42426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dirty="0"/>
          </a:p>
        </p:txBody>
      </p:sp>
      <p:pic>
        <p:nvPicPr>
          <p:cNvPr id="18" name="Picture 12">
            <a:extLst>
              <a:ext uri="{FF2B5EF4-FFF2-40B4-BE49-F238E27FC236}">
                <a16:creationId xmlns:a16="http://schemas.microsoft.com/office/drawing/2014/main" id="{C54BE800-7213-4A82-AD3C-900A3BE7385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80999"/>
            <a:ext cx="1524000" cy="144779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a:extLst>
              <a:ext uri="{FF2B5EF4-FFF2-40B4-BE49-F238E27FC236}">
                <a16:creationId xmlns:a16="http://schemas.microsoft.com/office/drawing/2014/main" id="{511A93FF-C26B-4FFB-9B3C-70587844A10A}"/>
              </a:ext>
            </a:extLst>
          </p:cNvPr>
          <p:cNvSpPr>
            <a:spLocks noChangeArrowheads="1"/>
          </p:cNvSpPr>
          <p:nvPr/>
        </p:nvSpPr>
        <p:spPr bwMode="auto">
          <a:xfrm>
            <a:off x="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5">
            <a:extLst>
              <a:ext uri="{FF2B5EF4-FFF2-40B4-BE49-F238E27FC236}">
                <a16:creationId xmlns:a16="http://schemas.microsoft.com/office/drawing/2014/main" id="{49572CD3-7657-4A1D-B63A-27693EDB1B4C}"/>
              </a:ext>
            </a:extLst>
          </p:cNvPr>
          <p:cNvSpPr>
            <a:spLocks noChangeArrowheads="1"/>
          </p:cNvSpPr>
          <p:nvPr/>
        </p:nvSpPr>
        <p:spPr bwMode="auto">
          <a:xfrm>
            <a:off x="11963400" y="0"/>
            <a:ext cx="228600" cy="6858000"/>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6">
            <a:extLst>
              <a:ext uri="{FF2B5EF4-FFF2-40B4-BE49-F238E27FC236}">
                <a16:creationId xmlns:a16="http://schemas.microsoft.com/office/drawing/2014/main" id="{50DF4E0B-A6CA-4D80-B68C-E6B97C423C35}"/>
              </a:ext>
            </a:extLst>
          </p:cNvPr>
          <p:cNvSpPr>
            <a:spLocks noChangeArrowheads="1"/>
          </p:cNvSpPr>
          <p:nvPr/>
        </p:nvSpPr>
        <p:spPr bwMode="auto">
          <a:xfrm>
            <a:off x="228600" y="0"/>
            <a:ext cx="11963400" cy="28892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7">
            <a:extLst>
              <a:ext uri="{FF2B5EF4-FFF2-40B4-BE49-F238E27FC236}">
                <a16:creationId xmlns:a16="http://schemas.microsoft.com/office/drawing/2014/main" id="{3A6F1EF0-66AF-4F89-B390-D1A4F923CAC6}"/>
              </a:ext>
            </a:extLst>
          </p:cNvPr>
          <p:cNvSpPr>
            <a:spLocks noChangeArrowheads="1"/>
          </p:cNvSpPr>
          <p:nvPr/>
        </p:nvSpPr>
        <p:spPr bwMode="auto">
          <a:xfrm>
            <a:off x="152400" y="6324600"/>
            <a:ext cx="11963400" cy="269316"/>
          </a:xfrm>
          <a:prstGeom prst="rect">
            <a:avLst/>
          </a:prstGeom>
          <a:solidFill>
            <a:srgbClr val="5E5E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Box 22">
            <a:extLst>
              <a:ext uri="{FF2B5EF4-FFF2-40B4-BE49-F238E27FC236}">
                <a16:creationId xmlns:a16="http://schemas.microsoft.com/office/drawing/2014/main" id="{D2DB5F49-CFC7-4682-ABB5-059CE6923A7F}"/>
              </a:ext>
            </a:extLst>
          </p:cNvPr>
          <p:cNvSpPr txBox="1"/>
          <p:nvPr/>
        </p:nvSpPr>
        <p:spPr>
          <a:xfrm>
            <a:off x="0" y="6588684"/>
            <a:ext cx="12192000"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mo" panose="020B0604020202020204" pitchFamily="34" charset="0"/>
                <a:ea typeface="Arimo" panose="020B0604020202020204" pitchFamily="34" charset="0"/>
                <a:cs typeface="Arimo" panose="020B060402020202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wipe(left)">
                                      <p:cBhvr>
                                        <p:cTn id="7" dur="1000"/>
                                        <p:tgtEl>
                                          <p:spTgt spid="1025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52"/>
                                        </p:tgtEl>
                                        <p:attrNameLst>
                                          <p:attrName>style.visibility</p:attrName>
                                        </p:attrNameLst>
                                      </p:cBhvr>
                                      <p:to>
                                        <p:strVal val="visible"/>
                                      </p:to>
                                    </p:set>
                                    <p:animEffect transition="in" filter="wipe(left)">
                                      <p:cBhvr>
                                        <p:cTn id="10" dur="1000"/>
                                        <p:tgtEl>
                                          <p:spTgt spid="10252"/>
                                        </p:tgtEl>
                                      </p:cBhvr>
                                    </p:animEffect>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0255"/>
                                        </p:tgtEl>
                                        <p:attrNameLst>
                                          <p:attrName>style.visibility</p:attrName>
                                        </p:attrNameLst>
                                      </p:cBhvr>
                                      <p:to>
                                        <p:strVal val="visible"/>
                                      </p:to>
                                    </p:set>
                                    <p:anim calcmode="lin" valueType="num">
                                      <p:cBhvr>
                                        <p:cTn id="14" dur="500" fill="hold"/>
                                        <p:tgtEl>
                                          <p:spTgt spid="10255"/>
                                        </p:tgtEl>
                                        <p:attrNameLst>
                                          <p:attrName>ppt_w</p:attrName>
                                        </p:attrNameLst>
                                      </p:cBhvr>
                                      <p:tavLst>
                                        <p:tav tm="0">
                                          <p:val>
                                            <p:fltVal val="0"/>
                                          </p:val>
                                        </p:tav>
                                        <p:tav tm="100000">
                                          <p:val>
                                            <p:strVal val="#ppt_w"/>
                                          </p:val>
                                        </p:tav>
                                      </p:tavLst>
                                    </p:anim>
                                    <p:anim calcmode="lin" valueType="num">
                                      <p:cBhvr>
                                        <p:cTn id="15" dur="500" fill="hold"/>
                                        <p:tgtEl>
                                          <p:spTgt spid="102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TotalTime>
  <Words>1522</Words>
  <Application>Microsoft Office PowerPoint</Application>
  <PresentationFormat>Widescreen</PresentationFormat>
  <Paragraphs>108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Arimo</vt:lpstr>
      <vt:lpstr>Calibri</vt:lpstr>
      <vt:lpstr>Calibri Light</vt:lpstr>
      <vt:lpstr>Default Design</vt:lpstr>
      <vt:lpstr>The Silence of God</vt:lpstr>
      <vt:lpstr>2 Different Attitudes Toward the Silence of God</vt:lpstr>
      <vt:lpstr>What the Bible says about the Silence of God</vt:lpstr>
      <vt:lpstr>What the Bible says about the Silence of God</vt:lpstr>
      <vt:lpstr>What the Bible says about the Silence of God</vt:lpstr>
      <vt:lpstr>What the Bible says about the Silence of God</vt:lpstr>
      <vt:lpstr>What the Bible says about the Silence of God</vt:lpstr>
      <vt:lpstr>What the Bible says about the Silence of God</vt:lpstr>
      <vt:lpstr>What the Bible says about the Silence of God</vt:lpstr>
      <vt:lpstr>What the Bible says about the Silence of God</vt:lpstr>
      <vt:lpstr>How God’s People Have Reacted Toward the Silence of God</vt:lpstr>
      <vt:lpstr>How God’s People Have Reacted Toward the Silence of God</vt:lpstr>
      <vt:lpstr>How God Has Reacted Toward Those Who Did Not Listen To His Silence</vt:lpstr>
      <vt:lpstr>How God Has Reacted Toward Those Who Did Not Listen To His Silence</vt:lpstr>
      <vt:lpstr>How God Has Reacted Toward Those Who Did Not Listen To His Silence</vt:lpstr>
      <vt:lpstr>The SILENCE of God is PROHIBITIVE Rather than Permissive</vt:lpstr>
      <vt:lpstr>CONCLUSION</vt:lpstr>
      <vt:lpstr>CONCLUSION</vt:lpstr>
      <vt:lpstr>CONCLUSION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Silence of God</dc:title>
  <dc:creator>HP Authorized Customer</dc:creator>
  <cp:lastModifiedBy>Richard Thetford</cp:lastModifiedBy>
  <cp:revision>33</cp:revision>
  <dcterms:created xsi:type="dcterms:W3CDTF">2008-10-22T01:49:51Z</dcterms:created>
  <dcterms:modified xsi:type="dcterms:W3CDTF">2024-04-14T21:11:21Z</dcterms:modified>
</cp:coreProperties>
</file>