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a:srgbClr val="4D4D4D"/>
    <a:srgbClr val="969696"/>
    <a:srgbClr val="FFFF00"/>
    <a:srgbClr val="A50021"/>
    <a:srgbClr val="FFFFFF"/>
    <a:srgbClr val="D3D3D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F393B43-DE72-49A1-918E-4C383BFEA9ED}" type="slidenum">
              <a:rPr lang="en-US" altLang="en-US"/>
              <a:pPr/>
              <a:t>‹#›</a:t>
            </a:fld>
            <a:endParaRPr lang="en-US" altLang="en-US"/>
          </a:p>
        </p:txBody>
      </p:sp>
    </p:spTree>
    <p:extLst>
      <p:ext uri="{BB962C8B-B14F-4D97-AF65-F5344CB8AC3E}">
        <p14:creationId xmlns:p14="http://schemas.microsoft.com/office/powerpoint/2010/main" val="3068205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E6DA3BD-8446-4E0C-8ACA-BE97827D2E5A}" type="slidenum">
              <a:rPr lang="en-US" altLang="en-US"/>
              <a:pPr/>
              <a:t>‹#›</a:t>
            </a:fld>
            <a:endParaRPr lang="en-US" altLang="en-US"/>
          </a:p>
        </p:txBody>
      </p:sp>
    </p:spTree>
    <p:extLst>
      <p:ext uri="{BB962C8B-B14F-4D97-AF65-F5344CB8AC3E}">
        <p14:creationId xmlns:p14="http://schemas.microsoft.com/office/powerpoint/2010/main" val="42210384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95943E7-C0F7-4C64-A6F3-D902A1ECBCAC}" type="slidenum">
              <a:rPr lang="en-US" altLang="en-US"/>
              <a:pPr/>
              <a:t>‹#›</a:t>
            </a:fld>
            <a:endParaRPr lang="en-US" altLang="en-US"/>
          </a:p>
        </p:txBody>
      </p:sp>
    </p:spTree>
    <p:extLst>
      <p:ext uri="{BB962C8B-B14F-4D97-AF65-F5344CB8AC3E}">
        <p14:creationId xmlns:p14="http://schemas.microsoft.com/office/powerpoint/2010/main" val="451527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853EEC2-9534-4578-936E-DDB3B4225C24}" type="slidenum">
              <a:rPr lang="en-US" altLang="en-US"/>
              <a:pPr/>
              <a:t>‹#›</a:t>
            </a:fld>
            <a:endParaRPr lang="en-US" altLang="en-US"/>
          </a:p>
        </p:txBody>
      </p:sp>
    </p:spTree>
    <p:extLst>
      <p:ext uri="{BB962C8B-B14F-4D97-AF65-F5344CB8AC3E}">
        <p14:creationId xmlns:p14="http://schemas.microsoft.com/office/powerpoint/2010/main" val="614438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B3163BB-5C44-4984-B5F9-CF80E3CFAA81}" type="slidenum">
              <a:rPr lang="en-US" altLang="en-US"/>
              <a:pPr/>
              <a:t>‹#›</a:t>
            </a:fld>
            <a:endParaRPr lang="en-US" altLang="en-US"/>
          </a:p>
        </p:txBody>
      </p:sp>
    </p:spTree>
    <p:extLst>
      <p:ext uri="{BB962C8B-B14F-4D97-AF65-F5344CB8AC3E}">
        <p14:creationId xmlns:p14="http://schemas.microsoft.com/office/powerpoint/2010/main" val="14880352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D907026-558E-459A-B19C-209BBE907AA4}" type="slidenum">
              <a:rPr lang="en-US" altLang="en-US"/>
              <a:pPr/>
              <a:t>‹#›</a:t>
            </a:fld>
            <a:endParaRPr lang="en-US" altLang="en-US"/>
          </a:p>
        </p:txBody>
      </p:sp>
    </p:spTree>
    <p:extLst>
      <p:ext uri="{BB962C8B-B14F-4D97-AF65-F5344CB8AC3E}">
        <p14:creationId xmlns:p14="http://schemas.microsoft.com/office/powerpoint/2010/main" val="28291523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1BCACE5-0329-4BA9-A414-2C83E7A40308}" type="slidenum">
              <a:rPr lang="en-US" altLang="en-US"/>
              <a:pPr/>
              <a:t>‹#›</a:t>
            </a:fld>
            <a:endParaRPr lang="en-US" altLang="en-US"/>
          </a:p>
        </p:txBody>
      </p:sp>
    </p:spTree>
    <p:extLst>
      <p:ext uri="{BB962C8B-B14F-4D97-AF65-F5344CB8AC3E}">
        <p14:creationId xmlns:p14="http://schemas.microsoft.com/office/powerpoint/2010/main" val="36137098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C3000804-51EC-4550-B22C-8C212F13C909}" type="slidenum">
              <a:rPr lang="en-US" altLang="en-US"/>
              <a:pPr/>
              <a:t>‹#›</a:t>
            </a:fld>
            <a:endParaRPr lang="en-US" altLang="en-US"/>
          </a:p>
        </p:txBody>
      </p:sp>
    </p:spTree>
    <p:extLst>
      <p:ext uri="{BB962C8B-B14F-4D97-AF65-F5344CB8AC3E}">
        <p14:creationId xmlns:p14="http://schemas.microsoft.com/office/powerpoint/2010/main" val="3999098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C9983BC5-DB67-4E01-B6A2-B41FAF495656}" type="slidenum">
              <a:rPr lang="en-US" altLang="en-US"/>
              <a:pPr/>
              <a:t>‹#›</a:t>
            </a:fld>
            <a:endParaRPr lang="en-US" altLang="en-US"/>
          </a:p>
        </p:txBody>
      </p:sp>
    </p:spTree>
    <p:extLst>
      <p:ext uri="{BB962C8B-B14F-4D97-AF65-F5344CB8AC3E}">
        <p14:creationId xmlns:p14="http://schemas.microsoft.com/office/powerpoint/2010/main" val="31204928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6D36100-74B7-4608-94AF-BB6CC1884DCB}" type="slidenum">
              <a:rPr lang="en-US" altLang="en-US"/>
              <a:pPr/>
              <a:t>‹#›</a:t>
            </a:fld>
            <a:endParaRPr lang="en-US" altLang="en-US"/>
          </a:p>
        </p:txBody>
      </p:sp>
    </p:spTree>
    <p:extLst>
      <p:ext uri="{BB962C8B-B14F-4D97-AF65-F5344CB8AC3E}">
        <p14:creationId xmlns:p14="http://schemas.microsoft.com/office/powerpoint/2010/main" val="4214131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613352B-B14C-4EB8-8AC1-346B04417CA5}" type="slidenum">
              <a:rPr lang="en-US" altLang="en-US"/>
              <a:pPr/>
              <a:t>‹#›</a:t>
            </a:fld>
            <a:endParaRPr lang="en-US" altLang="en-US"/>
          </a:p>
        </p:txBody>
      </p:sp>
    </p:spTree>
    <p:extLst>
      <p:ext uri="{BB962C8B-B14F-4D97-AF65-F5344CB8AC3E}">
        <p14:creationId xmlns:p14="http://schemas.microsoft.com/office/powerpoint/2010/main" val="33025849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Segoe UI" panose="020B0502040204020203" pitchFamily="34" charset="0"/>
              </a:defRPr>
            </a:lvl1pPr>
          </a:lstStyle>
          <a:p>
            <a:endParaRPr lang="en-US" alt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Segoe UI" panose="020B0502040204020203" pitchFamily="34" charset="0"/>
              </a:defRPr>
            </a:lvl1pPr>
          </a:lstStyle>
          <a:p>
            <a:endParaRPr lang="en-US"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Segoe UI" panose="020B0502040204020203" pitchFamily="34" charset="0"/>
              </a:defRPr>
            </a:lvl1pPr>
          </a:lstStyle>
          <a:p>
            <a:fld id="{3E759700-F217-4385-B1D8-3BEEF096CFA7}"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xStyles>
    <p:titleStyle>
      <a:lvl1pPr algn="ctr" rtl="0" fontAlgn="base">
        <a:spcBef>
          <a:spcPct val="0"/>
        </a:spcBef>
        <a:spcAft>
          <a:spcPct val="0"/>
        </a:spcAft>
        <a:defRPr sz="4400" kern="1200">
          <a:solidFill>
            <a:schemeClr val="tx2"/>
          </a:solidFill>
          <a:latin typeface="Segoe UI" panose="020B0502040204020203" pitchFamily="34" charset="0"/>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Segoe UI" panose="020B0502040204020203" pitchFamily="34" charset="0"/>
          <a:ea typeface="+mn-ea"/>
          <a:cs typeface="+mn-cs"/>
        </a:defRPr>
      </a:lvl1pPr>
      <a:lvl2pPr marL="742950" indent="-285750" algn="l" rtl="0" fontAlgn="base">
        <a:spcBef>
          <a:spcPct val="20000"/>
        </a:spcBef>
        <a:spcAft>
          <a:spcPct val="0"/>
        </a:spcAft>
        <a:buChar char="–"/>
        <a:defRPr sz="2800" kern="1200">
          <a:solidFill>
            <a:schemeClr val="tx1"/>
          </a:solidFill>
          <a:latin typeface="Segoe UI" panose="020B0502040204020203" pitchFamily="34" charset="0"/>
          <a:ea typeface="+mn-ea"/>
          <a:cs typeface="+mn-cs"/>
        </a:defRPr>
      </a:lvl2pPr>
      <a:lvl3pPr marL="1143000" indent="-228600" algn="l" rtl="0" fontAlgn="base">
        <a:spcBef>
          <a:spcPct val="20000"/>
        </a:spcBef>
        <a:spcAft>
          <a:spcPct val="0"/>
        </a:spcAft>
        <a:buChar char="•"/>
        <a:defRPr sz="2400" kern="1200">
          <a:solidFill>
            <a:schemeClr val="tx1"/>
          </a:solidFill>
          <a:latin typeface="Segoe UI" panose="020B0502040204020203" pitchFamily="34" charset="0"/>
          <a:ea typeface="+mn-ea"/>
          <a:cs typeface="+mn-cs"/>
        </a:defRPr>
      </a:lvl3pPr>
      <a:lvl4pPr marL="1600200" indent="-228600" algn="l" rtl="0" fontAlgn="base">
        <a:spcBef>
          <a:spcPct val="20000"/>
        </a:spcBef>
        <a:spcAft>
          <a:spcPct val="0"/>
        </a:spcAft>
        <a:buChar char="–"/>
        <a:defRPr sz="2000" kern="1200">
          <a:solidFill>
            <a:schemeClr val="tx1"/>
          </a:solidFill>
          <a:latin typeface="Segoe UI" panose="020B0502040204020203" pitchFamily="34" charset="0"/>
          <a:ea typeface="+mn-ea"/>
          <a:cs typeface="+mn-cs"/>
        </a:defRPr>
      </a:lvl4pPr>
      <a:lvl5pPr marL="2057400" indent="-228600" algn="l" rtl="0" fontAlgn="base">
        <a:spcBef>
          <a:spcPct val="20000"/>
        </a:spcBef>
        <a:spcAft>
          <a:spcPct val="0"/>
        </a:spcAft>
        <a:buChar char="»"/>
        <a:defRPr sz="2000" kern="1200">
          <a:solidFill>
            <a:schemeClr val="tx1"/>
          </a:solidFill>
          <a:latin typeface="Segoe UI"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876800" y="304800"/>
            <a:ext cx="3962400" cy="3810000"/>
          </a:xfrm>
          <a:effectLst>
            <a:outerShdw dist="35921" dir="2700000" algn="ctr" rotWithShape="0">
              <a:schemeClr val="bg2"/>
            </a:outerShdw>
          </a:effectLst>
        </p:spPr>
        <p:txBody>
          <a:bodyPr anchor="ctr"/>
          <a:lstStyle/>
          <a:p>
            <a:r>
              <a:rPr lang="en-US" altLang="en-US" b="1" dirty="0"/>
              <a:t>The</a:t>
            </a:r>
            <a:br>
              <a:rPr lang="en-US" altLang="en-US" b="1" dirty="0"/>
            </a:br>
            <a:r>
              <a:rPr lang="en-US" altLang="en-US" b="1" dirty="0"/>
              <a:t>Shield</a:t>
            </a:r>
            <a:br>
              <a:rPr lang="en-US" altLang="en-US" b="1" dirty="0"/>
            </a:br>
            <a:r>
              <a:rPr lang="en-US" altLang="en-US" b="1" dirty="0"/>
              <a:t>of</a:t>
            </a:r>
            <a:br>
              <a:rPr lang="en-US" altLang="en-US" b="1" dirty="0"/>
            </a:br>
            <a:r>
              <a:rPr lang="en-US" altLang="en-US" b="1" dirty="0">
                <a:solidFill>
                  <a:srgbClr val="A50021"/>
                </a:solidFill>
              </a:rPr>
              <a:t>Faith</a:t>
            </a:r>
          </a:p>
        </p:txBody>
      </p:sp>
      <p:pic>
        <p:nvPicPr>
          <p:cNvPr id="2056" name="Picture 8" descr="Grizzly%20-%20Shiel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4876800" cy="6096000"/>
          </a:xfrm>
          <a:prstGeom prst="rect">
            <a:avLst/>
          </a:prstGeom>
          <a:noFill/>
          <a:extLst>
            <a:ext uri="{909E8E84-426E-40DD-AFC4-6F175D3DCCD1}">
              <a14:hiddenFill xmlns:a14="http://schemas.microsoft.com/office/drawing/2010/main">
                <a:solidFill>
                  <a:srgbClr val="FFFFFF"/>
                </a:solidFill>
              </a14:hiddenFill>
            </a:ext>
          </a:extLst>
        </p:spPr>
      </p:pic>
      <p:sp>
        <p:nvSpPr>
          <p:cNvPr id="2057" name="Rectangle 9"/>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2058" name="Rectangle 10"/>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2059" name="Rectangle 11"/>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2060" name="Rectangle 12"/>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2051" name="Rectangle 3"/>
          <p:cNvSpPr>
            <a:spLocks noGrp="1" noChangeArrowheads="1"/>
          </p:cNvSpPr>
          <p:nvPr>
            <p:ph type="subTitle" idx="1"/>
          </p:nvPr>
        </p:nvSpPr>
        <p:spPr>
          <a:xfrm>
            <a:off x="4648200" y="4495800"/>
            <a:ext cx="4191000" cy="2057400"/>
          </a:xfrm>
        </p:spPr>
        <p:txBody>
          <a:bodyPr/>
          <a:lstStyle/>
          <a:p>
            <a:r>
              <a:rPr lang="en-US" altLang="en-US" sz="4000" dirty="0"/>
              <a:t>The Protection</a:t>
            </a:r>
            <a:br>
              <a:rPr lang="en-US" altLang="en-US" sz="4000" dirty="0"/>
            </a:br>
            <a:r>
              <a:rPr lang="en-US" altLang="en-US" sz="4000" dirty="0"/>
              <a:t>and Reaffirming</a:t>
            </a:r>
            <a:br>
              <a:rPr lang="en-US" altLang="en-US" sz="4000" dirty="0"/>
            </a:br>
            <a:r>
              <a:rPr lang="en-US" altLang="en-US" sz="4000" dirty="0"/>
              <a:t>of Our Faith</a:t>
            </a:r>
          </a:p>
        </p:txBody>
      </p:sp>
      <p:sp>
        <p:nvSpPr>
          <p:cNvPr id="2061" name="Text Box 13"/>
          <p:cNvSpPr txBox="1">
            <a:spLocks noChangeArrowheads="1"/>
          </p:cNvSpPr>
          <p:nvPr/>
        </p:nvSpPr>
        <p:spPr bwMode="auto">
          <a:xfrm>
            <a:off x="762000" y="3352800"/>
            <a:ext cx="3505200" cy="1569660"/>
          </a:xfrm>
          <a:prstGeom prst="rect">
            <a:avLst/>
          </a:prstGeom>
          <a:noFill/>
          <a:ln>
            <a:noFill/>
          </a:ln>
          <a:effectLst>
            <a:outerShdw dist="3592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3200" b="1" dirty="0">
                <a:latin typeface="Segoe UI" panose="020B0502040204020203" pitchFamily="34" charset="0"/>
              </a:rPr>
              <a:t>Hebrews 11:1</a:t>
            </a:r>
            <a:br>
              <a:rPr lang="en-US" altLang="en-US" sz="3200" b="1" dirty="0">
                <a:latin typeface="Segoe UI" panose="020B0502040204020203" pitchFamily="34" charset="0"/>
              </a:rPr>
            </a:br>
            <a:r>
              <a:rPr lang="en-US" altLang="en-US" sz="3200" b="1" dirty="0">
                <a:latin typeface="Segoe UI" panose="020B0502040204020203" pitchFamily="34" charset="0"/>
              </a:rPr>
              <a:t>Hebrews 11:6</a:t>
            </a:r>
            <a:br>
              <a:rPr lang="en-US" altLang="en-US" sz="3200" b="1" dirty="0">
                <a:latin typeface="Segoe UI" panose="020B0502040204020203" pitchFamily="34" charset="0"/>
              </a:rPr>
            </a:br>
            <a:r>
              <a:rPr lang="en-US" altLang="en-US" sz="3200" b="1" dirty="0">
                <a:latin typeface="Segoe UI" panose="020B0502040204020203" pitchFamily="34" charset="0"/>
              </a:rPr>
              <a:t>Romans 10:17</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p:cTn id="7"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5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133600" y="228600"/>
            <a:ext cx="6781800" cy="1066800"/>
          </a:xfrm>
          <a:effectLst>
            <a:outerShdw dist="28398" dir="3806097" algn="ctr" rotWithShape="0">
              <a:srgbClr val="969696"/>
            </a:outerShdw>
          </a:effectLst>
        </p:spPr>
        <p:txBody>
          <a:bodyPr/>
          <a:lstStyle/>
          <a:p>
            <a:r>
              <a:rPr lang="en-US" altLang="en-US" sz="5400" b="1" dirty="0">
                <a:solidFill>
                  <a:schemeClr val="tx1"/>
                </a:solidFill>
              </a:rPr>
              <a:t>The Shield of</a:t>
            </a:r>
            <a:r>
              <a:rPr lang="en-US" altLang="en-US" sz="5400" b="1" dirty="0">
                <a:solidFill>
                  <a:srgbClr val="A50021"/>
                </a:solidFill>
              </a:rPr>
              <a:t> Faith</a:t>
            </a:r>
          </a:p>
        </p:txBody>
      </p:sp>
      <p:sp>
        <p:nvSpPr>
          <p:cNvPr id="12291" name="Rectangle 3"/>
          <p:cNvSpPr>
            <a:spLocks noGrp="1" noChangeArrowheads="1"/>
          </p:cNvSpPr>
          <p:nvPr>
            <p:ph type="body" idx="1"/>
          </p:nvPr>
        </p:nvSpPr>
        <p:spPr>
          <a:xfrm>
            <a:off x="2286000" y="1600200"/>
            <a:ext cx="6553200" cy="685800"/>
          </a:xfrm>
        </p:spPr>
        <p:txBody>
          <a:bodyPr/>
          <a:lstStyle/>
          <a:p>
            <a:r>
              <a:rPr lang="en-US" altLang="en-US" sz="3600" dirty="0"/>
              <a:t>We are to resist the Devil</a:t>
            </a:r>
          </a:p>
        </p:txBody>
      </p:sp>
      <p:sp>
        <p:nvSpPr>
          <p:cNvPr id="12292"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2293"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2294"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2295"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2296" name="Line 8"/>
          <p:cNvSpPr>
            <a:spLocks noChangeShapeType="1"/>
          </p:cNvSpPr>
          <p:nvPr/>
        </p:nvSpPr>
        <p:spPr bwMode="auto">
          <a:xfrm>
            <a:off x="2133600" y="1371600"/>
            <a:ext cx="6629400" cy="0"/>
          </a:xfrm>
          <a:prstGeom prst="line">
            <a:avLst/>
          </a:prstGeom>
          <a:noFill/>
          <a:ln w="25400">
            <a:solidFill>
              <a:srgbClr val="A50021"/>
            </a:solidFill>
            <a:round/>
            <a:headEnd/>
            <a:tailEnd/>
          </a:ln>
          <a:effectLst>
            <a:outerShdw dist="35921" dir="2700000" algn="ctr" rotWithShape="0">
              <a:srgbClr val="969696"/>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pic>
        <p:nvPicPr>
          <p:cNvPr id="12300" name="Picture 12" descr="Grizzly%20-%20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81000"/>
            <a:ext cx="1671638" cy="2057400"/>
          </a:xfrm>
          <a:prstGeom prst="rect">
            <a:avLst/>
          </a:prstGeom>
          <a:noFill/>
          <a:extLst>
            <a:ext uri="{909E8E84-426E-40DD-AFC4-6F175D3DCCD1}">
              <a14:hiddenFill xmlns:a14="http://schemas.microsoft.com/office/drawing/2010/main">
                <a:solidFill>
                  <a:srgbClr val="FFFFFF"/>
                </a:solidFill>
              </a14:hiddenFill>
            </a:ext>
          </a:extLst>
        </p:spPr>
      </p:pic>
      <p:pic>
        <p:nvPicPr>
          <p:cNvPr id="12301"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928938"/>
            <a:ext cx="3352800" cy="316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302"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2374900"/>
            <a:ext cx="4724400" cy="410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03" name="Text Box 15"/>
          <p:cNvSpPr txBox="1">
            <a:spLocks noChangeArrowheads="1"/>
          </p:cNvSpPr>
          <p:nvPr/>
        </p:nvSpPr>
        <p:spPr bwMode="auto">
          <a:xfrm>
            <a:off x="685800" y="3352800"/>
            <a:ext cx="27432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a:latin typeface="Segoe UI" panose="020B0502040204020203" pitchFamily="34" charset="0"/>
              </a:rPr>
              <a:t>“Therefore submit</a:t>
            </a:r>
            <a:br>
              <a:rPr lang="en-US" altLang="en-US" sz="2400" dirty="0">
                <a:latin typeface="Segoe UI" panose="020B0502040204020203" pitchFamily="34" charset="0"/>
              </a:rPr>
            </a:br>
            <a:r>
              <a:rPr lang="en-US" altLang="en-US" sz="2400" dirty="0">
                <a:latin typeface="Segoe UI" panose="020B0502040204020203" pitchFamily="34" charset="0"/>
              </a:rPr>
              <a:t>to God. Resist the</a:t>
            </a:r>
            <a:br>
              <a:rPr lang="en-US" altLang="en-US" sz="2400" dirty="0">
                <a:latin typeface="Segoe UI" panose="020B0502040204020203" pitchFamily="34" charset="0"/>
              </a:rPr>
            </a:br>
            <a:r>
              <a:rPr lang="en-US" altLang="en-US" sz="2400" dirty="0">
                <a:latin typeface="Segoe UI" panose="020B0502040204020203" pitchFamily="34" charset="0"/>
              </a:rPr>
              <a:t>devil and he will</a:t>
            </a:r>
            <a:br>
              <a:rPr lang="en-US" altLang="en-US" sz="2400" dirty="0">
                <a:latin typeface="Segoe UI" panose="020B0502040204020203" pitchFamily="34" charset="0"/>
              </a:rPr>
            </a:br>
            <a:r>
              <a:rPr lang="en-US" altLang="en-US" sz="2400" dirty="0">
                <a:latin typeface="Segoe UI" panose="020B0502040204020203" pitchFamily="34" charset="0"/>
              </a:rPr>
              <a:t>flee from you.”</a:t>
            </a:r>
            <a:br>
              <a:rPr lang="en-US" altLang="en-US" sz="2400" dirty="0">
                <a:latin typeface="Segoe UI" panose="020B0502040204020203" pitchFamily="34" charset="0"/>
              </a:rPr>
            </a:br>
            <a:r>
              <a:rPr lang="en-US" altLang="en-US" sz="2400" b="1" dirty="0">
                <a:latin typeface="Segoe UI" panose="020B0502040204020203" pitchFamily="34" charset="0"/>
              </a:rPr>
              <a:t>James 4:7</a:t>
            </a:r>
          </a:p>
        </p:txBody>
      </p:sp>
      <p:sp>
        <p:nvSpPr>
          <p:cNvPr id="12304" name="Text Box 16"/>
          <p:cNvSpPr txBox="1">
            <a:spLocks noChangeArrowheads="1"/>
          </p:cNvSpPr>
          <p:nvPr/>
        </p:nvSpPr>
        <p:spPr bwMode="auto">
          <a:xfrm>
            <a:off x="4419600" y="2838450"/>
            <a:ext cx="39624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a:latin typeface="Segoe UI" panose="020B0502040204020203" pitchFamily="34" charset="0"/>
              </a:rPr>
              <a:t>“Be sober, be vigilant; because your adversary the devil walks about like a roaring lion, seeking whom he may devour. Resist him, steadfast in the faith….”</a:t>
            </a:r>
          </a:p>
          <a:p>
            <a:pPr algn="ctr"/>
            <a:r>
              <a:rPr lang="en-US" altLang="en-US" sz="2400" b="1" dirty="0">
                <a:latin typeface="Segoe UI" panose="020B0502040204020203" pitchFamily="34" charset="0"/>
              </a:rPr>
              <a:t>1 Peter 5:8-9</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2296"/>
                                        </p:tgtEl>
                                        <p:attrNameLst>
                                          <p:attrName>style.visibility</p:attrName>
                                        </p:attrNameLst>
                                      </p:cBhvr>
                                      <p:to>
                                        <p:strVal val="visible"/>
                                      </p:to>
                                    </p:set>
                                    <p:anim calcmode="lin" valueType="num">
                                      <p:cBhvr>
                                        <p:cTn id="12" dur="500" fill="hold"/>
                                        <p:tgtEl>
                                          <p:spTgt spid="12296"/>
                                        </p:tgtEl>
                                        <p:attrNameLst>
                                          <p:attrName>ppt_w</p:attrName>
                                        </p:attrNameLst>
                                      </p:cBhvr>
                                      <p:tavLst>
                                        <p:tav tm="0">
                                          <p:val>
                                            <p:fltVal val="0"/>
                                          </p:val>
                                        </p:tav>
                                        <p:tav tm="100000">
                                          <p:val>
                                            <p:strVal val="#ppt_w"/>
                                          </p:val>
                                        </p:tav>
                                      </p:tavLst>
                                    </p:anim>
                                    <p:anim calcmode="lin" valueType="num">
                                      <p:cBhvr>
                                        <p:cTn id="13" dur="500" fill="hold"/>
                                        <p:tgtEl>
                                          <p:spTgt spid="12296"/>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291">
                                            <p:txEl>
                                              <p:pRg st="0" end="0"/>
                                            </p:txEl>
                                          </p:spTgt>
                                        </p:tgtEl>
                                        <p:attrNameLst>
                                          <p:attrName>style.visibility</p:attrName>
                                        </p:attrNameLst>
                                      </p:cBhvr>
                                      <p:to>
                                        <p:strVal val="visible"/>
                                      </p:to>
                                    </p:set>
                                    <p:anim calcmode="lin" valueType="num">
                                      <p:cBhvr>
                                        <p:cTn id="17"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12301"/>
                                        </p:tgtEl>
                                        <p:attrNameLst>
                                          <p:attrName>style.visibility</p:attrName>
                                        </p:attrNameLst>
                                      </p:cBhvr>
                                      <p:to>
                                        <p:strVal val="visible"/>
                                      </p:to>
                                    </p:set>
                                    <p:animEffect transition="in" filter="blinds(horizontal)">
                                      <p:cBhvr>
                                        <p:cTn id="23" dur="500"/>
                                        <p:tgtEl>
                                          <p:spTgt spid="12301"/>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2303"/>
                                        </p:tgtEl>
                                        <p:attrNameLst>
                                          <p:attrName>style.visibility</p:attrName>
                                        </p:attrNameLst>
                                      </p:cBhvr>
                                      <p:to>
                                        <p:strVal val="visible"/>
                                      </p:to>
                                    </p:set>
                                    <p:animEffect transition="in" filter="blinds(horizontal)">
                                      <p:cBhvr>
                                        <p:cTn id="26" dur="500"/>
                                        <p:tgtEl>
                                          <p:spTgt spid="1230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12302"/>
                                        </p:tgtEl>
                                        <p:attrNameLst>
                                          <p:attrName>style.visibility</p:attrName>
                                        </p:attrNameLst>
                                      </p:cBhvr>
                                      <p:to>
                                        <p:strVal val="visible"/>
                                      </p:to>
                                    </p:set>
                                    <p:animEffect transition="in" filter="blinds(horizontal)">
                                      <p:cBhvr>
                                        <p:cTn id="31" dur="500"/>
                                        <p:tgtEl>
                                          <p:spTgt spid="12302"/>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2304"/>
                                        </p:tgtEl>
                                        <p:attrNameLst>
                                          <p:attrName>style.visibility</p:attrName>
                                        </p:attrNameLst>
                                      </p:cBhvr>
                                      <p:to>
                                        <p:strVal val="visible"/>
                                      </p:to>
                                    </p:set>
                                    <p:animEffect transition="in" filter="blinds(horizontal)">
                                      <p:cBhvr>
                                        <p:cTn id="34" dur="500"/>
                                        <p:tgtEl>
                                          <p:spTgt spid="12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303" grpId="0"/>
      <p:bldP spid="1230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133600" y="228600"/>
            <a:ext cx="6781800" cy="1066800"/>
          </a:xfrm>
          <a:effectLst>
            <a:outerShdw dist="28398" dir="3806097" algn="ctr" rotWithShape="0">
              <a:srgbClr val="969696"/>
            </a:outerShdw>
          </a:effectLst>
        </p:spPr>
        <p:txBody>
          <a:bodyPr/>
          <a:lstStyle/>
          <a:p>
            <a:r>
              <a:rPr lang="en-US" altLang="en-US" sz="5400" b="1" dirty="0">
                <a:solidFill>
                  <a:schemeClr val="tx1"/>
                </a:solidFill>
              </a:rPr>
              <a:t>The Shield of</a:t>
            </a:r>
            <a:r>
              <a:rPr lang="en-US" altLang="en-US" sz="5400" b="1" dirty="0">
                <a:solidFill>
                  <a:srgbClr val="A50021"/>
                </a:solidFill>
              </a:rPr>
              <a:t> Faith</a:t>
            </a:r>
          </a:p>
        </p:txBody>
      </p:sp>
      <p:sp>
        <p:nvSpPr>
          <p:cNvPr id="13315" name="Rectangle 3"/>
          <p:cNvSpPr>
            <a:spLocks noGrp="1" noChangeArrowheads="1"/>
          </p:cNvSpPr>
          <p:nvPr>
            <p:ph type="body" idx="1"/>
          </p:nvPr>
        </p:nvSpPr>
        <p:spPr>
          <a:xfrm>
            <a:off x="2133600" y="1523998"/>
            <a:ext cx="6705600" cy="1066801"/>
          </a:xfrm>
        </p:spPr>
        <p:txBody>
          <a:bodyPr/>
          <a:lstStyle/>
          <a:p>
            <a:pPr>
              <a:lnSpc>
                <a:spcPct val="90000"/>
              </a:lnSpc>
            </a:pPr>
            <a:r>
              <a:rPr lang="en-US" altLang="en-US" sz="3400" dirty="0"/>
              <a:t>Will protect us by resisting the Devil in several different ways:</a:t>
            </a:r>
          </a:p>
        </p:txBody>
      </p:sp>
      <p:sp>
        <p:nvSpPr>
          <p:cNvPr id="13316"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3317"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3318"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3319"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3320" name="Line 8"/>
          <p:cNvSpPr>
            <a:spLocks noChangeShapeType="1"/>
          </p:cNvSpPr>
          <p:nvPr/>
        </p:nvSpPr>
        <p:spPr bwMode="auto">
          <a:xfrm>
            <a:off x="2133600" y="1371600"/>
            <a:ext cx="6629400" cy="0"/>
          </a:xfrm>
          <a:prstGeom prst="line">
            <a:avLst/>
          </a:prstGeom>
          <a:noFill/>
          <a:ln w="25400">
            <a:solidFill>
              <a:srgbClr val="A50021"/>
            </a:solidFill>
            <a:round/>
            <a:headEnd/>
            <a:tailEnd/>
          </a:ln>
          <a:effectLst>
            <a:outerShdw dist="35921" dir="2700000" algn="ctr" rotWithShape="0">
              <a:srgbClr val="969696"/>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pic>
        <p:nvPicPr>
          <p:cNvPr id="13321" name="Picture 9" descr="Grizzly%20-%20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81000"/>
            <a:ext cx="1671638" cy="2057400"/>
          </a:xfrm>
          <a:prstGeom prst="rect">
            <a:avLst/>
          </a:prstGeom>
          <a:noFill/>
          <a:extLst>
            <a:ext uri="{909E8E84-426E-40DD-AFC4-6F175D3DCCD1}">
              <a14:hiddenFill xmlns:a14="http://schemas.microsoft.com/office/drawing/2010/main">
                <a:solidFill>
                  <a:srgbClr val="FFFFFF"/>
                </a:solidFill>
              </a14:hiddenFill>
            </a:ext>
          </a:extLst>
        </p:spPr>
      </p:pic>
      <p:sp>
        <p:nvSpPr>
          <p:cNvPr id="13326" name="Rectangle 14"/>
          <p:cNvSpPr>
            <a:spLocks noChangeArrowheads="1"/>
          </p:cNvSpPr>
          <p:nvPr/>
        </p:nvSpPr>
        <p:spPr bwMode="auto">
          <a:xfrm>
            <a:off x="152400" y="2667000"/>
            <a:ext cx="8839200" cy="1524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p>
            <a:endParaRPr lang="en-US" dirty="0">
              <a:latin typeface="Segoe UI" panose="020B0502040204020203" pitchFamily="34" charset="0"/>
            </a:endParaRPr>
          </a:p>
        </p:txBody>
      </p:sp>
      <p:sp>
        <p:nvSpPr>
          <p:cNvPr id="13327" name="Rectangle 15"/>
          <p:cNvSpPr>
            <a:spLocks noChangeArrowheads="1"/>
          </p:cNvSpPr>
          <p:nvPr/>
        </p:nvSpPr>
        <p:spPr bwMode="auto">
          <a:xfrm>
            <a:off x="304800" y="2971800"/>
            <a:ext cx="66294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pPr>
            <a:r>
              <a:rPr lang="en-US" altLang="en-US" dirty="0">
                <a:latin typeface="Segoe UI" panose="020B0502040204020203" pitchFamily="34" charset="0"/>
              </a:rPr>
              <a:t>By giving us the </a:t>
            </a:r>
            <a:r>
              <a:rPr lang="en-US" altLang="en-US" b="1" dirty="0">
                <a:solidFill>
                  <a:srgbClr val="A50021"/>
                </a:solidFill>
                <a:latin typeface="Segoe UI" panose="020B0502040204020203" pitchFamily="34" charset="0"/>
              </a:rPr>
              <a:t>Will</a:t>
            </a:r>
          </a:p>
          <a:p>
            <a:pPr>
              <a:lnSpc>
                <a:spcPct val="90000"/>
              </a:lnSpc>
            </a:pPr>
            <a:r>
              <a:rPr lang="en-US" altLang="en-US" dirty="0">
                <a:latin typeface="Segoe UI" panose="020B0502040204020203" pitchFamily="34" charset="0"/>
              </a:rPr>
              <a:t>By giving us a </a:t>
            </a:r>
            <a:r>
              <a:rPr lang="en-US" altLang="en-US" b="1" dirty="0">
                <a:solidFill>
                  <a:srgbClr val="A50021"/>
                </a:solidFill>
                <a:latin typeface="Segoe UI" panose="020B0502040204020203" pitchFamily="34" charset="0"/>
              </a:rPr>
              <a:t>Confident Spirit</a:t>
            </a:r>
          </a:p>
          <a:p>
            <a:pPr>
              <a:lnSpc>
                <a:spcPct val="90000"/>
              </a:lnSpc>
            </a:pPr>
            <a:r>
              <a:rPr lang="en-US" altLang="en-US" dirty="0">
                <a:latin typeface="Segoe UI" panose="020B0502040204020203" pitchFamily="34" charset="0"/>
              </a:rPr>
              <a:t>By giving us the </a:t>
            </a:r>
            <a:r>
              <a:rPr lang="en-US" altLang="en-US" b="1" dirty="0">
                <a:solidFill>
                  <a:srgbClr val="A50021"/>
                </a:solidFill>
                <a:latin typeface="Segoe UI" panose="020B0502040204020203" pitchFamily="34" charset="0"/>
              </a:rPr>
              <a:t>Scripture</a:t>
            </a:r>
          </a:p>
          <a:p>
            <a:pPr>
              <a:lnSpc>
                <a:spcPct val="90000"/>
              </a:lnSpc>
            </a:pPr>
            <a:r>
              <a:rPr lang="en-US" altLang="en-US" dirty="0">
                <a:latin typeface="Segoe UI" panose="020B0502040204020203" pitchFamily="34" charset="0"/>
              </a:rPr>
              <a:t>By giving us </a:t>
            </a:r>
            <a:r>
              <a:rPr lang="en-US" altLang="en-US" b="1" dirty="0">
                <a:solidFill>
                  <a:srgbClr val="A50021"/>
                </a:solidFill>
                <a:latin typeface="Segoe UI" panose="020B0502040204020203" pitchFamily="34" charset="0"/>
              </a:rPr>
              <a:t>Prayer</a:t>
            </a:r>
          </a:p>
          <a:p>
            <a:pPr>
              <a:lnSpc>
                <a:spcPct val="90000"/>
              </a:lnSpc>
            </a:pPr>
            <a:r>
              <a:rPr lang="en-US" altLang="en-US" dirty="0">
                <a:latin typeface="Segoe UI" panose="020B0502040204020203" pitchFamily="34" charset="0"/>
              </a:rPr>
              <a:t>By giving us </a:t>
            </a:r>
            <a:r>
              <a:rPr lang="en-US" altLang="en-US" b="1" dirty="0">
                <a:solidFill>
                  <a:srgbClr val="A50021"/>
                </a:solidFill>
                <a:latin typeface="Segoe UI" panose="020B0502040204020203" pitchFamily="34" charset="0"/>
              </a:rPr>
              <a:t>Wisdom</a:t>
            </a:r>
          </a:p>
          <a:p>
            <a:pPr>
              <a:lnSpc>
                <a:spcPct val="90000"/>
              </a:lnSpc>
            </a:pPr>
            <a:r>
              <a:rPr lang="en-US" altLang="en-US" dirty="0">
                <a:latin typeface="Segoe UI" panose="020B0502040204020203" pitchFamily="34" charset="0"/>
              </a:rPr>
              <a:t>By giving us </a:t>
            </a:r>
            <a:r>
              <a:rPr lang="en-US" altLang="en-US" b="1" dirty="0">
                <a:solidFill>
                  <a:srgbClr val="A50021"/>
                </a:solidFill>
                <a:latin typeface="Segoe UI" panose="020B0502040204020203" pitchFamily="34" charset="0"/>
              </a:rPr>
              <a:t>Character</a:t>
            </a:r>
          </a:p>
        </p:txBody>
      </p:sp>
      <p:pic>
        <p:nvPicPr>
          <p:cNvPr id="13329" name="Picture 17" descr="Man_Holding_Bible_10-13-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2895600"/>
            <a:ext cx="1933575" cy="3657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5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315">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13326"/>
                                        </p:tgtEl>
                                        <p:attrNameLst>
                                          <p:attrName>style.visibility</p:attrName>
                                        </p:attrNameLst>
                                      </p:cBhvr>
                                      <p:to>
                                        <p:strVal val="visible"/>
                                      </p:to>
                                    </p:set>
                                    <p:animEffect transition="in" filter="blinds(horizontal)">
                                      <p:cBhvr>
                                        <p:cTn id="12" dur="500"/>
                                        <p:tgtEl>
                                          <p:spTgt spid="133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nodeType="clickEffect">
                                  <p:stCondLst>
                                    <p:cond delay="0"/>
                                  </p:stCondLst>
                                  <p:childTnLst>
                                    <p:set>
                                      <p:cBhvr>
                                        <p:cTn id="16" dur="1" fill="hold">
                                          <p:stCondLst>
                                            <p:cond delay="0"/>
                                          </p:stCondLst>
                                        </p:cTn>
                                        <p:tgtEl>
                                          <p:spTgt spid="13327">
                                            <p:txEl>
                                              <p:pRg st="0" end="0"/>
                                            </p:txEl>
                                          </p:spTgt>
                                        </p:tgtEl>
                                        <p:attrNameLst>
                                          <p:attrName>style.visibility</p:attrName>
                                        </p:attrNameLst>
                                      </p:cBhvr>
                                      <p:to>
                                        <p:strVal val="visible"/>
                                      </p:to>
                                    </p:set>
                                    <p:anim calcmode="lin" valueType="num">
                                      <p:cBhvr>
                                        <p:cTn id="17" dur="500" fill="hold"/>
                                        <p:tgtEl>
                                          <p:spTgt spid="13327">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3327">
                                            <p:txEl>
                                              <p:pRg st="0" end="0"/>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500"/>
                            </p:stCondLst>
                            <p:childTnLst>
                              <p:par>
                                <p:cTn id="20" presetID="10" presetClass="entr" presetSubtype="0" fill="hold" nodeType="afterEffect">
                                  <p:stCondLst>
                                    <p:cond delay="0"/>
                                  </p:stCondLst>
                                  <p:childTnLst>
                                    <p:set>
                                      <p:cBhvr>
                                        <p:cTn id="21" dur="1" fill="hold">
                                          <p:stCondLst>
                                            <p:cond delay="0"/>
                                          </p:stCondLst>
                                        </p:cTn>
                                        <p:tgtEl>
                                          <p:spTgt spid="13329"/>
                                        </p:tgtEl>
                                        <p:attrNameLst>
                                          <p:attrName>style.visibility</p:attrName>
                                        </p:attrNameLst>
                                      </p:cBhvr>
                                      <p:to>
                                        <p:strVal val="visible"/>
                                      </p:to>
                                    </p:set>
                                    <p:animEffect transition="in" filter="fade">
                                      <p:cBhvr>
                                        <p:cTn id="22" dur="2000"/>
                                        <p:tgtEl>
                                          <p:spTgt spid="133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nodeType="clickEffect">
                                  <p:stCondLst>
                                    <p:cond delay="0"/>
                                  </p:stCondLst>
                                  <p:childTnLst>
                                    <p:set>
                                      <p:cBhvr>
                                        <p:cTn id="26" dur="1" fill="hold">
                                          <p:stCondLst>
                                            <p:cond delay="0"/>
                                          </p:stCondLst>
                                        </p:cTn>
                                        <p:tgtEl>
                                          <p:spTgt spid="13327">
                                            <p:txEl>
                                              <p:pRg st="1" end="1"/>
                                            </p:txEl>
                                          </p:spTgt>
                                        </p:tgtEl>
                                        <p:attrNameLst>
                                          <p:attrName>style.visibility</p:attrName>
                                        </p:attrNameLst>
                                      </p:cBhvr>
                                      <p:to>
                                        <p:strVal val="visible"/>
                                      </p:to>
                                    </p:set>
                                    <p:anim calcmode="lin" valueType="num">
                                      <p:cBhvr>
                                        <p:cTn id="27" dur="500" fill="hold"/>
                                        <p:tgtEl>
                                          <p:spTgt spid="13327">
                                            <p:txEl>
                                              <p:pRg st="1" end="1"/>
                                            </p:txEl>
                                          </p:spTgt>
                                        </p:tgtEl>
                                        <p:attrNameLst>
                                          <p:attrName>ppt_w</p:attrName>
                                        </p:attrNameLst>
                                      </p:cBhvr>
                                      <p:tavLst>
                                        <p:tav tm="0">
                                          <p:val>
                                            <p:fltVal val="0"/>
                                          </p:val>
                                        </p:tav>
                                        <p:tav tm="100000">
                                          <p:val>
                                            <p:strVal val="#ppt_w"/>
                                          </p:val>
                                        </p:tav>
                                      </p:tavLst>
                                    </p:anim>
                                    <p:anim calcmode="lin" valueType="num">
                                      <p:cBhvr>
                                        <p:cTn id="28" dur="500" fill="hold"/>
                                        <p:tgtEl>
                                          <p:spTgt spid="1332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16" fill="hold" nodeType="clickEffect">
                                  <p:stCondLst>
                                    <p:cond delay="0"/>
                                  </p:stCondLst>
                                  <p:childTnLst>
                                    <p:set>
                                      <p:cBhvr>
                                        <p:cTn id="32" dur="1" fill="hold">
                                          <p:stCondLst>
                                            <p:cond delay="0"/>
                                          </p:stCondLst>
                                        </p:cTn>
                                        <p:tgtEl>
                                          <p:spTgt spid="13327">
                                            <p:txEl>
                                              <p:pRg st="2" end="2"/>
                                            </p:txEl>
                                          </p:spTgt>
                                        </p:tgtEl>
                                        <p:attrNameLst>
                                          <p:attrName>style.visibility</p:attrName>
                                        </p:attrNameLst>
                                      </p:cBhvr>
                                      <p:to>
                                        <p:strVal val="visible"/>
                                      </p:to>
                                    </p:set>
                                    <p:anim calcmode="lin" valueType="num">
                                      <p:cBhvr>
                                        <p:cTn id="33" dur="500" fill="hold"/>
                                        <p:tgtEl>
                                          <p:spTgt spid="13327">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332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16" fill="hold" nodeType="clickEffect">
                                  <p:stCondLst>
                                    <p:cond delay="0"/>
                                  </p:stCondLst>
                                  <p:childTnLst>
                                    <p:set>
                                      <p:cBhvr>
                                        <p:cTn id="38" dur="1" fill="hold">
                                          <p:stCondLst>
                                            <p:cond delay="0"/>
                                          </p:stCondLst>
                                        </p:cTn>
                                        <p:tgtEl>
                                          <p:spTgt spid="13327">
                                            <p:txEl>
                                              <p:pRg st="3" end="3"/>
                                            </p:txEl>
                                          </p:spTgt>
                                        </p:tgtEl>
                                        <p:attrNameLst>
                                          <p:attrName>style.visibility</p:attrName>
                                        </p:attrNameLst>
                                      </p:cBhvr>
                                      <p:to>
                                        <p:strVal val="visible"/>
                                      </p:to>
                                    </p:set>
                                    <p:anim calcmode="lin" valueType="num">
                                      <p:cBhvr>
                                        <p:cTn id="39" dur="500" fill="hold"/>
                                        <p:tgtEl>
                                          <p:spTgt spid="13327">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332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3" presetClass="entr" presetSubtype="16" fill="hold" nodeType="clickEffect">
                                  <p:stCondLst>
                                    <p:cond delay="0"/>
                                  </p:stCondLst>
                                  <p:childTnLst>
                                    <p:set>
                                      <p:cBhvr>
                                        <p:cTn id="44" dur="1" fill="hold">
                                          <p:stCondLst>
                                            <p:cond delay="0"/>
                                          </p:stCondLst>
                                        </p:cTn>
                                        <p:tgtEl>
                                          <p:spTgt spid="13327">
                                            <p:txEl>
                                              <p:pRg st="4" end="4"/>
                                            </p:txEl>
                                          </p:spTgt>
                                        </p:tgtEl>
                                        <p:attrNameLst>
                                          <p:attrName>style.visibility</p:attrName>
                                        </p:attrNameLst>
                                      </p:cBhvr>
                                      <p:to>
                                        <p:strVal val="visible"/>
                                      </p:to>
                                    </p:set>
                                    <p:anim calcmode="lin" valueType="num">
                                      <p:cBhvr>
                                        <p:cTn id="45" dur="500" fill="hold"/>
                                        <p:tgtEl>
                                          <p:spTgt spid="13327">
                                            <p:txEl>
                                              <p:pRg st="4" end="4"/>
                                            </p:txEl>
                                          </p:spTgt>
                                        </p:tgtEl>
                                        <p:attrNameLst>
                                          <p:attrName>ppt_w</p:attrName>
                                        </p:attrNameLst>
                                      </p:cBhvr>
                                      <p:tavLst>
                                        <p:tav tm="0">
                                          <p:val>
                                            <p:fltVal val="0"/>
                                          </p:val>
                                        </p:tav>
                                        <p:tav tm="100000">
                                          <p:val>
                                            <p:strVal val="#ppt_w"/>
                                          </p:val>
                                        </p:tav>
                                      </p:tavLst>
                                    </p:anim>
                                    <p:anim calcmode="lin" valueType="num">
                                      <p:cBhvr>
                                        <p:cTn id="46" dur="500" fill="hold"/>
                                        <p:tgtEl>
                                          <p:spTgt spid="1332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3" presetClass="entr" presetSubtype="16" fill="hold" nodeType="clickEffect">
                                  <p:stCondLst>
                                    <p:cond delay="0"/>
                                  </p:stCondLst>
                                  <p:childTnLst>
                                    <p:set>
                                      <p:cBhvr>
                                        <p:cTn id="50" dur="1" fill="hold">
                                          <p:stCondLst>
                                            <p:cond delay="0"/>
                                          </p:stCondLst>
                                        </p:cTn>
                                        <p:tgtEl>
                                          <p:spTgt spid="13327">
                                            <p:txEl>
                                              <p:pRg st="5" end="5"/>
                                            </p:txEl>
                                          </p:spTgt>
                                        </p:tgtEl>
                                        <p:attrNameLst>
                                          <p:attrName>style.visibility</p:attrName>
                                        </p:attrNameLst>
                                      </p:cBhvr>
                                      <p:to>
                                        <p:strVal val="visible"/>
                                      </p:to>
                                    </p:set>
                                    <p:anim calcmode="lin" valueType="num">
                                      <p:cBhvr>
                                        <p:cTn id="51" dur="500" fill="hold"/>
                                        <p:tgtEl>
                                          <p:spTgt spid="13327">
                                            <p:txEl>
                                              <p:pRg st="5" end="5"/>
                                            </p:txEl>
                                          </p:spTgt>
                                        </p:tgtEl>
                                        <p:attrNameLst>
                                          <p:attrName>ppt_w</p:attrName>
                                        </p:attrNameLst>
                                      </p:cBhvr>
                                      <p:tavLst>
                                        <p:tav tm="0">
                                          <p:val>
                                            <p:fltVal val="0"/>
                                          </p:val>
                                        </p:tav>
                                        <p:tav tm="100000">
                                          <p:val>
                                            <p:strVal val="#ppt_w"/>
                                          </p:val>
                                        </p:tav>
                                      </p:tavLst>
                                    </p:anim>
                                    <p:anim calcmode="lin" valueType="num">
                                      <p:cBhvr>
                                        <p:cTn id="52" dur="500" fill="hold"/>
                                        <p:tgtEl>
                                          <p:spTgt spid="1332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43000" y="228600"/>
            <a:ext cx="7772400" cy="1066800"/>
          </a:xfrm>
          <a:effectLst>
            <a:outerShdw dist="28398" dir="3806097" algn="ctr" rotWithShape="0">
              <a:srgbClr val="969696"/>
            </a:outerShdw>
          </a:effectLst>
        </p:spPr>
        <p:txBody>
          <a:bodyPr/>
          <a:lstStyle/>
          <a:p>
            <a:r>
              <a:rPr lang="en-US" altLang="en-US" sz="3800" b="1" dirty="0">
                <a:solidFill>
                  <a:schemeClr val="tx1"/>
                </a:solidFill>
              </a:rPr>
              <a:t>Our Need to Reaffirm Our </a:t>
            </a:r>
            <a:r>
              <a:rPr lang="en-US" altLang="en-US" sz="3800" b="1" dirty="0">
                <a:solidFill>
                  <a:srgbClr val="A50021"/>
                </a:solidFill>
              </a:rPr>
              <a:t>Faith</a:t>
            </a:r>
          </a:p>
        </p:txBody>
      </p:sp>
      <p:sp>
        <p:nvSpPr>
          <p:cNvPr id="14339" name="Rectangle 3"/>
          <p:cNvSpPr>
            <a:spLocks noGrp="1" noChangeArrowheads="1"/>
          </p:cNvSpPr>
          <p:nvPr>
            <p:ph type="body" idx="1"/>
          </p:nvPr>
        </p:nvSpPr>
        <p:spPr>
          <a:xfrm>
            <a:off x="304800" y="1447800"/>
            <a:ext cx="8534400" cy="685800"/>
          </a:xfrm>
        </p:spPr>
        <p:txBody>
          <a:bodyPr/>
          <a:lstStyle/>
          <a:p>
            <a:r>
              <a:rPr lang="en-US" altLang="en-US" dirty="0"/>
              <a:t>We need more to be like Joshua</a:t>
            </a:r>
          </a:p>
        </p:txBody>
      </p:sp>
      <p:sp>
        <p:nvSpPr>
          <p:cNvPr id="14340"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4341"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4342"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4343"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4344" name="Line 8"/>
          <p:cNvSpPr>
            <a:spLocks noChangeShapeType="1"/>
          </p:cNvSpPr>
          <p:nvPr/>
        </p:nvSpPr>
        <p:spPr bwMode="auto">
          <a:xfrm>
            <a:off x="381000" y="1371600"/>
            <a:ext cx="8382000" cy="0"/>
          </a:xfrm>
          <a:prstGeom prst="line">
            <a:avLst/>
          </a:prstGeom>
          <a:noFill/>
          <a:ln w="25400">
            <a:solidFill>
              <a:srgbClr val="A50021"/>
            </a:solidFill>
            <a:round/>
            <a:headEnd/>
            <a:tailEnd/>
          </a:ln>
          <a:effectLst>
            <a:outerShdw dist="35921" dir="2700000" algn="ctr" rotWithShape="0">
              <a:srgbClr val="969696"/>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pic>
        <p:nvPicPr>
          <p:cNvPr id="14345" name="Picture 9" descr="Grizzly%20-%20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804863" cy="990600"/>
          </a:xfrm>
          <a:prstGeom prst="rect">
            <a:avLst/>
          </a:prstGeom>
          <a:noFill/>
          <a:extLst>
            <a:ext uri="{909E8E84-426E-40DD-AFC4-6F175D3DCCD1}">
              <a14:hiddenFill xmlns:a14="http://schemas.microsoft.com/office/drawing/2010/main">
                <a:solidFill>
                  <a:srgbClr val="FFFFFF"/>
                </a:solidFill>
              </a14:hiddenFill>
            </a:ext>
          </a:extLst>
        </p:spPr>
      </p:pic>
      <p:sp>
        <p:nvSpPr>
          <p:cNvPr id="14349" name="Rectangle 13"/>
          <p:cNvSpPr>
            <a:spLocks noChangeArrowheads="1"/>
          </p:cNvSpPr>
          <p:nvPr/>
        </p:nvSpPr>
        <p:spPr bwMode="auto">
          <a:xfrm>
            <a:off x="152400" y="2133600"/>
            <a:ext cx="8839200" cy="1905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4350" name="Text Box 14"/>
          <p:cNvSpPr txBox="1">
            <a:spLocks noChangeArrowheads="1"/>
          </p:cNvSpPr>
          <p:nvPr/>
        </p:nvSpPr>
        <p:spPr bwMode="auto">
          <a:xfrm>
            <a:off x="228600" y="2254984"/>
            <a:ext cx="868680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dirty="0">
                <a:solidFill>
                  <a:schemeClr val="bg1"/>
                </a:solidFill>
                <a:latin typeface="Segoe UI" panose="020B0502040204020203" pitchFamily="34" charset="0"/>
              </a:rPr>
              <a:t>“And if it seems evil to you to serve the LORD, choose for yourselves this day whom you will serve, whether the gods which your fathers served that were on the other side of the River, or the gods of the Amorites, in whose land you dwell. </a:t>
            </a:r>
            <a:r>
              <a:rPr lang="en-US" altLang="en-US" sz="2000" b="1" dirty="0">
                <a:solidFill>
                  <a:srgbClr val="FFFF00"/>
                </a:solidFill>
                <a:latin typeface="Segoe UI" panose="020B0502040204020203" pitchFamily="34" charset="0"/>
              </a:rPr>
              <a:t>But as for me and my house, we will serve the LORD</a:t>
            </a:r>
            <a:r>
              <a:rPr lang="en-US" altLang="en-US" sz="2000" dirty="0">
                <a:solidFill>
                  <a:schemeClr val="bg1"/>
                </a:solidFill>
                <a:latin typeface="Segoe UI" panose="020B0502040204020203" pitchFamily="34" charset="0"/>
              </a:rPr>
              <a:t>.” </a:t>
            </a:r>
            <a:r>
              <a:rPr lang="en-US" altLang="en-US" sz="2000" b="1" dirty="0">
                <a:solidFill>
                  <a:schemeClr val="bg1"/>
                </a:solidFill>
                <a:latin typeface="Segoe UI" panose="020B0502040204020203" pitchFamily="34" charset="0"/>
              </a:rPr>
              <a:t>(Joshua 24:15)</a:t>
            </a:r>
          </a:p>
        </p:txBody>
      </p:sp>
      <p:sp>
        <p:nvSpPr>
          <p:cNvPr id="14351" name="Rectangle 15"/>
          <p:cNvSpPr>
            <a:spLocks noChangeArrowheads="1"/>
          </p:cNvSpPr>
          <p:nvPr/>
        </p:nvSpPr>
        <p:spPr bwMode="auto">
          <a:xfrm>
            <a:off x="304800" y="4114800"/>
            <a:ext cx="85344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dirty="0">
                <a:latin typeface="Segoe UI" panose="020B0502040204020203" pitchFamily="34" charset="0"/>
              </a:rPr>
              <a:t>Why does the Christian’s faith weaken?</a:t>
            </a:r>
          </a:p>
          <a:p>
            <a:pPr lvl="1"/>
            <a:r>
              <a:rPr lang="en-US" altLang="en-US" sz="3000" dirty="0">
                <a:solidFill>
                  <a:srgbClr val="A50021"/>
                </a:solidFill>
                <a:latin typeface="Segoe UI" panose="020B0502040204020203" pitchFamily="34" charset="0"/>
              </a:rPr>
              <a:t>There is no true desire to let Christ be Lord of their life!</a:t>
            </a:r>
          </a:p>
        </p:txBody>
      </p:sp>
      <p:sp>
        <p:nvSpPr>
          <p:cNvPr id="14352" name="Rectangle 16"/>
          <p:cNvSpPr>
            <a:spLocks noChangeArrowheads="1"/>
          </p:cNvSpPr>
          <p:nvPr/>
        </p:nvSpPr>
        <p:spPr bwMode="auto">
          <a:xfrm>
            <a:off x="304800" y="5791200"/>
            <a:ext cx="8534400" cy="762000"/>
          </a:xfrm>
          <a:prstGeom prst="rect">
            <a:avLst/>
          </a:prstGeom>
          <a:solidFill>
            <a:srgbClr val="7777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4353" name="WordArt 17"/>
          <p:cNvSpPr>
            <a:spLocks noChangeArrowheads="1" noChangeShapeType="1" noTextEdit="1"/>
          </p:cNvSpPr>
          <p:nvPr/>
        </p:nvSpPr>
        <p:spPr bwMode="auto">
          <a:xfrm>
            <a:off x="2133600" y="5943600"/>
            <a:ext cx="4495800" cy="457200"/>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chemeClr val="bg1"/>
                </a:solidFill>
                <a:effectLst>
                  <a:outerShdw dist="35921" dir="2700000" algn="ctr" rotWithShape="0">
                    <a:srgbClr val="A50021"/>
                  </a:outerShdw>
                </a:effectLst>
                <a:latin typeface="Segoe UI" panose="020B0502040204020203" pitchFamily="34" charset="0"/>
              </a:rPr>
              <a:t>Matthew 10:34-39</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4344"/>
                                        </p:tgtEl>
                                        <p:attrNameLst>
                                          <p:attrName>style.visibility</p:attrName>
                                        </p:attrNameLst>
                                      </p:cBhvr>
                                      <p:to>
                                        <p:strVal val="visible"/>
                                      </p:to>
                                    </p:set>
                                    <p:anim calcmode="lin" valueType="num">
                                      <p:cBhvr>
                                        <p:cTn id="12" dur="500" fill="hold"/>
                                        <p:tgtEl>
                                          <p:spTgt spid="14344"/>
                                        </p:tgtEl>
                                        <p:attrNameLst>
                                          <p:attrName>ppt_w</p:attrName>
                                        </p:attrNameLst>
                                      </p:cBhvr>
                                      <p:tavLst>
                                        <p:tav tm="0">
                                          <p:val>
                                            <p:fltVal val="0"/>
                                          </p:val>
                                        </p:tav>
                                        <p:tav tm="100000">
                                          <p:val>
                                            <p:strVal val="#ppt_w"/>
                                          </p:val>
                                        </p:tav>
                                      </p:tavLst>
                                    </p:anim>
                                    <p:anim calcmode="lin" valueType="num">
                                      <p:cBhvr>
                                        <p:cTn id="13" dur="500" fill="hold"/>
                                        <p:tgtEl>
                                          <p:spTgt spid="14344"/>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4339">
                                            <p:txEl>
                                              <p:pRg st="0" end="0"/>
                                            </p:txEl>
                                          </p:spTgt>
                                        </p:tgtEl>
                                        <p:attrNameLst>
                                          <p:attrName>style.visibility</p:attrName>
                                        </p:attrNameLst>
                                      </p:cBhvr>
                                      <p:to>
                                        <p:strVal val="visible"/>
                                      </p:to>
                                    </p:set>
                                    <p:anim calcmode="lin" valueType="num">
                                      <p:cBhvr>
                                        <p:cTn id="17"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433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14349"/>
                                        </p:tgtEl>
                                        <p:attrNameLst>
                                          <p:attrName>style.visibility</p:attrName>
                                        </p:attrNameLst>
                                      </p:cBhvr>
                                      <p:to>
                                        <p:strVal val="visible"/>
                                      </p:to>
                                    </p:set>
                                    <p:animEffect transition="in" filter="blinds(horizontal)">
                                      <p:cBhvr>
                                        <p:cTn id="23" dur="500"/>
                                        <p:tgtEl>
                                          <p:spTgt spid="14349"/>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4350"/>
                                        </p:tgtEl>
                                        <p:attrNameLst>
                                          <p:attrName>style.visibility</p:attrName>
                                        </p:attrNameLst>
                                      </p:cBhvr>
                                      <p:to>
                                        <p:strVal val="visible"/>
                                      </p:to>
                                    </p:set>
                                    <p:animEffect transition="in" filter="blinds(horizontal)">
                                      <p:cBhvr>
                                        <p:cTn id="26" dur="500"/>
                                        <p:tgtEl>
                                          <p:spTgt spid="1435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nodeType="clickEffect">
                                  <p:stCondLst>
                                    <p:cond delay="0"/>
                                  </p:stCondLst>
                                  <p:childTnLst>
                                    <p:set>
                                      <p:cBhvr>
                                        <p:cTn id="30" dur="1" fill="hold">
                                          <p:stCondLst>
                                            <p:cond delay="0"/>
                                          </p:stCondLst>
                                        </p:cTn>
                                        <p:tgtEl>
                                          <p:spTgt spid="14351">
                                            <p:txEl>
                                              <p:pRg st="0" end="0"/>
                                            </p:txEl>
                                          </p:spTgt>
                                        </p:tgtEl>
                                        <p:attrNameLst>
                                          <p:attrName>style.visibility</p:attrName>
                                        </p:attrNameLst>
                                      </p:cBhvr>
                                      <p:to>
                                        <p:strVal val="visible"/>
                                      </p:to>
                                    </p:set>
                                    <p:anim calcmode="lin" valueType="num">
                                      <p:cBhvr>
                                        <p:cTn id="31" dur="500" fill="hold"/>
                                        <p:tgtEl>
                                          <p:spTgt spid="14351">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1435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14351">
                                            <p:txEl>
                                              <p:pRg st="1" end="1"/>
                                            </p:txEl>
                                          </p:spTgt>
                                        </p:tgtEl>
                                        <p:attrNameLst>
                                          <p:attrName>style.visibility</p:attrName>
                                        </p:attrNameLst>
                                      </p:cBhvr>
                                      <p:to>
                                        <p:strVal val="visible"/>
                                      </p:to>
                                    </p:set>
                                    <p:animEffect transition="in" filter="dissolve">
                                      <p:cBhvr>
                                        <p:cTn id="37" dur="500"/>
                                        <p:tgtEl>
                                          <p:spTgt spid="14351">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4352"/>
                                        </p:tgtEl>
                                        <p:attrNameLst>
                                          <p:attrName>style.visibility</p:attrName>
                                        </p:attrNameLst>
                                      </p:cBhvr>
                                      <p:to>
                                        <p:strVal val="visible"/>
                                      </p:to>
                                    </p:set>
                                    <p:animEffect transition="in" filter="blinds(horizontal)">
                                      <p:cBhvr>
                                        <p:cTn id="42" dur="500"/>
                                        <p:tgtEl>
                                          <p:spTgt spid="14352"/>
                                        </p:tgtEl>
                                      </p:cBhvr>
                                    </p:animEffect>
                                  </p:childTnLst>
                                </p:cTn>
                              </p:par>
                              <p:par>
                                <p:cTn id="43" presetID="3" presetClass="entr" presetSubtype="10" fill="hold" nodeType="withEffect">
                                  <p:stCondLst>
                                    <p:cond delay="0"/>
                                  </p:stCondLst>
                                  <p:childTnLst>
                                    <p:set>
                                      <p:cBhvr>
                                        <p:cTn id="44" dur="1" fill="hold">
                                          <p:stCondLst>
                                            <p:cond delay="0"/>
                                          </p:stCondLst>
                                        </p:cTn>
                                        <p:tgtEl>
                                          <p:spTgt spid="14353"/>
                                        </p:tgtEl>
                                        <p:attrNameLst>
                                          <p:attrName>style.visibility</p:attrName>
                                        </p:attrNameLst>
                                      </p:cBhvr>
                                      <p:to>
                                        <p:strVal val="visible"/>
                                      </p:to>
                                    </p:set>
                                    <p:animEffect transition="in" filter="blinds(horizontal)">
                                      <p:cBhvr>
                                        <p:cTn id="45" dur="500"/>
                                        <p:tgtEl>
                                          <p:spTgt spid="143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5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43000" y="228600"/>
            <a:ext cx="7772400" cy="1066800"/>
          </a:xfrm>
          <a:effectLst>
            <a:outerShdw dist="28398" dir="3806097" algn="ctr" rotWithShape="0">
              <a:srgbClr val="969696"/>
            </a:outerShdw>
          </a:effectLst>
        </p:spPr>
        <p:txBody>
          <a:bodyPr/>
          <a:lstStyle/>
          <a:p>
            <a:r>
              <a:rPr lang="en-US" altLang="en-US" sz="3800" b="1" dirty="0">
                <a:solidFill>
                  <a:schemeClr val="tx1"/>
                </a:solidFill>
                <a:ea typeface="PT Sans" panose="020B0503020203020204" pitchFamily="34" charset="0"/>
              </a:rPr>
              <a:t>Our Need to Reaffirm Our </a:t>
            </a:r>
            <a:r>
              <a:rPr lang="en-US" altLang="en-US" sz="3800" b="1" dirty="0">
                <a:solidFill>
                  <a:srgbClr val="A50021"/>
                </a:solidFill>
                <a:ea typeface="PT Sans" panose="020B0503020203020204" pitchFamily="34" charset="0"/>
              </a:rPr>
              <a:t>Faith</a:t>
            </a:r>
          </a:p>
        </p:txBody>
      </p:sp>
      <p:sp>
        <p:nvSpPr>
          <p:cNvPr id="15363" name="Rectangle 3"/>
          <p:cNvSpPr>
            <a:spLocks noGrp="1" noChangeArrowheads="1"/>
          </p:cNvSpPr>
          <p:nvPr>
            <p:ph type="body" idx="1"/>
          </p:nvPr>
        </p:nvSpPr>
        <p:spPr>
          <a:xfrm>
            <a:off x="304800" y="1371600"/>
            <a:ext cx="6934200" cy="4343400"/>
          </a:xfrm>
        </p:spPr>
        <p:txBody>
          <a:bodyPr/>
          <a:lstStyle/>
          <a:p>
            <a:r>
              <a:rPr lang="en-US" altLang="en-US" dirty="0"/>
              <a:t>It is up to US where We end up</a:t>
            </a:r>
          </a:p>
          <a:p>
            <a:pPr lvl="1"/>
            <a:r>
              <a:rPr lang="en-US" altLang="en-US" sz="3000" dirty="0">
                <a:solidFill>
                  <a:srgbClr val="A50021"/>
                </a:solidFill>
              </a:rPr>
              <a:t>Faith doesn’t just happen</a:t>
            </a:r>
          </a:p>
          <a:p>
            <a:pPr lvl="2"/>
            <a:r>
              <a:rPr lang="en-US" altLang="en-US" sz="2800" dirty="0"/>
              <a:t>It is the result of dutifully serving and doing what the Lord has given us to do!</a:t>
            </a:r>
          </a:p>
          <a:p>
            <a:pPr lvl="1"/>
            <a:r>
              <a:rPr lang="en-US" altLang="en-US" sz="3000" dirty="0">
                <a:solidFill>
                  <a:srgbClr val="A50021"/>
                </a:solidFill>
              </a:rPr>
              <a:t>To become more than what we are we must be dissatisfied with our present condition and</a:t>
            </a:r>
            <a:br>
              <a:rPr lang="en-US" altLang="en-US" sz="3000" dirty="0">
                <a:solidFill>
                  <a:srgbClr val="A50021"/>
                </a:solidFill>
              </a:rPr>
            </a:br>
            <a:r>
              <a:rPr lang="en-US" altLang="en-US" sz="3000" b="1" dirty="0">
                <a:solidFill>
                  <a:srgbClr val="A50021"/>
                </a:solidFill>
              </a:rPr>
              <a:t>WANT</a:t>
            </a:r>
            <a:r>
              <a:rPr lang="en-US" altLang="en-US" sz="3000" dirty="0">
                <a:solidFill>
                  <a:srgbClr val="A50021"/>
                </a:solidFill>
              </a:rPr>
              <a:t> </a:t>
            </a:r>
            <a:r>
              <a:rPr lang="en-US" altLang="en-US" sz="3000" b="1" dirty="0">
                <a:solidFill>
                  <a:srgbClr val="A50021"/>
                </a:solidFill>
              </a:rPr>
              <a:t>to change</a:t>
            </a:r>
            <a:endParaRPr lang="en-US" altLang="en-US" sz="3000" dirty="0"/>
          </a:p>
        </p:txBody>
      </p:sp>
      <p:sp>
        <p:nvSpPr>
          <p:cNvPr id="15364"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5365"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5366"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5367"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5368" name="Line 8"/>
          <p:cNvSpPr>
            <a:spLocks noChangeShapeType="1"/>
          </p:cNvSpPr>
          <p:nvPr/>
        </p:nvSpPr>
        <p:spPr bwMode="auto">
          <a:xfrm>
            <a:off x="381000" y="1371600"/>
            <a:ext cx="8382000" cy="0"/>
          </a:xfrm>
          <a:prstGeom prst="line">
            <a:avLst/>
          </a:prstGeom>
          <a:noFill/>
          <a:ln w="25400">
            <a:solidFill>
              <a:srgbClr val="A50021"/>
            </a:solidFill>
            <a:round/>
            <a:headEnd/>
            <a:tailEnd/>
          </a:ln>
          <a:effectLst>
            <a:outerShdw dist="35921" dir="2700000" algn="ctr" rotWithShape="0">
              <a:srgbClr val="969696"/>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pic>
        <p:nvPicPr>
          <p:cNvPr id="15369" name="Picture 9" descr="Grizzly%20-%20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804863" cy="990600"/>
          </a:xfrm>
          <a:prstGeom prst="rect">
            <a:avLst/>
          </a:prstGeom>
          <a:noFill/>
          <a:extLst>
            <a:ext uri="{909E8E84-426E-40DD-AFC4-6F175D3DCCD1}">
              <a14:hiddenFill xmlns:a14="http://schemas.microsoft.com/office/drawing/2010/main">
                <a:solidFill>
                  <a:srgbClr val="FFFFFF"/>
                </a:solidFill>
              </a14:hiddenFill>
            </a:ext>
          </a:extLst>
        </p:spPr>
      </p:pic>
      <p:pic>
        <p:nvPicPr>
          <p:cNvPr id="15377" name="Picture 17" descr="bibleSpine-143x3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1512277"/>
            <a:ext cx="1600200" cy="4202721"/>
          </a:xfrm>
          <a:prstGeom prst="rect">
            <a:avLst/>
          </a:prstGeom>
          <a:noFill/>
          <a:extLst>
            <a:ext uri="{909E8E84-426E-40DD-AFC4-6F175D3DCCD1}">
              <a14:hiddenFill xmlns:a14="http://schemas.microsoft.com/office/drawing/2010/main">
                <a:solidFill>
                  <a:srgbClr val="FFFFFF"/>
                </a:solidFill>
              </a14:hiddenFill>
            </a:ext>
          </a:extLst>
        </p:spPr>
      </p:pic>
      <p:sp>
        <p:nvSpPr>
          <p:cNvPr id="15378" name="Rectangle 18"/>
          <p:cNvSpPr>
            <a:spLocks noChangeArrowheads="1"/>
          </p:cNvSpPr>
          <p:nvPr/>
        </p:nvSpPr>
        <p:spPr bwMode="auto">
          <a:xfrm>
            <a:off x="304800" y="5791200"/>
            <a:ext cx="8534400" cy="762000"/>
          </a:xfrm>
          <a:prstGeom prst="rect">
            <a:avLst/>
          </a:prstGeom>
          <a:solidFill>
            <a:srgbClr val="7777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5379" name="WordArt 19"/>
          <p:cNvSpPr>
            <a:spLocks noChangeArrowheads="1" noChangeShapeType="1" noTextEdit="1"/>
          </p:cNvSpPr>
          <p:nvPr/>
        </p:nvSpPr>
        <p:spPr bwMode="auto">
          <a:xfrm>
            <a:off x="1981200" y="5867400"/>
            <a:ext cx="4953000" cy="609600"/>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chemeClr val="bg1"/>
                </a:solidFill>
                <a:effectLst>
                  <a:outerShdw dist="35921" dir="2700000" algn="ctr" rotWithShape="0">
                    <a:srgbClr val="A50021"/>
                  </a:outerShdw>
                </a:effectLst>
                <a:latin typeface="Segoe UI" panose="020B0502040204020203" pitchFamily="34" charset="0"/>
                <a:ea typeface="PT Sans" panose="020B0503020203020204" pitchFamily="34" charset="0"/>
              </a:rPr>
              <a:t>Philippians 3:12-14</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363">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15377"/>
                                        </p:tgtEl>
                                        <p:attrNameLst>
                                          <p:attrName>style.visibility</p:attrName>
                                        </p:attrNameLst>
                                      </p:cBhvr>
                                      <p:to>
                                        <p:strVal val="visible"/>
                                      </p:to>
                                    </p:set>
                                    <p:animEffect transition="in" filter="fade">
                                      <p:cBhvr>
                                        <p:cTn id="12" dur="2000"/>
                                        <p:tgtEl>
                                          <p:spTgt spid="153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Effect transition="in" filter="dissolve">
                                      <p:cBhvr>
                                        <p:cTn id="17" dur="500"/>
                                        <p:tgtEl>
                                          <p:spTgt spid="15363">
                                            <p:txEl>
                                              <p:pRg st="1" end="1"/>
                                            </p:txEl>
                                          </p:spTgt>
                                        </p:tgtEl>
                                      </p:cBhvr>
                                    </p:animEffect>
                                  </p:childTnLst>
                                </p:cTn>
                              </p:par>
                            </p:childTnLst>
                          </p:cTn>
                        </p:par>
                        <p:par>
                          <p:cTn id="18" fill="hold" nodeType="afterGroup">
                            <p:stCondLst>
                              <p:cond delay="500"/>
                            </p:stCondLst>
                            <p:childTnLst>
                              <p:par>
                                <p:cTn id="19" presetID="23" presetClass="entr" presetSubtype="16" fill="hold" nodeType="after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 calcmode="lin" valueType="num">
                                      <p:cBhvr>
                                        <p:cTn id="21" dur="500" fill="hold"/>
                                        <p:tgtEl>
                                          <p:spTgt spid="1536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536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5363">
                                            <p:txEl>
                                              <p:pRg st="3" end="3"/>
                                            </p:txEl>
                                          </p:spTgt>
                                        </p:tgtEl>
                                        <p:attrNameLst>
                                          <p:attrName>style.visibility</p:attrName>
                                        </p:attrNameLst>
                                      </p:cBhvr>
                                      <p:to>
                                        <p:strVal val="visible"/>
                                      </p:to>
                                    </p:set>
                                    <p:animEffect transition="in" filter="dissolve">
                                      <p:cBhvr>
                                        <p:cTn id="27" dur="500"/>
                                        <p:tgtEl>
                                          <p:spTgt spid="1536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5378"/>
                                        </p:tgtEl>
                                        <p:attrNameLst>
                                          <p:attrName>style.visibility</p:attrName>
                                        </p:attrNameLst>
                                      </p:cBhvr>
                                      <p:to>
                                        <p:strVal val="visible"/>
                                      </p:to>
                                    </p:set>
                                    <p:animEffect transition="in" filter="blinds(horizontal)">
                                      <p:cBhvr>
                                        <p:cTn id="32" dur="500"/>
                                        <p:tgtEl>
                                          <p:spTgt spid="15378"/>
                                        </p:tgtEl>
                                      </p:cBhvr>
                                    </p:animEffect>
                                  </p:childTnLst>
                                </p:cTn>
                              </p:par>
                              <p:par>
                                <p:cTn id="33" presetID="3" presetClass="entr" presetSubtype="10" fill="hold" nodeType="withEffect">
                                  <p:stCondLst>
                                    <p:cond delay="0"/>
                                  </p:stCondLst>
                                  <p:childTnLst>
                                    <p:set>
                                      <p:cBhvr>
                                        <p:cTn id="34" dur="1" fill="hold">
                                          <p:stCondLst>
                                            <p:cond delay="0"/>
                                          </p:stCondLst>
                                        </p:cTn>
                                        <p:tgtEl>
                                          <p:spTgt spid="15379"/>
                                        </p:tgtEl>
                                        <p:attrNameLst>
                                          <p:attrName>style.visibility</p:attrName>
                                        </p:attrNameLst>
                                      </p:cBhvr>
                                      <p:to>
                                        <p:strVal val="visible"/>
                                      </p:to>
                                    </p:set>
                                    <p:animEffect transition="in" filter="blinds(horizontal)">
                                      <p:cBhvr>
                                        <p:cTn id="35" dur="500"/>
                                        <p:tgtEl>
                                          <p:spTgt spid="15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43000" y="228600"/>
            <a:ext cx="7772400" cy="1066800"/>
          </a:xfrm>
          <a:effectLst>
            <a:outerShdw dist="28398" dir="3806097" algn="ctr" rotWithShape="0">
              <a:srgbClr val="969696"/>
            </a:outerShdw>
          </a:effectLst>
        </p:spPr>
        <p:txBody>
          <a:bodyPr/>
          <a:lstStyle/>
          <a:p>
            <a:r>
              <a:rPr lang="en-US" altLang="en-US" sz="3800" b="1" dirty="0">
                <a:solidFill>
                  <a:schemeClr val="tx1"/>
                </a:solidFill>
              </a:rPr>
              <a:t>Our Need to Reaffirm Our </a:t>
            </a:r>
            <a:r>
              <a:rPr lang="en-US" altLang="en-US" sz="3800" b="1" dirty="0">
                <a:solidFill>
                  <a:srgbClr val="A50021"/>
                </a:solidFill>
              </a:rPr>
              <a:t>Faith</a:t>
            </a:r>
          </a:p>
        </p:txBody>
      </p:sp>
      <p:sp>
        <p:nvSpPr>
          <p:cNvPr id="16387" name="Rectangle 3"/>
          <p:cNvSpPr>
            <a:spLocks noGrp="1" noChangeArrowheads="1"/>
          </p:cNvSpPr>
          <p:nvPr>
            <p:ph type="body" idx="1"/>
          </p:nvPr>
        </p:nvSpPr>
        <p:spPr>
          <a:xfrm>
            <a:off x="2209800" y="1447800"/>
            <a:ext cx="6705600" cy="3505200"/>
          </a:xfrm>
        </p:spPr>
        <p:txBody>
          <a:bodyPr/>
          <a:lstStyle/>
          <a:p>
            <a:r>
              <a:rPr lang="en-US" altLang="en-US" dirty="0"/>
              <a:t>Firm conviction is a must</a:t>
            </a:r>
          </a:p>
          <a:p>
            <a:pPr lvl="1"/>
            <a:r>
              <a:rPr lang="en-US" altLang="en-US" sz="3000" dirty="0">
                <a:solidFill>
                  <a:srgbClr val="A50021"/>
                </a:solidFill>
              </a:rPr>
              <a:t>Cost of discipleship is high</a:t>
            </a:r>
          </a:p>
          <a:p>
            <a:pPr lvl="2"/>
            <a:r>
              <a:rPr lang="en-US" altLang="en-US" sz="2800" dirty="0">
                <a:latin typeface="Segoe UI Semibold" panose="020B0702040204020203" pitchFamily="34" charset="0"/>
                <a:cs typeface="Segoe UI Semibold" panose="020B0702040204020203" pitchFamily="34" charset="0"/>
              </a:rPr>
              <a:t>Revelation 2:10</a:t>
            </a:r>
          </a:p>
          <a:p>
            <a:pPr lvl="1"/>
            <a:r>
              <a:rPr lang="en-US" altLang="en-US" sz="3000" b="1" dirty="0">
                <a:solidFill>
                  <a:srgbClr val="A50021"/>
                </a:solidFill>
              </a:rPr>
              <a:t>Faithfulness</a:t>
            </a:r>
            <a:r>
              <a:rPr lang="en-US" altLang="en-US" sz="3000" dirty="0">
                <a:solidFill>
                  <a:srgbClr val="A50021"/>
                </a:solidFill>
              </a:rPr>
              <a:t> is firm conviction and being fully persuaded about God’s revelation and truth</a:t>
            </a:r>
          </a:p>
        </p:txBody>
      </p:sp>
      <p:sp>
        <p:nvSpPr>
          <p:cNvPr id="16388"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6390"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6392" name="Line 8"/>
          <p:cNvSpPr>
            <a:spLocks noChangeShapeType="1"/>
          </p:cNvSpPr>
          <p:nvPr/>
        </p:nvSpPr>
        <p:spPr bwMode="auto">
          <a:xfrm>
            <a:off x="381000" y="1371600"/>
            <a:ext cx="8382000" cy="0"/>
          </a:xfrm>
          <a:prstGeom prst="line">
            <a:avLst/>
          </a:prstGeom>
          <a:noFill/>
          <a:ln w="25400">
            <a:solidFill>
              <a:srgbClr val="A50021"/>
            </a:solidFill>
            <a:round/>
            <a:headEnd/>
            <a:tailEnd/>
          </a:ln>
          <a:effectLst>
            <a:outerShdw dist="35921" dir="2700000" algn="ctr" rotWithShape="0">
              <a:srgbClr val="969696"/>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pic>
        <p:nvPicPr>
          <p:cNvPr id="16393" name="Picture 9" descr="Grizzly%20-%20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804863" cy="990600"/>
          </a:xfrm>
          <a:prstGeom prst="rect">
            <a:avLst/>
          </a:prstGeom>
          <a:noFill/>
          <a:extLst>
            <a:ext uri="{909E8E84-426E-40DD-AFC4-6F175D3DCCD1}">
              <a14:hiddenFill xmlns:a14="http://schemas.microsoft.com/office/drawing/2010/main">
                <a:solidFill>
                  <a:srgbClr val="FFFFFF"/>
                </a:solidFill>
              </a14:hiddenFill>
            </a:ext>
          </a:extLst>
        </p:spPr>
      </p:pic>
      <p:sp>
        <p:nvSpPr>
          <p:cNvPr id="16395" name="Rectangle 11"/>
          <p:cNvSpPr>
            <a:spLocks noChangeArrowheads="1"/>
          </p:cNvSpPr>
          <p:nvPr/>
        </p:nvSpPr>
        <p:spPr bwMode="auto">
          <a:xfrm>
            <a:off x="1676400" y="5105400"/>
            <a:ext cx="5791200" cy="1524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pic>
        <p:nvPicPr>
          <p:cNvPr id="16397" name="Picture 13" descr="woman stud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0"/>
            <a:ext cx="1981200" cy="3276600"/>
          </a:xfrm>
          <a:prstGeom prst="rect">
            <a:avLst/>
          </a:prstGeom>
          <a:noFill/>
          <a:extLst>
            <a:ext uri="{909E8E84-426E-40DD-AFC4-6F175D3DCCD1}">
              <a14:hiddenFill xmlns:a14="http://schemas.microsoft.com/office/drawing/2010/main">
                <a:solidFill>
                  <a:srgbClr val="FFFFFF"/>
                </a:solidFill>
              </a14:hiddenFill>
            </a:ext>
          </a:extLst>
        </p:spPr>
      </p:pic>
      <p:pic>
        <p:nvPicPr>
          <p:cNvPr id="16399" name="Picture 15" descr="Grizzly%20-%20Shiel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575" y="5181600"/>
            <a:ext cx="1114425"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6400" name="Picture 16" descr="Grizzly%20-%20Shiel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416094">
            <a:off x="7696200" y="5181600"/>
            <a:ext cx="1114425" cy="1371600"/>
          </a:xfrm>
          <a:prstGeom prst="rect">
            <a:avLst/>
          </a:prstGeom>
          <a:noFill/>
          <a:extLst>
            <a:ext uri="{909E8E84-426E-40DD-AFC4-6F175D3DCCD1}">
              <a14:hiddenFill xmlns:a14="http://schemas.microsoft.com/office/drawing/2010/main">
                <a:solidFill>
                  <a:srgbClr val="FFFFFF"/>
                </a:solidFill>
              </a14:hiddenFill>
            </a:ext>
          </a:extLst>
        </p:spPr>
      </p:pic>
      <p:sp>
        <p:nvSpPr>
          <p:cNvPr id="16389"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6391"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6398" name="Rectangle 14"/>
          <p:cNvSpPr>
            <a:spLocks noChangeArrowheads="1"/>
          </p:cNvSpPr>
          <p:nvPr/>
        </p:nvSpPr>
        <p:spPr bwMode="auto">
          <a:xfrm>
            <a:off x="0" y="48768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6401" name="Text Box 17"/>
          <p:cNvSpPr txBox="1">
            <a:spLocks noChangeArrowheads="1"/>
          </p:cNvSpPr>
          <p:nvPr/>
        </p:nvSpPr>
        <p:spPr bwMode="auto">
          <a:xfrm>
            <a:off x="1752600" y="5181600"/>
            <a:ext cx="56388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pPr algn="ctr">
              <a:spcBef>
                <a:spcPct val="50000"/>
              </a:spcBef>
            </a:pPr>
            <a:r>
              <a:rPr lang="en-US" altLang="en-US" sz="2800" dirty="0">
                <a:latin typeface="Segoe UI" panose="020B0502040204020203" pitchFamily="34" charset="0"/>
              </a:rPr>
              <a:t>Be determined to take up the </a:t>
            </a:r>
            <a:r>
              <a:rPr lang="en-US" altLang="en-US" sz="2800" b="1" dirty="0">
                <a:solidFill>
                  <a:srgbClr val="A50021"/>
                </a:solidFill>
                <a:latin typeface="Segoe UI" panose="020B0502040204020203" pitchFamily="34" charset="0"/>
              </a:rPr>
              <a:t>“shield of faith”</a:t>
            </a:r>
            <a:r>
              <a:rPr lang="en-US" altLang="en-US" sz="2800" dirty="0">
                <a:latin typeface="Segoe UI" panose="020B0502040204020203" pitchFamily="34" charset="0"/>
              </a:rPr>
              <a:t> and be fully persuaded to serve your creator!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6397"/>
                                        </p:tgtEl>
                                        <p:attrNameLst>
                                          <p:attrName>style.visibility</p:attrName>
                                        </p:attrNameLst>
                                      </p:cBhvr>
                                      <p:to>
                                        <p:strVal val="visible"/>
                                      </p:to>
                                    </p:set>
                                    <p:animEffect transition="in" filter="fade">
                                      <p:cBhvr>
                                        <p:cTn id="7" dur="2000"/>
                                        <p:tgtEl>
                                          <p:spTgt spid="16397"/>
                                        </p:tgtEl>
                                      </p:cBhvr>
                                    </p:animEffect>
                                  </p:childTnLst>
                                </p:cTn>
                              </p:par>
                            </p:childTnLst>
                          </p:cTn>
                        </p:par>
                        <p:par>
                          <p:cTn id="8" fill="hold" nodeType="afterGroup">
                            <p:stCondLst>
                              <p:cond delay="2000"/>
                            </p:stCondLst>
                            <p:childTnLst>
                              <p:par>
                                <p:cTn id="9" presetID="23" presetClass="entr" presetSubtype="16" fill="hold" nodeType="afterEffect">
                                  <p:stCondLst>
                                    <p:cond delay="0"/>
                                  </p:stCondLst>
                                  <p:childTnLst>
                                    <p:set>
                                      <p:cBhvr>
                                        <p:cTn id="10" dur="1" fill="hold">
                                          <p:stCondLst>
                                            <p:cond delay="0"/>
                                          </p:stCondLst>
                                        </p:cTn>
                                        <p:tgtEl>
                                          <p:spTgt spid="16387">
                                            <p:txEl>
                                              <p:pRg st="0" end="0"/>
                                            </p:txEl>
                                          </p:spTgt>
                                        </p:tgtEl>
                                        <p:attrNameLst>
                                          <p:attrName>style.visibility</p:attrName>
                                        </p:attrNameLst>
                                      </p:cBhvr>
                                      <p:to>
                                        <p:strVal val="visible"/>
                                      </p:to>
                                    </p:set>
                                    <p:anim calcmode="lin" valueType="num">
                                      <p:cBhvr>
                                        <p:cTn id="11" dur="5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1638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dissolve">
                                      <p:cBhvr>
                                        <p:cTn id="17" dur="500"/>
                                        <p:tgtEl>
                                          <p:spTgt spid="16387">
                                            <p:txEl>
                                              <p:pRg st="1" end="1"/>
                                            </p:txEl>
                                          </p:spTgt>
                                        </p:tgtEl>
                                      </p:cBhvr>
                                    </p:animEffect>
                                  </p:childTnLst>
                                </p:cTn>
                              </p:par>
                            </p:childTnLst>
                          </p:cTn>
                        </p:par>
                        <p:par>
                          <p:cTn id="18" fill="hold" nodeType="afterGroup">
                            <p:stCondLst>
                              <p:cond delay="500"/>
                            </p:stCondLst>
                            <p:childTnLst>
                              <p:par>
                                <p:cTn id="19" presetID="23" presetClass="entr" presetSubtype="16" fill="hold" nodeType="after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 calcmode="lin" valueType="num">
                                      <p:cBhvr>
                                        <p:cTn id="21" dur="500" fill="hold"/>
                                        <p:tgtEl>
                                          <p:spTgt spid="16387">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638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dissolve">
                                      <p:cBhvr>
                                        <p:cTn id="27" dur="500"/>
                                        <p:tgtEl>
                                          <p:spTgt spid="16387">
                                            <p:txEl>
                                              <p:pRg st="3" end="3"/>
                                            </p:txEl>
                                          </p:spTgt>
                                        </p:tgtEl>
                                      </p:cBhvr>
                                    </p:animEffect>
                                  </p:childTnLst>
                                </p:cTn>
                              </p:par>
                            </p:childTnLst>
                          </p:cTn>
                        </p:par>
                        <p:par>
                          <p:cTn id="28" fill="hold" nodeType="afterGroup">
                            <p:stCondLst>
                              <p:cond delay="500"/>
                            </p:stCondLst>
                            <p:childTnLst>
                              <p:par>
                                <p:cTn id="29" presetID="3" presetClass="entr" presetSubtype="10" fill="hold" nodeType="afterEffect">
                                  <p:stCondLst>
                                    <p:cond delay="0"/>
                                  </p:stCondLst>
                                  <p:childTnLst>
                                    <p:set>
                                      <p:cBhvr>
                                        <p:cTn id="30" dur="1" fill="hold">
                                          <p:stCondLst>
                                            <p:cond delay="0"/>
                                          </p:stCondLst>
                                        </p:cTn>
                                        <p:tgtEl>
                                          <p:spTgt spid="16398"/>
                                        </p:tgtEl>
                                        <p:attrNameLst>
                                          <p:attrName>style.visibility</p:attrName>
                                        </p:attrNameLst>
                                      </p:cBhvr>
                                      <p:to>
                                        <p:strVal val="visible"/>
                                      </p:to>
                                    </p:set>
                                    <p:animEffect transition="in" filter="blinds(horizontal)">
                                      <p:cBhvr>
                                        <p:cTn id="31" dur="500"/>
                                        <p:tgtEl>
                                          <p:spTgt spid="1639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16" fill="hold" nodeType="clickEffect">
                                  <p:stCondLst>
                                    <p:cond delay="0"/>
                                  </p:stCondLst>
                                  <p:childTnLst>
                                    <p:set>
                                      <p:cBhvr>
                                        <p:cTn id="35" dur="1" fill="hold">
                                          <p:stCondLst>
                                            <p:cond delay="0"/>
                                          </p:stCondLst>
                                        </p:cTn>
                                        <p:tgtEl>
                                          <p:spTgt spid="16399"/>
                                        </p:tgtEl>
                                        <p:attrNameLst>
                                          <p:attrName>style.visibility</p:attrName>
                                        </p:attrNameLst>
                                      </p:cBhvr>
                                      <p:to>
                                        <p:strVal val="visible"/>
                                      </p:to>
                                    </p:set>
                                    <p:anim calcmode="lin" valueType="num">
                                      <p:cBhvr>
                                        <p:cTn id="36" dur="500" fill="hold"/>
                                        <p:tgtEl>
                                          <p:spTgt spid="16399"/>
                                        </p:tgtEl>
                                        <p:attrNameLst>
                                          <p:attrName>ppt_w</p:attrName>
                                        </p:attrNameLst>
                                      </p:cBhvr>
                                      <p:tavLst>
                                        <p:tav tm="0">
                                          <p:val>
                                            <p:fltVal val="0"/>
                                          </p:val>
                                        </p:tav>
                                        <p:tav tm="100000">
                                          <p:val>
                                            <p:strVal val="#ppt_w"/>
                                          </p:val>
                                        </p:tav>
                                      </p:tavLst>
                                    </p:anim>
                                    <p:anim calcmode="lin" valueType="num">
                                      <p:cBhvr>
                                        <p:cTn id="37" dur="500" fill="hold"/>
                                        <p:tgtEl>
                                          <p:spTgt spid="16399"/>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0"/>
                                  </p:stCondLst>
                                  <p:childTnLst>
                                    <p:set>
                                      <p:cBhvr>
                                        <p:cTn id="39" dur="1" fill="hold">
                                          <p:stCondLst>
                                            <p:cond delay="0"/>
                                          </p:stCondLst>
                                        </p:cTn>
                                        <p:tgtEl>
                                          <p:spTgt spid="16400"/>
                                        </p:tgtEl>
                                        <p:attrNameLst>
                                          <p:attrName>style.visibility</p:attrName>
                                        </p:attrNameLst>
                                      </p:cBhvr>
                                      <p:to>
                                        <p:strVal val="visible"/>
                                      </p:to>
                                    </p:set>
                                    <p:anim calcmode="lin" valueType="num">
                                      <p:cBhvr>
                                        <p:cTn id="40" dur="500" fill="hold"/>
                                        <p:tgtEl>
                                          <p:spTgt spid="16400"/>
                                        </p:tgtEl>
                                        <p:attrNameLst>
                                          <p:attrName>ppt_w</p:attrName>
                                        </p:attrNameLst>
                                      </p:cBhvr>
                                      <p:tavLst>
                                        <p:tav tm="0">
                                          <p:val>
                                            <p:fltVal val="0"/>
                                          </p:val>
                                        </p:tav>
                                        <p:tav tm="100000">
                                          <p:val>
                                            <p:strVal val="#ppt_w"/>
                                          </p:val>
                                        </p:tav>
                                      </p:tavLst>
                                    </p:anim>
                                    <p:anim calcmode="lin" valueType="num">
                                      <p:cBhvr>
                                        <p:cTn id="41" dur="500" fill="hold"/>
                                        <p:tgtEl>
                                          <p:spTgt spid="16400"/>
                                        </p:tgtEl>
                                        <p:attrNameLst>
                                          <p:attrName>ppt_h</p:attrName>
                                        </p:attrNameLst>
                                      </p:cBhvr>
                                      <p:tavLst>
                                        <p:tav tm="0">
                                          <p:val>
                                            <p:fltVal val="0"/>
                                          </p:val>
                                        </p:tav>
                                        <p:tav tm="100000">
                                          <p:val>
                                            <p:strVal val="#ppt_h"/>
                                          </p:val>
                                        </p:tav>
                                      </p:tavLst>
                                    </p:anim>
                                  </p:childTnLst>
                                </p:cTn>
                              </p:par>
                            </p:childTnLst>
                          </p:cTn>
                        </p:par>
                        <p:par>
                          <p:cTn id="42" fill="hold" nodeType="afterGroup">
                            <p:stCondLst>
                              <p:cond delay="500"/>
                            </p:stCondLst>
                            <p:childTnLst>
                              <p:par>
                                <p:cTn id="43" presetID="3" presetClass="entr" presetSubtype="10" fill="hold" nodeType="afterEffect">
                                  <p:stCondLst>
                                    <p:cond delay="0"/>
                                  </p:stCondLst>
                                  <p:childTnLst>
                                    <p:set>
                                      <p:cBhvr>
                                        <p:cTn id="44" dur="1" fill="hold">
                                          <p:stCondLst>
                                            <p:cond delay="0"/>
                                          </p:stCondLst>
                                        </p:cTn>
                                        <p:tgtEl>
                                          <p:spTgt spid="16395"/>
                                        </p:tgtEl>
                                        <p:attrNameLst>
                                          <p:attrName>style.visibility</p:attrName>
                                        </p:attrNameLst>
                                      </p:cBhvr>
                                      <p:to>
                                        <p:strVal val="visible"/>
                                      </p:to>
                                    </p:set>
                                    <p:animEffect transition="in" filter="blinds(horizontal)">
                                      <p:cBhvr>
                                        <p:cTn id="45" dur="500"/>
                                        <p:tgtEl>
                                          <p:spTgt spid="16395"/>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6401"/>
                                        </p:tgtEl>
                                        <p:attrNameLst>
                                          <p:attrName>style.visibility</p:attrName>
                                        </p:attrNameLst>
                                      </p:cBhvr>
                                      <p:to>
                                        <p:strVal val="visible"/>
                                      </p:to>
                                    </p:set>
                                    <p:animEffect transition="in" filter="blinds(horizontal)">
                                      <p:cBhvr>
                                        <p:cTn id="48" dur="500"/>
                                        <p:tgtEl>
                                          <p:spTgt spid="16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3077"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3078"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3079"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pic>
        <p:nvPicPr>
          <p:cNvPr id="3082" name="Picture 10" descr="Grizzly%20-%20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04800"/>
            <a:ext cx="2120900" cy="2590800"/>
          </a:xfrm>
          <a:prstGeom prst="rect">
            <a:avLst/>
          </a:prstGeom>
          <a:noFill/>
          <a:extLst>
            <a:ext uri="{909E8E84-426E-40DD-AFC4-6F175D3DCCD1}">
              <a14:hiddenFill xmlns:a14="http://schemas.microsoft.com/office/drawing/2010/main">
                <a:solidFill>
                  <a:srgbClr val="FFFFFF"/>
                </a:solidFill>
              </a14:hiddenFill>
            </a:ext>
          </a:extLst>
        </p:spPr>
      </p:pic>
      <p:sp>
        <p:nvSpPr>
          <p:cNvPr id="3083" name="Text Box 11"/>
          <p:cNvSpPr txBox="1">
            <a:spLocks noChangeArrowheads="1"/>
          </p:cNvSpPr>
          <p:nvPr/>
        </p:nvSpPr>
        <p:spPr bwMode="auto">
          <a:xfrm>
            <a:off x="2362200" y="304800"/>
            <a:ext cx="6477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latin typeface="Segoe UI" panose="020B0502040204020203" pitchFamily="34" charset="0"/>
                <a:ea typeface="PT Sans" panose="020B0503020203020204" pitchFamily="34" charset="0"/>
                <a:cs typeface="Segoe UI" panose="020B0502040204020203" pitchFamily="34" charset="0"/>
              </a:rPr>
              <a:t>“But you must continue in the things which</a:t>
            </a:r>
            <a:br>
              <a:rPr lang="en-US" altLang="en-US" sz="2400" dirty="0">
                <a:latin typeface="Segoe UI" panose="020B0502040204020203" pitchFamily="34" charset="0"/>
                <a:ea typeface="PT Sans" panose="020B0503020203020204" pitchFamily="34" charset="0"/>
                <a:cs typeface="Segoe UI" panose="020B0502040204020203" pitchFamily="34" charset="0"/>
              </a:rPr>
            </a:br>
            <a:r>
              <a:rPr lang="en-US" altLang="en-US" sz="2400" dirty="0">
                <a:latin typeface="Segoe UI" panose="020B0502040204020203" pitchFamily="34" charset="0"/>
                <a:ea typeface="PT Sans" panose="020B0503020203020204" pitchFamily="34" charset="0"/>
                <a:cs typeface="Segoe UI" panose="020B0502040204020203" pitchFamily="34" charset="0"/>
              </a:rPr>
              <a:t>you have learned and been assured of,</a:t>
            </a:r>
            <a:br>
              <a:rPr lang="en-US" altLang="en-US" sz="2400" dirty="0">
                <a:latin typeface="Segoe UI" panose="020B0502040204020203" pitchFamily="34" charset="0"/>
                <a:ea typeface="PT Sans" panose="020B0503020203020204" pitchFamily="34" charset="0"/>
                <a:cs typeface="Segoe UI" panose="020B0502040204020203" pitchFamily="34" charset="0"/>
              </a:rPr>
            </a:br>
            <a:r>
              <a:rPr lang="en-US" altLang="en-US" sz="2400" dirty="0">
                <a:latin typeface="Segoe UI" panose="020B0502040204020203" pitchFamily="34" charset="0"/>
                <a:ea typeface="PT Sans" panose="020B0503020203020204" pitchFamily="34" charset="0"/>
                <a:cs typeface="Segoe UI" panose="020B0502040204020203" pitchFamily="34" charset="0"/>
              </a:rPr>
              <a:t>knowing from whom you have learned them, and </a:t>
            </a:r>
            <a:r>
              <a:rPr lang="en-US" altLang="en-US" sz="2400" b="1" dirty="0">
                <a:solidFill>
                  <a:srgbClr val="A50021"/>
                </a:solidFill>
                <a:latin typeface="Segoe UI" panose="020B0502040204020203" pitchFamily="34" charset="0"/>
                <a:ea typeface="PT Sans" panose="020B0503020203020204" pitchFamily="34" charset="0"/>
                <a:cs typeface="Segoe UI" panose="020B0502040204020203" pitchFamily="34" charset="0"/>
              </a:rPr>
              <a:t>that from childhood you have known the Holy Scriptures</a:t>
            </a:r>
            <a:r>
              <a:rPr lang="en-US" altLang="en-US" sz="2400" dirty="0">
                <a:latin typeface="Segoe UI" panose="020B0502040204020203" pitchFamily="34" charset="0"/>
                <a:ea typeface="PT Sans" panose="020B0503020203020204" pitchFamily="34" charset="0"/>
                <a:cs typeface="Segoe UI" panose="020B0502040204020203" pitchFamily="34" charset="0"/>
              </a:rPr>
              <a:t>, which are able to make you wise for salvation through faith which</a:t>
            </a:r>
            <a:br>
              <a:rPr lang="en-US" altLang="en-US" sz="2400" dirty="0">
                <a:latin typeface="Segoe UI" panose="020B0502040204020203" pitchFamily="34" charset="0"/>
                <a:ea typeface="PT Sans" panose="020B0503020203020204" pitchFamily="34" charset="0"/>
                <a:cs typeface="Segoe UI" panose="020B0502040204020203" pitchFamily="34" charset="0"/>
              </a:rPr>
            </a:br>
            <a:r>
              <a:rPr lang="en-US" altLang="en-US" sz="2400" dirty="0">
                <a:latin typeface="Segoe UI" panose="020B0502040204020203" pitchFamily="34" charset="0"/>
                <a:ea typeface="PT Sans" panose="020B0503020203020204" pitchFamily="34" charset="0"/>
                <a:cs typeface="Segoe UI" panose="020B0502040204020203" pitchFamily="34" charset="0"/>
              </a:rPr>
              <a:t>is in Christ Jesus.” </a:t>
            </a:r>
            <a:r>
              <a:rPr lang="en-US" altLang="en-US" sz="2400" b="1" dirty="0">
                <a:latin typeface="Segoe UI" panose="020B0502040204020203" pitchFamily="34" charset="0"/>
                <a:ea typeface="PT Sans" panose="020B0503020203020204" pitchFamily="34" charset="0"/>
                <a:cs typeface="Segoe UI" panose="020B0502040204020203" pitchFamily="34" charset="0"/>
              </a:rPr>
              <a:t>2 Timothy 3:14-15</a:t>
            </a:r>
          </a:p>
        </p:txBody>
      </p:sp>
      <p:sp>
        <p:nvSpPr>
          <p:cNvPr id="3084" name="Rectangle 12"/>
          <p:cNvSpPr>
            <a:spLocks noChangeArrowheads="1"/>
          </p:cNvSpPr>
          <p:nvPr/>
        </p:nvSpPr>
        <p:spPr bwMode="auto">
          <a:xfrm>
            <a:off x="152400" y="3048000"/>
            <a:ext cx="8839200" cy="1524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3085" name="Text Box 13"/>
          <p:cNvSpPr txBox="1">
            <a:spLocks noChangeArrowheads="1"/>
          </p:cNvSpPr>
          <p:nvPr/>
        </p:nvSpPr>
        <p:spPr bwMode="auto">
          <a:xfrm>
            <a:off x="0" y="3048000"/>
            <a:ext cx="9144000" cy="15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dirty="0">
                <a:solidFill>
                  <a:schemeClr val="bg1"/>
                </a:solidFill>
                <a:latin typeface="Segoe UI" panose="020B0502040204020203" pitchFamily="34" charset="0"/>
              </a:rPr>
              <a:t>“I have been crucified with Christ; it is no longer I who</a:t>
            </a:r>
            <a:br>
              <a:rPr lang="en-US" altLang="en-US" sz="2300" dirty="0">
                <a:solidFill>
                  <a:schemeClr val="bg1"/>
                </a:solidFill>
                <a:latin typeface="Segoe UI" panose="020B0502040204020203" pitchFamily="34" charset="0"/>
              </a:rPr>
            </a:br>
            <a:r>
              <a:rPr lang="en-US" altLang="en-US" sz="2300" dirty="0">
                <a:solidFill>
                  <a:schemeClr val="bg1"/>
                </a:solidFill>
                <a:latin typeface="Segoe UI" panose="020B0502040204020203" pitchFamily="34" charset="0"/>
              </a:rPr>
              <a:t>live, but Christ lives in me; and the life which I now live in</a:t>
            </a:r>
            <a:br>
              <a:rPr lang="en-US" altLang="en-US" sz="2300" dirty="0">
                <a:solidFill>
                  <a:schemeClr val="bg1"/>
                </a:solidFill>
                <a:latin typeface="Segoe UI" panose="020B0502040204020203" pitchFamily="34" charset="0"/>
              </a:rPr>
            </a:br>
            <a:r>
              <a:rPr lang="en-US" altLang="en-US" sz="2300" dirty="0">
                <a:solidFill>
                  <a:schemeClr val="bg1"/>
                </a:solidFill>
                <a:latin typeface="Segoe UI" panose="020B0502040204020203" pitchFamily="34" charset="0"/>
              </a:rPr>
              <a:t>the flesh </a:t>
            </a:r>
            <a:r>
              <a:rPr lang="en-US" altLang="en-US" sz="2300" b="1" dirty="0">
                <a:solidFill>
                  <a:srgbClr val="FFFF00"/>
                </a:solidFill>
                <a:latin typeface="Segoe UI" panose="020B0502040204020203" pitchFamily="34" charset="0"/>
              </a:rPr>
              <a:t>I live by faith in the Son of God</a:t>
            </a:r>
            <a:r>
              <a:rPr lang="en-US" altLang="en-US" sz="2300" dirty="0">
                <a:solidFill>
                  <a:schemeClr val="bg1"/>
                </a:solidFill>
                <a:latin typeface="Segoe UI" panose="020B0502040204020203" pitchFamily="34" charset="0"/>
              </a:rPr>
              <a:t>, who loved me</a:t>
            </a:r>
            <a:br>
              <a:rPr lang="en-US" altLang="en-US" sz="2300" dirty="0">
                <a:solidFill>
                  <a:schemeClr val="bg1"/>
                </a:solidFill>
                <a:latin typeface="Segoe UI" panose="020B0502040204020203" pitchFamily="34" charset="0"/>
              </a:rPr>
            </a:br>
            <a:r>
              <a:rPr lang="en-US" altLang="en-US" sz="2300" dirty="0">
                <a:solidFill>
                  <a:schemeClr val="bg1"/>
                </a:solidFill>
                <a:latin typeface="Segoe UI" panose="020B0502040204020203" pitchFamily="34" charset="0"/>
              </a:rPr>
              <a:t>and gave Himself for me.” </a:t>
            </a:r>
            <a:r>
              <a:rPr lang="en-US" altLang="en-US" sz="2400" b="1" dirty="0">
                <a:solidFill>
                  <a:schemeClr val="bg1"/>
                </a:solidFill>
                <a:latin typeface="Segoe UI" panose="020B0502040204020203" pitchFamily="34" charset="0"/>
              </a:rPr>
              <a:t>Galatians 2:20</a:t>
            </a:r>
          </a:p>
        </p:txBody>
      </p:sp>
      <p:sp>
        <p:nvSpPr>
          <p:cNvPr id="3086" name="Text Box 14"/>
          <p:cNvSpPr txBox="1">
            <a:spLocks noChangeArrowheads="1"/>
          </p:cNvSpPr>
          <p:nvPr/>
        </p:nvSpPr>
        <p:spPr bwMode="auto">
          <a:xfrm>
            <a:off x="304800" y="4635500"/>
            <a:ext cx="85344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latin typeface="Segoe UI" panose="020B0502040204020203" pitchFamily="34" charset="0"/>
              </a:rPr>
              <a:t>“Therefore we also, since we are surrounded by so great a</a:t>
            </a:r>
            <a:br>
              <a:rPr lang="en-US" altLang="en-US" sz="2400" dirty="0">
                <a:latin typeface="Segoe UI" panose="020B0502040204020203" pitchFamily="34" charset="0"/>
              </a:rPr>
            </a:br>
            <a:r>
              <a:rPr lang="en-US" altLang="en-US" sz="2400" dirty="0">
                <a:latin typeface="Segoe UI" panose="020B0502040204020203" pitchFamily="34" charset="0"/>
              </a:rPr>
              <a:t>cloud of witnesses, let us lay aside every weight, and the sin which so easily ensnares us, and let us run with endurance the race that is set before us, looking unto Jesus, </a:t>
            </a:r>
            <a:r>
              <a:rPr lang="en-US" altLang="en-US" sz="2400" b="1" dirty="0">
                <a:solidFill>
                  <a:srgbClr val="A50021"/>
                </a:solidFill>
                <a:latin typeface="Segoe UI" panose="020B0502040204020203" pitchFamily="34" charset="0"/>
              </a:rPr>
              <a:t>the author and finisher of our faith</a:t>
            </a:r>
            <a:r>
              <a:rPr lang="en-US" altLang="en-US" sz="2400" dirty="0">
                <a:latin typeface="Segoe UI" panose="020B0502040204020203" pitchFamily="34" charset="0"/>
              </a:rPr>
              <a:t>….” </a:t>
            </a:r>
            <a:r>
              <a:rPr lang="en-US" altLang="en-US" sz="2400" b="1" dirty="0">
                <a:latin typeface="Segoe UI" panose="020B0502040204020203" pitchFamily="34" charset="0"/>
              </a:rPr>
              <a:t>Hebrews 12:1-2</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083">
                                            <p:txEl>
                                              <p:pRg st="0" end="0"/>
                                            </p:txEl>
                                          </p:spTgt>
                                        </p:tgtEl>
                                        <p:attrNameLst>
                                          <p:attrName>style.visibility</p:attrName>
                                        </p:attrNameLst>
                                      </p:cBhvr>
                                      <p:to>
                                        <p:strVal val="visible"/>
                                      </p:to>
                                    </p:set>
                                    <p:anim calcmode="lin" valueType="num">
                                      <p:cBhvr>
                                        <p:cTn id="7" dur="500" fill="hold"/>
                                        <p:tgtEl>
                                          <p:spTgt spid="308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8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3084"/>
                                        </p:tgtEl>
                                        <p:attrNameLst>
                                          <p:attrName>style.visibility</p:attrName>
                                        </p:attrNameLst>
                                      </p:cBhvr>
                                      <p:to>
                                        <p:strVal val="visible"/>
                                      </p:to>
                                    </p:set>
                                    <p:animEffect transition="in" filter="blinds(horizontal)">
                                      <p:cBhvr>
                                        <p:cTn id="13" dur="500"/>
                                        <p:tgtEl>
                                          <p:spTgt spid="308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085"/>
                                        </p:tgtEl>
                                        <p:attrNameLst>
                                          <p:attrName>style.visibility</p:attrName>
                                        </p:attrNameLst>
                                      </p:cBhvr>
                                      <p:to>
                                        <p:strVal val="visible"/>
                                      </p:to>
                                    </p:set>
                                    <p:animEffect transition="in" filter="blinds(horizontal)">
                                      <p:cBhvr>
                                        <p:cTn id="16" dur="500"/>
                                        <p:tgtEl>
                                          <p:spTgt spid="308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3086">
                                            <p:txEl>
                                              <p:pRg st="0" end="0"/>
                                            </p:txEl>
                                          </p:spTgt>
                                        </p:tgtEl>
                                        <p:attrNameLst>
                                          <p:attrName>style.visibility</p:attrName>
                                        </p:attrNameLst>
                                      </p:cBhvr>
                                      <p:to>
                                        <p:strVal val="visible"/>
                                      </p:to>
                                    </p:set>
                                    <p:anim calcmode="lin" valueType="num">
                                      <p:cBhvr>
                                        <p:cTn id="21" dur="500" fill="hold"/>
                                        <p:tgtEl>
                                          <p:spTgt spid="3086">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08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2590800" y="381000"/>
            <a:ext cx="3581400" cy="2667000"/>
          </a:xfrm>
        </p:spPr>
        <p:txBody>
          <a:bodyPr/>
          <a:lstStyle/>
          <a:p>
            <a:r>
              <a:rPr lang="en-US" altLang="en-US" dirty="0"/>
              <a:t>Not all who hear the gospel will respond to its message</a:t>
            </a:r>
          </a:p>
          <a:p>
            <a:pPr lvl="1"/>
            <a:r>
              <a:rPr lang="en-US" altLang="en-US" sz="3000" dirty="0">
                <a:solidFill>
                  <a:srgbClr val="A50021"/>
                </a:solidFill>
                <a:latin typeface="Segoe UI Semibold" panose="020B0702040204020203" pitchFamily="34" charset="0"/>
                <a:cs typeface="Segoe UI Semibold" panose="020B0702040204020203" pitchFamily="34" charset="0"/>
              </a:rPr>
              <a:t>Acts 2:38-40</a:t>
            </a:r>
          </a:p>
        </p:txBody>
      </p:sp>
      <p:sp>
        <p:nvSpPr>
          <p:cNvPr id="4100"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4101"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4102"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4103"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pic>
        <p:nvPicPr>
          <p:cNvPr id="4104" name="Picture 8" descr="Grizzly%20-%20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04800"/>
            <a:ext cx="2120900" cy="2590800"/>
          </a:xfrm>
          <a:prstGeom prst="rect">
            <a:avLst/>
          </a:prstGeom>
          <a:noFill/>
          <a:extLst>
            <a:ext uri="{909E8E84-426E-40DD-AFC4-6F175D3DCCD1}">
              <a14:hiddenFill xmlns:a14="http://schemas.microsoft.com/office/drawing/2010/main">
                <a:solidFill>
                  <a:srgbClr val="FFFFFF"/>
                </a:solidFill>
              </a14:hiddenFill>
            </a:ext>
          </a:extLst>
        </p:spPr>
      </p:pic>
      <p:sp>
        <p:nvSpPr>
          <p:cNvPr id="4105" name="Rectangle 9"/>
          <p:cNvSpPr>
            <a:spLocks noChangeArrowheads="1"/>
          </p:cNvSpPr>
          <p:nvPr/>
        </p:nvSpPr>
        <p:spPr bwMode="auto">
          <a:xfrm>
            <a:off x="381000" y="3276600"/>
            <a:ext cx="85344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dirty="0">
                <a:latin typeface="Segoe UI" panose="020B0502040204020203" pitchFamily="34" charset="0"/>
              </a:rPr>
              <a:t>Not all who do respond to the gospel will continue to remain faithful to the Lord</a:t>
            </a:r>
          </a:p>
          <a:p>
            <a:pPr lvl="1"/>
            <a:r>
              <a:rPr lang="en-US" altLang="en-US" sz="3000" dirty="0">
                <a:solidFill>
                  <a:srgbClr val="A50021"/>
                </a:solidFill>
                <a:latin typeface="Segoe UI Semibold" panose="020B0702040204020203" pitchFamily="34" charset="0"/>
                <a:cs typeface="Segoe UI Semibold" panose="020B0702040204020203" pitchFamily="34" charset="0"/>
              </a:rPr>
              <a:t>Colossians 1:21-23</a:t>
            </a:r>
          </a:p>
        </p:txBody>
      </p:sp>
      <p:sp>
        <p:nvSpPr>
          <p:cNvPr id="4106" name="Rectangle 10"/>
          <p:cNvSpPr>
            <a:spLocks noChangeArrowheads="1"/>
          </p:cNvSpPr>
          <p:nvPr/>
        </p:nvSpPr>
        <p:spPr bwMode="auto">
          <a:xfrm>
            <a:off x="381000" y="5029200"/>
            <a:ext cx="8382000" cy="1447800"/>
          </a:xfrm>
          <a:prstGeom prst="rect">
            <a:avLst/>
          </a:prstGeom>
          <a:solidFill>
            <a:srgbClr val="C0C0C0"/>
          </a:solidFill>
          <a:ln w="25400">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4108" name="Text Box 12"/>
          <p:cNvSpPr txBox="1">
            <a:spLocks noChangeArrowheads="1"/>
          </p:cNvSpPr>
          <p:nvPr/>
        </p:nvSpPr>
        <p:spPr bwMode="auto">
          <a:xfrm>
            <a:off x="457200" y="5013325"/>
            <a:ext cx="81534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000" dirty="0">
                <a:latin typeface="Segoe UI" panose="020B0502040204020203" pitchFamily="34" charset="0"/>
              </a:rPr>
              <a:t>Can it be said of you that you have your</a:t>
            </a:r>
            <a:br>
              <a:rPr lang="en-US" altLang="en-US" sz="3000" dirty="0">
                <a:latin typeface="Segoe UI" panose="020B0502040204020203" pitchFamily="34" charset="0"/>
              </a:rPr>
            </a:br>
            <a:r>
              <a:rPr lang="en-US" altLang="en-US" sz="3000" dirty="0">
                <a:latin typeface="Segoe UI" panose="020B0502040204020203" pitchFamily="34" charset="0"/>
              </a:rPr>
              <a:t>shield before you, </a:t>
            </a:r>
            <a:r>
              <a:rPr lang="en-US" altLang="en-US" sz="3000" b="1" dirty="0">
                <a:solidFill>
                  <a:srgbClr val="A50021"/>
                </a:solidFill>
                <a:latin typeface="Segoe UI" panose="020B0502040204020203" pitchFamily="34" charset="0"/>
              </a:rPr>
              <a:t>ready to defend and fight</a:t>
            </a:r>
            <a:br>
              <a:rPr lang="en-US" altLang="en-US" sz="3000" dirty="0">
                <a:latin typeface="Segoe UI" panose="020B0502040204020203" pitchFamily="34" charset="0"/>
              </a:rPr>
            </a:br>
            <a:r>
              <a:rPr lang="en-US" altLang="en-US" sz="3000" dirty="0">
                <a:latin typeface="Segoe UI" panose="020B0502040204020203" pitchFamily="34" charset="0"/>
              </a:rPr>
              <a:t>for the cause of Christ?</a:t>
            </a:r>
          </a:p>
        </p:txBody>
      </p:sp>
      <p:pic>
        <p:nvPicPr>
          <p:cNvPr id="4109" name="Picture 13" descr="20081104_bible_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81000"/>
            <a:ext cx="2505075" cy="2505075"/>
          </a:xfrm>
          <a:prstGeom prst="rect">
            <a:avLst/>
          </a:prstGeom>
          <a:noFill/>
          <a:extLst>
            <a:ext uri="{909E8E84-426E-40DD-AFC4-6F175D3DCCD1}">
              <a14:hiddenFill xmlns:a14="http://schemas.microsoft.com/office/drawing/2010/main">
                <a:solidFill>
                  <a:srgbClr val="FFFFFF"/>
                </a:solidFill>
              </a14:hiddenFill>
            </a:ext>
          </a:extLst>
        </p:spPr>
      </p:pic>
      <p:sp>
        <p:nvSpPr>
          <p:cNvPr id="4110" name="Line 14"/>
          <p:cNvSpPr>
            <a:spLocks noChangeShapeType="1"/>
          </p:cNvSpPr>
          <p:nvPr/>
        </p:nvSpPr>
        <p:spPr bwMode="auto">
          <a:xfrm>
            <a:off x="381000" y="3200400"/>
            <a:ext cx="8382000" cy="0"/>
          </a:xfrm>
          <a:prstGeom prst="line">
            <a:avLst/>
          </a:prstGeom>
          <a:noFill/>
          <a:ln w="25400">
            <a:solidFill>
              <a:srgbClr val="A50021"/>
            </a:solidFill>
            <a:round/>
            <a:headEnd/>
            <a:tailEn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p:cTn id="7" dur="5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099">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9" presetClass="entr" presetSubtype="0" fill="hold" nodeType="after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dissolve">
                                      <p:cBhvr>
                                        <p:cTn id="12" dur="500"/>
                                        <p:tgtEl>
                                          <p:spTgt spid="4099">
                                            <p:txEl>
                                              <p:pRg st="1" end="1"/>
                                            </p:txEl>
                                          </p:spTgt>
                                        </p:tgtEl>
                                      </p:cBhvr>
                                    </p:animEffect>
                                  </p:childTnLst>
                                </p:cTn>
                              </p:par>
                            </p:childTnLst>
                          </p:cTn>
                        </p:par>
                        <p:par>
                          <p:cTn id="13" fill="hold" nodeType="afterGroup">
                            <p:stCondLst>
                              <p:cond delay="1000"/>
                            </p:stCondLst>
                            <p:childTnLst>
                              <p:par>
                                <p:cTn id="14" presetID="10" presetClass="entr" presetSubtype="0" fill="hold" nodeType="afterEffect">
                                  <p:stCondLst>
                                    <p:cond delay="0"/>
                                  </p:stCondLst>
                                  <p:childTnLst>
                                    <p:set>
                                      <p:cBhvr>
                                        <p:cTn id="15" dur="1" fill="hold">
                                          <p:stCondLst>
                                            <p:cond delay="0"/>
                                          </p:stCondLst>
                                        </p:cTn>
                                        <p:tgtEl>
                                          <p:spTgt spid="4109"/>
                                        </p:tgtEl>
                                        <p:attrNameLst>
                                          <p:attrName>style.visibility</p:attrName>
                                        </p:attrNameLst>
                                      </p:cBhvr>
                                      <p:to>
                                        <p:strVal val="visible"/>
                                      </p:to>
                                    </p:set>
                                    <p:animEffect transition="in" filter="fade">
                                      <p:cBhvr>
                                        <p:cTn id="16" dur="2000"/>
                                        <p:tgtEl>
                                          <p:spTgt spid="4109"/>
                                        </p:tgtEl>
                                      </p:cBhvr>
                                    </p:animEffect>
                                  </p:childTnLst>
                                </p:cTn>
                              </p:par>
                            </p:childTnLst>
                          </p:cTn>
                        </p:par>
                        <p:par>
                          <p:cTn id="17" fill="hold" nodeType="afterGroup">
                            <p:stCondLst>
                              <p:cond delay="3000"/>
                            </p:stCondLst>
                            <p:childTnLst>
                              <p:par>
                                <p:cTn id="18" presetID="23" presetClass="entr" presetSubtype="16" fill="hold" nodeType="afterEffect">
                                  <p:stCondLst>
                                    <p:cond delay="0"/>
                                  </p:stCondLst>
                                  <p:childTnLst>
                                    <p:set>
                                      <p:cBhvr>
                                        <p:cTn id="19" dur="1" fill="hold">
                                          <p:stCondLst>
                                            <p:cond delay="0"/>
                                          </p:stCondLst>
                                        </p:cTn>
                                        <p:tgtEl>
                                          <p:spTgt spid="4110"/>
                                        </p:tgtEl>
                                        <p:attrNameLst>
                                          <p:attrName>style.visibility</p:attrName>
                                        </p:attrNameLst>
                                      </p:cBhvr>
                                      <p:to>
                                        <p:strVal val="visible"/>
                                      </p:to>
                                    </p:set>
                                    <p:anim calcmode="lin" valueType="num">
                                      <p:cBhvr>
                                        <p:cTn id="20" dur="500" fill="hold"/>
                                        <p:tgtEl>
                                          <p:spTgt spid="4110"/>
                                        </p:tgtEl>
                                        <p:attrNameLst>
                                          <p:attrName>ppt_w</p:attrName>
                                        </p:attrNameLst>
                                      </p:cBhvr>
                                      <p:tavLst>
                                        <p:tav tm="0">
                                          <p:val>
                                            <p:fltVal val="0"/>
                                          </p:val>
                                        </p:tav>
                                        <p:tav tm="100000">
                                          <p:val>
                                            <p:strVal val="#ppt_w"/>
                                          </p:val>
                                        </p:tav>
                                      </p:tavLst>
                                    </p:anim>
                                    <p:anim calcmode="lin" valueType="num">
                                      <p:cBhvr>
                                        <p:cTn id="21" dur="500" fill="hold"/>
                                        <p:tgtEl>
                                          <p:spTgt spid="4110"/>
                                        </p:tgtEl>
                                        <p:attrNameLst>
                                          <p:attrName>ppt_h</p:attrName>
                                        </p:attrNameLst>
                                      </p:cBhvr>
                                      <p:tavLst>
                                        <p:tav tm="0">
                                          <p:val>
                                            <p:fltVal val="0"/>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nodeType="clickEffect">
                                  <p:stCondLst>
                                    <p:cond delay="0"/>
                                  </p:stCondLst>
                                  <p:childTnLst>
                                    <p:set>
                                      <p:cBhvr>
                                        <p:cTn id="25" dur="1" fill="hold">
                                          <p:stCondLst>
                                            <p:cond delay="0"/>
                                          </p:stCondLst>
                                        </p:cTn>
                                        <p:tgtEl>
                                          <p:spTgt spid="4105">
                                            <p:txEl>
                                              <p:pRg st="0" end="0"/>
                                            </p:txEl>
                                          </p:spTgt>
                                        </p:tgtEl>
                                        <p:attrNameLst>
                                          <p:attrName>style.visibility</p:attrName>
                                        </p:attrNameLst>
                                      </p:cBhvr>
                                      <p:to>
                                        <p:strVal val="visible"/>
                                      </p:to>
                                    </p:set>
                                    <p:anim calcmode="lin" valueType="num">
                                      <p:cBhvr>
                                        <p:cTn id="26" dur="500" fill="hold"/>
                                        <p:tgtEl>
                                          <p:spTgt spid="4105">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4105">
                                            <p:txEl>
                                              <p:pRg st="0" end="0"/>
                                            </p:txEl>
                                          </p:spTgt>
                                        </p:tgtEl>
                                        <p:attrNameLst>
                                          <p:attrName>ppt_h</p:attrName>
                                        </p:attrNameLst>
                                      </p:cBhvr>
                                      <p:tavLst>
                                        <p:tav tm="0">
                                          <p:val>
                                            <p:fltVal val="0"/>
                                          </p:val>
                                        </p:tav>
                                        <p:tav tm="100000">
                                          <p:val>
                                            <p:strVal val="#ppt_h"/>
                                          </p:val>
                                        </p:tav>
                                      </p:tavLst>
                                    </p:anim>
                                  </p:childTnLst>
                                </p:cTn>
                              </p:par>
                            </p:childTnLst>
                          </p:cTn>
                        </p:par>
                        <p:par>
                          <p:cTn id="28" fill="hold" nodeType="afterGroup">
                            <p:stCondLst>
                              <p:cond delay="500"/>
                            </p:stCondLst>
                            <p:childTnLst>
                              <p:par>
                                <p:cTn id="29" presetID="9" presetClass="entr" presetSubtype="0" fill="hold" nodeType="afterEffect">
                                  <p:stCondLst>
                                    <p:cond delay="0"/>
                                  </p:stCondLst>
                                  <p:childTnLst>
                                    <p:set>
                                      <p:cBhvr>
                                        <p:cTn id="30" dur="1" fill="hold">
                                          <p:stCondLst>
                                            <p:cond delay="0"/>
                                          </p:stCondLst>
                                        </p:cTn>
                                        <p:tgtEl>
                                          <p:spTgt spid="4105">
                                            <p:txEl>
                                              <p:pRg st="1" end="1"/>
                                            </p:txEl>
                                          </p:spTgt>
                                        </p:tgtEl>
                                        <p:attrNameLst>
                                          <p:attrName>style.visibility</p:attrName>
                                        </p:attrNameLst>
                                      </p:cBhvr>
                                      <p:to>
                                        <p:strVal val="visible"/>
                                      </p:to>
                                    </p:set>
                                    <p:animEffect transition="in" filter="dissolve">
                                      <p:cBhvr>
                                        <p:cTn id="31" dur="500"/>
                                        <p:tgtEl>
                                          <p:spTgt spid="4105">
                                            <p:txEl>
                                              <p:pRg st="1" end="1"/>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4106"/>
                                        </p:tgtEl>
                                        <p:attrNameLst>
                                          <p:attrName>style.visibility</p:attrName>
                                        </p:attrNameLst>
                                      </p:cBhvr>
                                      <p:to>
                                        <p:strVal val="visible"/>
                                      </p:to>
                                    </p:set>
                                    <p:animEffect transition="in" filter="blinds(horizontal)">
                                      <p:cBhvr>
                                        <p:cTn id="36" dur="500"/>
                                        <p:tgtEl>
                                          <p:spTgt spid="4106"/>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4108"/>
                                        </p:tgtEl>
                                        <p:attrNameLst>
                                          <p:attrName>style.visibility</p:attrName>
                                        </p:attrNameLst>
                                      </p:cBhvr>
                                      <p:to>
                                        <p:strVal val="visible"/>
                                      </p:to>
                                    </p:set>
                                    <p:animEffect transition="in" filter="blinds(horizontal)">
                                      <p:cBhvr>
                                        <p:cTn id="39" dur="500"/>
                                        <p:tgtEl>
                                          <p:spTgt spid="4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228600"/>
            <a:ext cx="8763000" cy="685800"/>
          </a:xfrm>
          <a:effectLst>
            <a:outerShdw dist="28398" dir="3806097" algn="ctr" rotWithShape="0">
              <a:srgbClr val="969696"/>
            </a:outerShdw>
          </a:effectLst>
        </p:spPr>
        <p:txBody>
          <a:bodyPr/>
          <a:lstStyle/>
          <a:p>
            <a:r>
              <a:rPr lang="en-US" altLang="en-US" sz="3800" b="1" dirty="0">
                <a:solidFill>
                  <a:srgbClr val="A50021"/>
                </a:solidFill>
              </a:rPr>
              <a:t>Nehemiah Rallies the People of God</a:t>
            </a:r>
          </a:p>
        </p:txBody>
      </p:sp>
      <p:sp>
        <p:nvSpPr>
          <p:cNvPr id="5123" name="Rectangle 3"/>
          <p:cNvSpPr>
            <a:spLocks noGrp="1" noChangeArrowheads="1"/>
          </p:cNvSpPr>
          <p:nvPr>
            <p:ph type="body" idx="1"/>
          </p:nvPr>
        </p:nvSpPr>
        <p:spPr>
          <a:xfrm>
            <a:off x="304800" y="1143000"/>
            <a:ext cx="5257800" cy="5410200"/>
          </a:xfrm>
        </p:spPr>
        <p:txBody>
          <a:bodyPr/>
          <a:lstStyle/>
          <a:p>
            <a:r>
              <a:rPr lang="en-US" altLang="en-US" dirty="0"/>
              <a:t>The wall needed rebuilt, yet at the same time, they needed to defend themselves against the army of Samaria</a:t>
            </a:r>
          </a:p>
          <a:p>
            <a:r>
              <a:rPr lang="en-US" altLang="en-US" b="1" dirty="0">
                <a:solidFill>
                  <a:srgbClr val="A50021"/>
                </a:solidFill>
              </a:rPr>
              <a:t>Faith</a:t>
            </a:r>
            <a:r>
              <a:rPr lang="en-US" altLang="en-US" dirty="0"/>
              <a:t> helped them overcome the enemy and to complete their work</a:t>
            </a:r>
          </a:p>
          <a:p>
            <a:pPr lvl="1"/>
            <a:r>
              <a:rPr lang="en-US" altLang="en-US" sz="3000" dirty="0">
                <a:solidFill>
                  <a:srgbClr val="A50021"/>
                </a:solidFill>
                <a:latin typeface="Segoe UI Semibold" panose="020B0702040204020203" pitchFamily="34" charset="0"/>
                <a:cs typeface="Segoe UI Semibold" panose="020B0702040204020203" pitchFamily="34" charset="0"/>
              </a:rPr>
              <a:t>Nehemiah 4:6-9, 15-18</a:t>
            </a:r>
          </a:p>
          <a:p>
            <a:pPr lvl="1"/>
            <a:endParaRPr lang="en-US" altLang="en-US" dirty="0"/>
          </a:p>
        </p:txBody>
      </p:sp>
      <p:sp>
        <p:nvSpPr>
          <p:cNvPr id="5124"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5125"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5126"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5127"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5128" name="Line 8"/>
          <p:cNvSpPr>
            <a:spLocks noChangeShapeType="1"/>
          </p:cNvSpPr>
          <p:nvPr/>
        </p:nvSpPr>
        <p:spPr bwMode="auto">
          <a:xfrm>
            <a:off x="381000" y="990600"/>
            <a:ext cx="8382000" cy="0"/>
          </a:xfrm>
          <a:prstGeom prst="line">
            <a:avLst/>
          </a:prstGeom>
          <a:noFill/>
          <a:ln w="25400">
            <a:solidFill>
              <a:srgbClr val="A50021"/>
            </a:solidFill>
            <a:round/>
            <a:headEnd/>
            <a:tailEnd/>
          </a:ln>
          <a:effectLst>
            <a:outerShdw dist="35921" dir="2700000" algn="ctr" rotWithShape="0">
              <a:srgbClr val="969696"/>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pic>
        <p:nvPicPr>
          <p:cNvPr id="5129" name="Picture 9" descr="untitl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204913"/>
            <a:ext cx="3209925" cy="2376487"/>
          </a:xfrm>
          <a:prstGeom prst="rect">
            <a:avLst/>
          </a:prstGeom>
          <a:noFill/>
          <a:extLst>
            <a:ext uri="{909E8E84-426E-40DD-AFC4-6F175D3DCCD1}">
              <a14:hiddenFill xmlns:a14="http://schemas.microsoft.com/office/drawing/2010/main">
                <a:solidFill>
                  <a:srgbClr val="FFFFFF"/>
                </a:solidFill>
              </a14:hiddenFill>
            </a:ext>
          </a:extLst>
        </p:spPr>
      </p:pic>
      <p:sp>
        <p:nvSpPr>
          <p:cNvPr id="5130" name="Rectangle 10"/>
          <p:cNvSpPr>
            <a:spLocks noChangeArrowheads="1"/>
          </p:cNvSpPr>
          <p:nvPr/>
        </p:nvSpPr>
        <p:spPr bwMode="auto">
          <a:xfrm>
            <a:off x="5562600" y="3733800"/>
            <a:ext cx="3200400" cy="2743200"/>
          </a:xfrm>
          <a:prstGeom prst="rect">
            <a:avLst/>
          </a:prstGeom>
          <a:solidFill>
            <a:srgbClr val="C0C0C0"/>
          </a:solidFill>
          <a:ln w="25400">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5131" name="Text Box 11"/>
          <p:cNvSpPr txBox="1">
            <a:spLocks noChangeArrowheads="1"/>
          </p:cNvSpPr>
          <p:nvPr/>
        </p:nvSpPr>
        <p:spPr bwMode="auto">
          <a:xfrm>
            <a:off x="5562600" y="3736975"/>
            <a:ext cx="31242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400" b="1" dirty="0">
                <a:latin typeface="Segoe UI" panose="020B0502040204020203" pitchFamily="34" charset="0"/>
              </a:rPr>
              <a:t>Before being ready to do such a thing for Nehemiah and God – they had to have a true and abiding faith</a:t>
            </a:r>
            <a:br>
              <a:rPr lang="en-US" altLang="en-US" sz="2400" b="1" dirty="0">
                <a:latin typeface="Segoe UI" panose="020B0502040204020203" pitchFamily="34" charset="0"/>
              </a:rPr>
            </a:br>
            <a:r>
              <a:rPr lang="en-US" altLang="en-US" sz="2400" dirty="0">
                <a:solidFill>
                  <a:srgbClr val="A50021"/>
                </a:solidFill>
                <a:latin typeface="Segoe UI Semibold" panose="020B0702040204020203" pitchFamily="34" charset="0"/>
                <a:cs typeface="Segoe UI Semibold" panose="020B0702040204020203" pitchFamily="34" charset="0"/>
              </a:rPr>
              <a:t>1 Corinthians 15:58</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5128"/>
                                        </p:tgtEl>
                                        <p:attrNameLst>
                                          <p:attrName>style.visibility</p:attrName>
                                        </p:attrNameLst>
                                      </p:cBhvr>
                                      <p:to>
                                        <p:strVal val="visible"/>
                                      </p:to>
                                    </p:set>
                                    <p:anim calcmode="lin" valueType="num">
                                      <p:cBhvr>
                                        <p:cTn id="12" dur="500" fill="hold"/>
                                        <p:tgtEl>
                                          <p:spTgt spid="5128"/>
                                        </p:tgtEl>
                                        <p:attrNameLst>
                                          <p:attrName>ppt_w</p:attrName>
                                        </p:attrNameLst>
                                      </p:cBhvr>
                                      <p:tavLst>
                                        <p:tav tm="0">
                                          <p:val>
                                            <p:fltVal val="0"/>
                                          </p:val>
                                        </p:tav>
                                        <p:tav tm="100000">
                                          <p:val>
                                            <p:strVal val="#ppt_w"/>
                                          </p:val>
                                        </p:tav>
                                      </p:tavLst>
                                    </p:anim>
                                    <p:anim calcmode="lin" valueType="num">
                                      <p:cBhvr>
                                        <p:cTn id="13" dur="500" fill="hold"/>
                                        <p:tgtEl>
                                          <p:spTgt spid="5128"/>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nodeType="clickEffect">
                                  <p:stCondLst>
                                    <p:cond delay="0"/>
                                  </p:stCondLst>
                                  <p:childTnLst>
                                    <p:set>
                                      <p:cBhvr>
                                        <p:cTn id="17" dur="1" fill="hold">
                                          <p:stCondLst>
                                            <p:cond delay="0"/>
                                          </p:stCondLst>
                                        </p:cTn>
                                        <p:tgtEl>
                                          <p:spTgt spid="5123">
                                            <p:txEl>
                                              <p:pRg st="0" end="0"/>
                                            </p:txEl>
                                          </p:spTgt>
                                        </p:tgtEl>
                                        <p:attrNameLst>
                                          <p:attrName>style.visibility</p:attrName>
                                        </p:attrNameLst>
                                      </p:cBhvr>
                                      <p:to>
                                        <p:strVal val="visible"/>
                                      </p:to>
                                    </p:set>
                                    <p:anim calcmode="lin" valueType="num">
                                      <p:cBhvr>
                                        <p:cTn id="18" dur="500" fill="hold"/>
                                        <p:tgtEl>
                                          <p:spTgt spid="512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5123">
                                            <p:txEl>
                                              <p:pRg st="0" end="0"/>
                                            </p:txEl>
                                          </p:spTgt>
                                        </p:tgtEl>
                                        <p:attrNameLst>
                                          <p:attrName>ppt_h</p:attrName>
                                        </p:attrNameLst>
                                      </p:cBhvr>
                                      <p:tavLst>
                                        <p:tav tm="0">
                                          <p:val>
                                            <p:fltVal val="0"/>
                                          </p:val>
                                        </p:tav>
                                        <p:tav tm="100000">
                                          <p:val>
                                            <p:strVal val="#ppt_h"/>
                                          </p:val>
                                        </p:tav>
                                      </p:tavLst>
                                    </p:anim>
                                  </p:childTnLst>
                                </p:cTn>
                              </p:par>
                            </p:childTnLst>
                          </p:cTn>
                        </p:par>
                        <p:par>
                          <p:cTn id="20" fill="hold" nodeType="afterGroup">
                            <p:stCondLst>
                              <p:cond delay="500"/>
                            </p:stCondLst>
                            <p:childTnLst>
                              <p:par>
                                <p:cTn id="21" presetID="10" presetClass="entr" presetSubtype="0" fill="hold" nodeType="afterEffect">
                                  <p:stCondLst>
                                    <p:cond delay="0"/>
                                  </p:stCondLst>
                                  <p:childTnLst>
                                    <p:set>
                                      <p:cBhvr>
                                        <p:cTn id="22" dur="1" fill="hold">
                                          <p:stCondLst>
                                            <p:cond delay="0"/>
                                          </p:stCondLst>
                                        </p:cTn>
                                        <p:tgtEl>
                                          <p:spTgt spid="5129"/>
                                        </p:tgtEl>
                                        <p:attrNameLst>
                                          <p:attrName>style.visibility</p:attrName>
                                        </p:attrNameLst>
                                      </p:cBhvr>
                                      <p:to>
                                        <p:strVal val="visible"/>
                                      </p:to>
                                    </p:set>
                                    <p:animEffect transition="in" filter="fade">
                                      <p:cBhvr>
                                        <p:cTn id="23" dur="2000"/>
                                        <p:tgtEl>
                                          <p:spTgt spid="512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3" presetClass="entr" presetSubtype="16" fill="hold" nodeType="clickEffect">
                                  <p:stCondLst>
                                    <p:cond delay="0"/>
                                  </p:stCondLst>
                                  <p:childTnLst>
                                    <p:set>
                                      <p:cBhvr>
                                        <p:cTn id="27" dur="1" fill="hold">
                                          <p:stCondLst>
                                            <p:cond delay="0"/>
                                          </p:stCondLst>
                                        </p:cTn>
                                        <p:tgtEl>
                                          <p:spTgt spid="5123">
                                            <p:txEl>
                                              <p:pRg st="1" end="1"/>
                                            </p:txEl>
                                          </p:spTgt>
                                        </p:tgtEl>
                                        <p:attrNameLst>
                                          <p:attrName>style.visibility</p:attrName>
                                        </p:attrNameLst>
                                      </p:cBhvr>
                                      <p:to>
                                        <p:strVal val="visible"/>
                                      </p:to>
                                    </p:set>
                                    <p:anim calcmode="lin" valueType="num">
                                      <p:cBhvr>
                                        <p:cTn id="28" dur="500" fill="hold"/>
                                        <p:tgtEl>
                                          <p:spTgt spid="5123">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5123">
                                            <p:txEl>
                                              <p:pRg st="1" end="1"/>
                                            </p:txEl>
                                          </p:spTgt>
                                        </p:tgtEl>
                                        <p:attrNameLst>
                                          <p:attrName>ppt_h</p:attrName>
                                        </p:attrNameLst>
                                      </p:cBhvr>
                                      <p:tavLst>
                                        <p:tav tm="0">
                                          <p:val>
                                            <p:fltVal val="0"/>
                                          </p:val>
                                        </p:tav>
                                        <p:tav tm="100000">
                                          <p:val>
                                            <p:strVal val="#ppt_h"/>
                                          </p:val>
                                        </p:tav>
                                      </p:tavLst>
                                    </p:anim>
                                  </p:childTnLst>
                                </p:cTn>
                              </p:par>
                            </p:childTnLst>
                          </p:cTn>
                        </p:par>
                        <p:par>
                          <p:cTn id="30" fill="hold" nodeType="afterGroup">
                            <p:stCondLst>
                              <p:cond delay="500"/>
                            </p:stCondLst>
                            <p:childTnLst>
                              <p:par>
                                <p:cTn id="31" presetID="9" presetClass="entr" presetSubtype="0" fill="hold" nodeType="afterEffect">
                                  <p:stCondLst>
                                    <p:cond delay="0"/>
                                  </p:stCondLst>
                                  <p:childTnLst>
                                    <p:set>
                                      <p:cBhvr>
                                        <p:cTn id="32" dur="1" fill="hold">
                                          <p:stCondLst>
                                            <p:cond delay="0"/>
                                          </p:stCondLst>
                                        </p:cTn>
                                        <p:tgtEl>
                                          <p:spTgt spid="5123">
                                            <p:txEl>
                                              <p:pRg st="2" end="2"/>
                                            </p:txEl>
                                          </p:spTgt>
                                        </p:tgtEl>
                                        <p:attrNameLst>
                                          <p:attrName>style.visibility</p:attrName>
                                        </p:attrNameLst>
                                      </p:cBhvr>
                                      <p:to>
                                        <p:strVal val="visible"/>
                                      </p:to>
                                    </p:set>
                                    <p:animEffect transition="in" filter="dissolve">
                                      <p:cBhvr>
                                        <p:cTn id="33" dur="500"/>
                                        <p:tgtEl>
                                          <p:spTgt spid="5123">
                                            <p:txEl>
                                              <p:pRg st="2" end="2"/>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5130"/>
                                        </p:tgtEl>
                                        <p:attrNameLst>
                                          <p:attrName>style.visibility</p:attrName>
                                        </p:attrNameLst>
                                      </p:cBhvr>
                                      <p:to>
                                        <p:strVal val="visible"/>
                                      </p:to>
                                    </p:set>
                                    <p:animEffect transition="in" filter="blinds(horizontal)">
                                      <p:cBhvr>
                                        <p:cTn id="38" dur="500"/>
                                        <p:tgtEl>
                                          <p:spTgt spid="5130"/>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5131"/>
                                        </p:tgtEl>
                                        <p:attrNameLst>
                                          <p:attrName>style.visibility</p:attrName>
                                        </p:attrNameLst>
                                      </p:cBhvr>
                                      <p:to>
                                        <p:strVal val="visible"/>
                                      </p:to>
                                    </p:set>
                                    <p:animEffect transition="in" filter="blinds(horizontal)">
                                      <p:cBhvr>
                                        <p:cTn id="41" dur="500"/>
                                        <p:tgtEl>
                                          <p:spTgt spid="5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114800" y="228600"/>
            <a:ext cx="4800600" cy="2209800"/>
          </a:xfrm>
          <a:effectLst>
            <a:outerShdw dist="28398" dir="3806097" algn="ctr" rotWithShape="0">
              <a:srgbClr val="969696"/>
            </a:outerShdw>
          </a:effectLst>
        </p:spPr>
        <p:txBody>
          <a:bodyPr/>
          <a:lstStyle/>
          <a:p>
            <a:r>
              <a:rPr lang="en-US" altLang="en-US" b="1" dirty="0">
                <a:solidFill>
                  <a:srgbClr val="A50021"/>
                </a:solidFill>
              </a:rPr>
              <a:t>The</a:t>
            </a:r>
            <a:br>
              <a:rPr lang="en-US" altLang="en-US" b="1" dirty="0">
                <a:solidFill>
                  <a:srgbClr val="A50021"/>
                </a:solidFill>
              </a:rPr>
            </a:br>
            <a:r>
              <a:rPr lang="en-US" altLang="en-US" sz="4800" b="1" dirty="0">
                <a:solidFill>
                  <a:schemeClr val="tx1"/>
                </a:solidFill>
                <a:effectLst>
                  <a:outerShdw blurRad="38100" dist="38100" dir="2700000" algn="tl">
                    <a:srgbClr val="C0C0C0"/>
                  </a:outerShdw>
                </a:effectLst>
              </a:rPr>
              <a:t>Whole Armor</a:t>
            </a:r>
            <a:br>
              <a:rPr lang="en-US" altLang="en-US" b="1" dirty="0">
                <a:solidFill>
                  <a:srgbClr val="A50021"/>
                </a:solidFill>
              </a:rPr>
            </a:br>
            <a:r>
              <a:rPr lang="en-US" altLang="en-US" b="1" dirty="0">
                <a:solidFill>
                  <a:srgbClr val="A50021"/>
                </a:solidFill>
              </a:rPr>
              <a:t>of God</a:t>
            </a:r>
          </a:p>
        </p:txBody>
      </p:sp>
      <p:sp>
        <p:nvSpPr>
          <p:cNvPr id="6147" name="Rectangle 3"/>
          <p:cNvSpPr>
            <a:spLocks noGrp="1" noChangeArrowheads="1"/>
          </p:cNvSpPr>
          <p:nvPr>
            <p:ph type="body" idx="1"/>
          </p:nvPr>
        </p:nvSpPr>
        <p:spPr>
          <a:xfrm>
            <a:off x="304800" y="2590800"/>
            <a:ext cx="8458200" cy="3962400"/>
          </a:xfrm>
        </p:spPr>
        <p:txBody>
          <a:bodyPr/>
          <a:lstStyle/>
          <a:p>
            <a:r>
              <a:rPr lang="en-US" altLang="en-US" dirty="0"/>
              <a:t>Paul’s exhortation to the Ephesians</a:t>
            </a:r>
          </a:p>
          <a:p>
            <a:endParaRPr lang="en-US" altLang="en-US" dirty="0"/>
          </a:p>
          <a:p>
            <a:r>
              <a:rPr lang="en-US" altLang="en-US" dirty="0"/>
              <a:t>Life is a warfare – we struggle with the common calamities of life</a:t>
            </a:r>
          </a:p>
          <a:p>
            <a:r>
              <a:rPr lang="en-US" altLang="en-US" dirty="0"/>
              <a:t>Religion is warfare – we struggle with the opposition of the powers of darkness</a:t>
            </a:r>
          </a:p>
        </p:txBody>
      </p:sp>
      <p:sp>
        <p:nvSpPr>
          <p:cNvPr id="6148"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6149"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6150"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6151"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6152" name="Line 8"/>
          <p:cNvSpPr>
            <a:spLocks noChangeShapeType="1"/>
          </p:cNvSpPr>
          <p:nvPr/>
        </p:nvSpPr>
        <p:spPr bwMode="auto">
          <a:xfrm>
            <a:off x="381000" y="2514600"/>
            <a:ext cx="8382000" cy="0"/>
          </a:xfrm>
          <a:prstGeom prst="line">
            <a:avLst/>
          </a:prstGeom>
          <a:noFill/>
          <a:ln w="25400">
            <a:solidFill>
              <a:srgbClr val="A50021"/>
            </a:solidFill>
            <a:round/>
            <a:headEnd/>
            <a:tailEnd/>
          </a:ln>
          <a:effectLst>
            <a:outerShdw dist="35921" dir="2700000" algn="ctr" rotWithShape="0">
              <a:srgbClr val="969696"/>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pic>
        <p:nvPicPr>
          <p:cNvPr id="6156" name="Picture 12" descr="arm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3810000" cy="2116138"/>
          </a:xfrm>
          <a:prstGeom prst="rect">
            <a:avLst/>
          </a:prstGeom>
          <a:noFill/>
          <a:extLst>
            <a:ext uri="{909E8E84-426E-40DD-AFC4-6F175D3DCCD1}">
              <a14:hiddenFill xmlns:a14="http://schemas.microsoft.com/office/drawing/2010/main">
                <a:solidFill>
                  <a:srgbClr val="FFFFFF"/>
                </a:solidFill>
              </a14:hiddenFill>
            </a:ext>
          </a:extLst>
        </p:spPr>
      </p:pic>
      <p:sp>
        <p:nvSpPr>
          <p:cNvPr id="6157" name="Rectangle 13"/>
          <p:cNvSpPr>
            <a:spLocks noChangeArrowheads="1"/>
          </p:cNvSpPr>
          <p:nvPr/>
        </p:nvSpPr>
        <p:spPr bwMode="auto">
          <a:xfrm>
            <a:off x="152400" y="3200400"/>
            <a:ext cx="8839200" cy="5334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6158" name="WordArt 14"/>
          <p:cNvSpPr>
            <a:spLocks noChangeArrowheads="1" noChangeShapeType="1" noTextEdit="1"/>
          </p:cNvSpPr>
          <p:nvPr/>
        </p:nvSpPr>
        <p:spPr bwMode="auto">
          <a:xfrm>
            <a:off x="2057400" y="3276600"/>
            <a:ext cx="4953000" cy="400050"/>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FFFFFF"/>
                </a:solidFill>
                <a:effectLst>
                  <a:outerShdw dist="35921" dir="2700000" algn="ctr" rotWithShape="0">
                    <a:schemeClr val="tx1"/>
                  </a:outerShdw>
                </a:effectLst>
                <a:latin typeface="Segoe UI" panose="020B0502040204020203" pitchFamily="34" charset="0"/>
              </a:rPr>
              <a:t>Ephesians 6:10-20</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156"/>
                                        </p:tgtEl>
                                        <p:attrNameLst>
                                          <p:attrName>style.visibility</p:attrName>
                                        </p:attrNameLst>
                                      </p:cBhvr>
                                      <p:to>
                                        <p:strVal val="visible"/>
                                      </p:to>
                                    </p:set>
                                    <p:animEffect transition="in" filter="fade">
                                      <p:cBhvr>
                                        <p:cTn id="7" dur="2000"/>
                                        <p:tgtEl>
                                          <p:spTgt spid="6156"/>
                                        </p:tgtEl>
                                      </p:cBhvr>
                                    </p:animEffect>
                                  </p:childTnLst>
                                </p:cTn>
                              </p:par>
                            </p:childTnLst>
                          </p:cTn>
                        </p:par>
                        <p:par>
                          <p:cTn id="8" fill="hold" nodeType="afterGroup">
                            <p:stCondLst>
                              <p:cond delay="2000"/>
                            </p:stCondLst>
                            <p:childTnLst>
                              <p:par>
                                <p:cTn id="9" presetID="23" presetClass="entr" presetSubtype="16" fill="hold" grpId="0" nodeType="afterEffect">
                                  <p:stCondLst>
                                    <p:cond delay="0"/>
                                  </p:stCondLst>
                                  <p:childTnLst>
                                    <p:set>
                                      <p:cBhvr>
                                        <p:cTn id="10" dur="1" fill="hold">
                                          <p:stCondLst>
                                            <p:cond delay="0"/>
                                          </p:stCondLst>
                                        </p:cTn>
                                        <p:tgtEl>
                                          <p:spTgt spid="6146"/>
                                        </p:tgtEl>
                                        <p:attrNameLst>
                                          <p:attrName>style.visibility</p:attrName>
                                        </p:attrNameLst>
                                      </p:cBhvr>
                                      <p:to>
                                        <p:strVal val="visible"/>
                                      </p:to>
                                    </p:set>
                                    <p:anim calcmode="lin" valueType="num">
                                      <p:cBhvr>
                                        <p:cTn id="11" dur="500" fill="hold"/>
                                        <p:tgtEl>
                                          <p:spTgt spid="6146"/>
                                        </p:tgtEl>
                                        <p:attrNameLst>
                                          <p:attrName>ppt_w</p:attrName>
                                        </p:attrNameLst>
                                      </p:cBhvr>
                                      <p:tavLst>
                                        <p:tav tm="0">
                                          <p:val>
                                            <p:fltVal val="0"/>
                                          </p:val>
                                        </p:tav>
                                        <p:tav tm="100000">
                                          <p:val>
                                            <p:strVal val="#ppt_w"/>
                                          </p:val>
                                        </p:tav>
                                      </p:tavLst>
                                    </p:anim>
                                    <p:anim calcmode="lin" valueType="num">
                                      <p:cBhvr>
                                        <p:cTn id="12" dur="500" fill="hold"/>
                                        <p:tgtEl>
                                          <p:spTgt spid="6146"/>
                                        </p:tgtEl>
                                        <p:attrNameLst>
                                          <p:attrName>ppt_h</p:attrName>
                                        </p:attrNameLst>
                                      </p:cBhvr>
                                      <p:tavLst>
                                        <p:tav tm="0">
                                          <p:val>
                                            <p:fltVal val="0"/>
                                          </p:val>
                                        </p:tav>
                                        <p:tav tm="100000">
                                          <p:val>
                                            <p:strVal val="#ppt_h"/>
                                          </p:val>
                                        </p:tav>
                                      </p:tavLst>
                                    </p:anim>
                                  </p:childTnLst>
                                </p:cTn>
                              </p:par>
                            </p:childTnLst>
                          </p:cTn>
                        </p:par>
                        <p:par>
                          <p:cTn id="13" fill="hold" nodeType="afterGroup">
                            <p:stCondLst>
                              <p:cond delay="2500"/>
                            </p:stCondLst>
                            <p:childTnLst>
                              <p:par>
                                <p:cTn id="14" presetID="23" presetClass="entr" presetSubtype="16" fill="hold" nodeType="afterEffect">
                                  <p:stCondLst>
                                    <p:cond delay="0"/>
                                  </p:stCondLst>
                                  <p:childTnLst>
                                    <p:set>
                                      <p:cBhvr>
                                        <p:cTn id="15" dur="1" fill="hold">
                                          <p:stCondLst>
                                            <p:cond delay="0"/>
                                          </p:stCondLst>
                                        </p:cTn>
                                        <p:tgtEl>
                                          <p:spTgt spid="6152"/>
                                        </p:tgtEl>
                                        <p:attrNameLst>
                                          <p:attrName>style.visibility</p:attrName>
                                        </p:attrNameLst>
                                      </p:cBhvr>
                                      <p:to>
                                        <p:strVal val="visible"/>
                                      </p:to>
                                    </p:set>
                                    <p:anim calcmode="lin" valueType="num">
                                      <p:cBhvr>
                                        <p:cTn id="16" dur="500" fill="hold"/>
                                        <p:tgtEl>
                                          <p:spTgt spid="6152"/>
                                        </p:tgtEl>
                                        <p:attrNameLst>
                                          <p:attrName>ppt_w</p:attrName>
                                        </p:attrNameLst>
                                      </p:cBhvr>
                                      <p:tavLst>
                                        <p:tav tm="0">
                                          <p:val>
                                            <p:fltVal val="0"/>
                                          </p:val>
                                        </p:tav>
                                        <p:tav tm="100000">
                                          <p:val>
                                            <p:strVal val="#ppt_w"/>
                                          </p:val>
                                        </p:tav>
                                      </p:tavLst>
                                    </p:anim>
                                    <p:anim calcmode="lin" valueType="num">
                                      <p:cBhvr>
                                        <p:cTn id="17" dur="500" fill="hold"/>
                                        <p:tgtEl>
                                          <p:spTgt spid="6152"/>
                                        </p:tgtEl>
                                        <p:attrNameLst>
                                          <p:attrName>ppt_h</p:attrName>
                                        </p:attrNameLst>
                                      </p:cBhvr>
                                      <p:tavLst>
                                        <p:tav tm="0">
                                          <p:val>
                                            <p:fltVal val="0"/>
                                          </p:val>
                                        </p:tav>
                                        <p:tav tm="100000">
                                          <p:val>
                                            <p:strVal val="#ppt_h"/>
                                          </p:val>
                                        </p:tav>
                                      </p:tavLst>
                                    </p:anim>
                                  </p:childTnLst>
                                </p:cTn>
                              </p:par>
                            </p:childTnLst>
                          </p:cTn>
                        </p:par>
                        <p:par>
                          <p:cTn id="18" fill="hold" nodeType="afterGroup">
                            <p:stCondLst>
                              <p:cond delay="3000"/>
                            </p:stCondLst>
                            <p:childTnLst>
                              <p:par>
                                <p:cTn id="19" presetID="23" presetClass="entr" presetSubtype="16" fill="hold" nodeType="afterEffect">
                                  <p:stCondLst>
                                    <p:cond delay="0"/>
                                  </p:stCondLst>
                                  <p:childTnLst>
                                    <p:set>
                                      <p:cBhvr>
                                        <p:cTn id="20" dur="1" fill="hold">
                                          <p:stCondLst>
                                            <p:cond delay="0"/>
                                          </p:stCondLst>
                                        </p:cTn>
                                        <p:tgtEl>
                                          <p:spTgt spid="6147">
                                            <p:txEl>
                                              <p:pRg st="0" end="0"/>
                                            </p:txEl>
                                          </p:spTgt>
                                        </p:tgtEl>
                                        <p:attrNameLst>
                                          <p:attrName>style.visibility</p:attrName>
                                        </p:attrNameLst>
                                      </p:cBhvr>
                                      <p:to>
                                        <p:strVal val="visible"/>
                                      </p:to>
                                    </p:set>
                                    <p:anim calcmode="lin" valueType="num">
                                      <p:cBhvr>
                                        <p:cTn id="21"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par>
                          <p:cTn id="23" fill="hold" nodeType="afterGroup">
                            <p:stCondLst>
                              <p:cond delay="3500"/>
                            </p:stCondLst>
                            <p:childTnLst>
                              <p:par>
                                <p:cTn id="24" presetID="3" presetClass="entr" presetSubtype="10" fill="hold" nodeType="afterEffect">
                                  <p:stCondLst>
                                    <p:cond delay="0"/>
                                  </p:stCondLst>
                                  <p:childTnLst>
                                    <p:set>
                                      <p:cBhvr>
                                        <p:cTn id="25" dur="1" fill="hold">
                                          <p:stCondLst>
                                            <p:cond delay="0"/>
                                          </p:stCondLst>
                                        </p:cTn>
                                        <p:tgtEl>
                                          <p:spTgt spid="6157"/>
                                        </p:tgtEl>
                                        <p:attrNameLst>
                                          <p:attrName>style.visibility</p:attrName>
                                        </p:attrNameLst>
                                      </p:cBhvr>
                                      <p:to>
                                        <p:strVal val="visible"/>
                                      </p:to>
                                    </p:set>
                                    <p:animEffect transition="in" filter="blinds(horizontal)">
                                      <p:cBhvr>
                                        <p:cTn id="26" dur="500"/>
                                        <p:tgtEl>
                                          <p:spTgt spid="6157"/>
                                        </p:tgtEl>
                                      </p:cBhvr>
                                    </p:animEffect>
                                  </p:childTnLst>
                                </p:cTn>
                              </p:par>
                              <p:par>
                                <p:cTn id="27" presetID="3" presetClass="entr" presetSubtype="10" fill="hold" nodeType="withEffect">
                                  <p:stCondLst>
                                    <p:cond delay="0"/>
                                  </p:stCondLst>
                                  <p:childTnLst>
                                    <p:set>
                                      <p:cBhvr>
                                        <p:cTn id="28" dur="1" fill="hold">
                                          <p:stCondLst>
                                            <p:cond delay="0"/>
                                          </p:stCondLst>
                                        </p:cTn>
                                        <p:tgtEl>
                                          <p:spTgt spid="6158"/>
                                        </p:tgtEl>
                                        <p:attrNameLst>
                                          <p:attrName>style.visibility</p:attrName>
                                        </p:attrNameLst>
                                      </p:cBhvr>
                                      <p:to>
                                        <p:strVal val="visible"/>
                                      </p:to>
                                    </p:set>
                                    <p:animEffect transition="in" filter="blinds(horizontal)">
                                      <p:cBhvr>
                                        <p:cTn id="29" dur="500"/>
                                        <p:tgtEl>
                                          <p:spTgt spid="615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3" presetClass="entr" presetSubtype="16" fill="hold" nodeType="clickEffect">
                                  <p:stCondLst>
                                    <p:cond delay="0"/>
                                  </p:stCondLst>
                                  <p:childTnLst>
                                    <p:set>
                                      <p:cBhvr>
                                        <p:cTn id="33" dur="1" fill="hold">
                                          <p:stCondLst>
                                            <p:cond delay="0"/>
                                          </p:stCondLst>
                                        </p:cTn>
                                        <p:tgtEl>
                                          <p:spTgt spid="6147">
                                            <p:txEl>
                                              <p:pRg st="2" end="2"/>
                                            </p:txEl>
                                          </p:spTgt>
                                        </p:tgtEl>
                                        <p:attrNameLst>
                                          <p:attrName>style.visibility</p:attrName>
                                        </p:attrNameLst>
                                      </p:cBhvr>
                                      <p:to>
                                        <p:strVal val="visible"/>
                                      </p:to>
                                    </p:set>
                                    <p:anim calcmode="lin" valueType="num">
                                      <p:cBhvr>
                                        <p:cTn id="34"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35"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3" presetClass="entr" presetSubtype="16" fill="hold" nodeType="clickEffect">
                                  <p:stCondLst>
                                    <p:cond delay="0"/>
                                  </p:stCondLst>
                                  <p:childTnLst>
                                    <p:set>
                                      <p:cBhvr>
                                        <p:cTn id="39" dur="1" fill="hold">
                                          <p:stCondLst>
                                            <p:cond delay="0"/>
                                          </p:stCondLst>
                                        </p:cTn>
                                        <p:tgtEl>
                                          <p:spTgt spid="6147">
                                            <p:txEl>
                                              <p:pRg st="3" end="3"/>
                                            </p:txEl>
                                          </p:spTgt>
                                        </p:tgtEl>
                                        <p:attrNameLst>
                                          <p:attrName>style.visibility</p:attrName>
                                        </p:attrNameLst>
                                      </p:cBhvr>
                                      <p:to>
                                        <p:strVal val="visible"/>
                                      </p:to>
                                    </p:set>
                                    <p:anim calcmode="lin" valueType="num">
                                      <p:cBhvr>
                                        <p:cTn id="40"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614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5105400" y="304800"/>
            <a:ext cx="3733800" cy="6248400"/>
          </a:xfrm>
        </p:spPr>
        <p:txBody>
          <a:bodyPr/>
          <a:lstStyle/>
          <a:p>
            <a:pPr>
              <a:lnSpc>
                <a:spcPct val="90000"/>
              </a:lnSpc>
            </a:pPr>
            <a:r>
              <a:rPr lang="en-US" altLang="en-US" sz="3000" b="1" dirty="0">
                <a:solidFill>
                  <a:srgbClr val="A50021"/>
                </a:solidFill>
                <a:effectLst>
                  <a:outerShdw blurRad="38100" dist="38100" dir="2700000" algn="tl">
                    <a:srgbClr val="C0C0C0"/>
                  </a:outerShdw>
                </a:effectLst>
              </a:rPr>
              <a:t>Belt of Truth</a:t>
            </a:r>
          </a:p>
          <a:p>
            <a:pPr lvl="1">
              <a:lnSpc>
                <a:spcPct val="90000"/>
              </a:lnSpc>
            </a:pPr>
            <a:r>
              <a:rPr lang="en-US" altLang="en-US" sz="2600" dirty="0"/>
              <a:t>Truth must be taken into our hearts</a:t>
            </a:r>
          </a:p>
          <a:p>
            <a:pPr lvl="1">
              <a:lnSpc>
                <a:spcPct val="90000"/>
              </a:lnSpc>
            </a:pPr>
            <a:r>
              <a:rPr lang="en-US" altLang="en-US" sz="2600" dirty="0"/>
              <a:t>Must read, study, understand and believe</a:t>
            </a:r>
          </a:p>
          <a:p>
            <a:pPr lvl="1">
              <a:lnSpc>
                <a:spcPct val="90000"/>
              </a:lnSpc>
            </a:pPr>
            <a:r>
              <a:rPr lang="en-US" altLang="en-US" sz="2600" dirty="0"/>
              <a:t>Must be applied in our life</a:t>
            </a:r>
          </a:p>
          <a:p>
            <a:pPr lvl="1">
              <a:lnSpc>
                <a:spcPct val="90000"/>
              </a:lnSpc>
            </a:pPr>
            <a:r>
              <a:rPr lang="en-US" altLang="en-US" sz="2600" dirty="0"/>
              <a:t>Character is not developed by hypocrisy, guilt and deceit – but rather by openness and faithfulness</a:t>
            </a:r>
          </a:p>
        </p:txBody>
      </p:sp>
      <p:sp>
        <p:nvSpPr>
          <p:cNvPr id="7172" name="Rectangle 4"/>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7173" name="Rectangle 5"/>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7174" name="Rectangle 6"/>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7175" name="Rectangle 7"/>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pic>
        <p:nvPicPr>
          <p:cNvPr id="7181" name="Picture 13" descr="Armor-of-God-Poster-web-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4665663" cy="6248400"/>
          </a:xfrm>
          <a:prstGeom prst="rect">
            <a:avLst/>
          </a:prstGeom>
          <a:noFill/>
          <a:ln w="25400">
            <a:solidFill>
              <a:srgbClr val="A5002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7181"/>
                                        </p:tgtEl>
                                        <p:attrNameLst>
                                          <p:attrName>style.visibility</p:attrName>
                                        </p:attrNameLst>
                                      </p:cBhvr>
                                      <p:to>
                                        <p:strVal val="visible"/>
                                      </p:to>
                                    </p:set>
                                    <p:anim calcmode="lin" valueType="num">
                                      <p:cBhvr>
                                        <p:cTn id="7" dur="500" fill="hold"/>
                                        <p:tgtEl>
                                          <p:spTgt spid="7181"/>
                                        </p:tgtEl>
                                        <p:attrNameLst>
                                          <p:attrName>ppt_w</p:attrName>
                                        </p:attrNameLst>
                                      </p:cBhvr>
                                      <p:tavLst>
                                        <p:tav tm="0">
                                          <p:val>
                                            <p:fltVal val="0"/>
                                          </p:val>
                                        </p:tav>
                                        <p:tav tm="100000">
                                          <p:val>
                                            <p:strVal val="#ppt_w"/>
                                          </p:val>
                                        </p:tav>
                                      </p:tavLst>
                                    </p:anim>
                                    <p:anim calcmode="lin" valueType="num">
                                      <p:cBhvr>
                                        <p:cTn id="8" dur="500" fill="hold"/>
                                        <p:tgtEl>
                                          <p:spTgt spid="7181"/>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calcmode="lin" valueType="num">
                                      <p:cBhvr>
                                        <p:cTn id="12" dur="5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71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7171">
                                            <p:txEl>
                                              <p:pRg st="1" end="1"/>
                                            </p:txEl>
                                          </p:spTgt>
                                        </p:tgtEl>
                                        <p:attrNameLst>
                                          <p:attrName>style.visibility</p:attrName>
                                        </p:attrNameLst>
                                      </p:cBhvr>
                                      <p:to>
                                        <p:strVal val="visible"/>
                                      </p:to>
                                    </p:set>
                                    <p:animEffect transition="in" filter="dissolve">
                                      <p:cBhvr>
                                        <p:cTn id="18" dur="500"/>
                                        <p:tgtEl>
                                          <p:spTgt spid="7171">
                                            <p:txEl>
                                              <p:pRg st="1" end="1"/>
                                            </p:txEl>
                                          </p:spTgt>
                                        </p:tgtEl>
                                      </p:cBhvr>
                                    </p:animEffect>
                                  </p:childTnLst>
                                </p:cTn>
                              </p:par>
                            </p:childTnLst>
                          </p:cTn>
                        </p:par>
                        <p:par>
                          <p:cTn id="19" fill="hold" nodeType="afterGroup">
                            <p:stCondLst>
                              <p:cond delay="500"/>
                            </p:stCondLst>
                            <p:childTnLst>
                              <p:par>
                                <p:cTn id="20" presetID="9" presetClass="entr" presetSubtype="0" fill="hold" nodeType="after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dissolve">
                                      <p:cBhvr>
                                        <p:cTn id="22" dur="500"/>
                                        <p:tgtEl>
                                          <p:spTgt spid="7171">
                                            <p:txEl>
                                              <p:pRg st="2" end="2"/>
                                            </p:txEl>
                                          </p:spTgt>
                                        </p:tgtEl>
                                      </p:cBhvr>
                                    </p:animEffect>
                                  </p:childTnLst>
                                </p:cTn>
                              </p:par>
                            </p:childTnLst>
                          </p:cTn>
                        </p:par>
                        <p:par>
                          <p:cTn id="23" fill="hold" nodeType="afterGroup">
                            <p:stCondLst>
                              <p:cond delay="1000"/>
                            </p:stCondLst>
                            <p:childTnLst>
                              <p:par>
                                <p:cTn id="24" presetID="9" presetClass="entr" presetSubtype="0" fill="hold" nodeType="afterEffect">
                                  <p:stCondLst>
                                    <p:cond delay="0"/>
                                  </p:stCondLst>
                                  <p:childTnLst>
                                    <p:set>
                                      <p:cBhvr>
                                        <p:cTn id="25" dur="1" fill="hold">
                                          <p:stCondLst>
                                            <p:cond delay="0"/>
                                          </p:stCondLst>
                                        </p:cTn>
                                        <p:tgtEl>
                                          <p:spTgt spid="7171">
                                            <p:txEl>
                                              <p:pRg st="3" end="3"/>
                                            </p:txEl>
                                          </p:spTgt>
                                        </p:tgtEl>
                                        <p:attrNameLst>
                                          <p:attrName>style.visibility</p:attrName>
                                        </p:attrNameLst>
                                      </p:cBhvr>
                                      <p:to>
                                        <p:strVal val="visible"/>
                                      </p:to>
                                    </p:set>
                                    <p:animEffect transition="in" filter="dissolve">
                                      <p:cBhvr>
                                        <p:cTn id="26" dur="500"/>
                                        <p:tgtEl>
                                          <p:spTgt spid="7171">
                                            <p:txEl>
                                              <p:pRg st="3" end="3"/>
                                            </p:txEl>
                                          </p:spTgt>
                                        </p:tgtEl>
                                      </p:cBhvr>
                                    </p:animEffect>
                                  </p:childTnLst>
                                </p:cTn>
                              </p:par>
                            </p:childTnLst>
                          </p:cTn>
                        </p:par>
                        <p:par>
                          <p:cTn id="27" fill="hold" nodeType="afterGroup">
                            <p:stCondLst>
                              <p:cond delay="1500"/>
                            </p:stCondLst>
                            <p:childTnLst>
                              <p:par>
                                <p:cTn id="28" presetID="9" presetClass="entr" presetSubtype="0" fill="hold" nodeType="afterEffect">
                                  <p:stCondLst>
                                    <p:cond delay="0"/>
                                  </p:stCondLst>
                                  <p:childTnLst>
                                    <p:set>
                                      <p:cBhvr>
                                        <p:cTn id="29" dur="1" fill="hold">
                                          <p:stCondLst>
                                            <p:cond delay="0"/>
                                          </p:stCondLst>
                                        </p:cTn>
                                        <p:tgtEl>
                                          <p:spTgt spid="7171">
                                            <p:txEl>
                                              <p:pRg st="4" end="4"/>
                                            </p:txEl>
                                          </p:spTgt>
                                        </p:tgtEl>
                                        <p:attrNameLst>
                                          <p:attrName>style.visibility</p:attrName>
                                        </p:attrNameLst>
                                      </p:cBhvr>
                                      <p:to>
                                        <p:strVal val="visible"/>
                                      </p:to>
                                    </p:set>
                                    <p:animEffect transition="in" filter="dissolve">
                                      <p:cBhvr>
                                        <p:cTn id="30"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5105400" y="304800"/>
            <a:ext cx="3733800" cy="6248400"/>
          </a:xfrm>
        </p:spPr>
        <p:txBody>
          <a:bodyPr/>
          <a:lstStyle/>
          <a:p>
            <a:r>
              <a:rPr lang="en-US" altLang="en-US" sz="3000" b="1" dirty="0">
                <a:solidFill>
                  <a:srgbClr val="A50021"/>
                </a:solidFill>
                <a:effectLst>
                  <a:outerShdw blurRad="38100" dist="38100" dir="2700000" algn="tl">
                    <a:srgbClr val="C0C0C0"/>
                  </a:outerShdw>
                </a:effectLst>
              </a:rPr>
              <a:t>Breastplate of Righteousness</a:t>
            </a:r>
          </a:p>
          <a:p>
            <a:pPr lvl="1"/>
            <a:r>
              <a:rPr lang="en-US" altLang="en-US" sz="2600" dirty="0"/>
              <a:t>Moral uprightness should be the mark of a Christian</a:t>
            </a:r>
          </a:p>
          <a:p>
            <a:pPr lvl="1"/>
            <a:r>
              <a:rPr lang="en-US" altLang="en-US" sz="2600" dirty="0"/>
              <a:t>Christian’s obligation is to stand and fight</a:t>
            </a:r>
          </a:p>
          <a:p>
            <a:pPr lvl="1">
              <a:buFontTx/>
              <a:buNone/>
            </a:pPr>
            <a:endParaRPr lang="en-US" altLang="en-US" sz="2600" dirty="0"/>
          </a:p>
          <a:p>
            <a:r>
              <a:rPr lang="en-US" altLang="en-US" sz="3000" b="1" dirty="0">
                <a:solidFill>
                  <a:srgbClr val="A50021"/>
                </a:solidFill>
                <a:effectLst>
                  <a:outerShdw blurRad="38100" dist="38100" dir="2700000" algn="tl">
                    <a:srgbClr val="C0C0C0"/>
                  </a:outerShdw>
                </a:effectLst>
              </a:rPr>
              <a:t>Shoes</a:t>
            </a:r>
          </a:p>
          <a:p>
            <a:pPr lvl="1"/>
            <a:r>
              <a:rPr lang="en-US" altLang="en-US" sz="2600" dirty="0"/>
              <a:t>Always ready to go to battle</a:t>
            </a:r>
          </a:p>
        </p:txBody>
      </p:sp>
      <p:sp>
        <p:nvSpPr>
          <p:cNvPr id="8195" name="Rectangle 3"/>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8196" name="Rectangle 4"/>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8197" name="Rectangle 5"/>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8198" name="Rectangle 6"/>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pic>
        <p:nvPicPr>
          <p:cNvPr id="8199" name="Picture 7" descr="Armor-of-God-Poster-web-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4665663" cy="6248400"/>
          </a:xfrm>
          <a:prstGeom prst="rect">
            <a:avLst/>
          </a:prstGeom>
          <a:noFill/>
          <a:ln w="25400">
            <a:solidFill>
              <a:srgbClr val="A50021"/>
            </a:solidFill>
            <a:miter lim="800000"/>
            <a:headEnd/>
            <a:tailEnd/>
          </a:ln>
          <a:extLst>
            <a:ext uri="{909E8E84-426E-40DD-AFC4-6F175D3DCCD1}">
              <a14:hiddenFill xmlns:a14="http://schemas.microsoft.com/office/drawing/2010/main">
                <a:solidFill>
                  <a:srgbClr val="FFFFFF"/>
                </a:solidFill>
              </a14:hiddenFill>
            </a:ext>
          </a:extLst>
        </p:spPr>
      </p:pic>
      <p:sp>
        <p:nvSpPr>
          <p:cNvPr id="8200" name="Line 8"/>
          <p:cNvSpPr>
            <a:spLocks noChangeShapeType="1"/>
          </p:cNvSpPr>
          <p:nvPr/>
        </p:nvSpPr>
        <p:spPr bwMode="auto">
          <a:xfrm>
            <a:off x="5181600" y="4114800"/>
            <a:ext cx="3581400" cy="0"/>
          </a:xfrm>
          <a:prstGeom prst="line">
            <a:avLst/>
          </a:prstGeom>
          <a:noFill/>
          <a:ln w="25400">
            <a:solidFill>
              <a:srgbClr val="A50021"/>
            </a:solidFill>
            <a:round/>
            <a:headEnd/>
            <a:tailEnd/>
          </a:ln>
          <a:effectLst>
            <a:outerShdw dist="35921" dir="2700000" algn="ctr" rotWithShape="0">
              <a:srgbClr val="969696"/>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 calcmode="lin" valueType="num">
                                      <p:cBhvr>
                                        <p:cTn id="7" dur="500" fill="hold"/>
                                        <p:tgtEl>
                                          <p:spTgt spid="819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19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8194">
                                            <p:txEl>
                                              <p:pRg st="1" end="1"/>
                                            </p:txEl>
                                          </p:spTgt>
                                        </p:tgtEl>
                                        <p:attrNameLst>
                                          <p:attrName>style.visibility</p:attrName>
                                        </p:attrNameLst>
                                      </p:cBhvr>
                                      <p:to>
                                        <p:strVal val="visible"/>
                                      </p:to>
                                    </p:set>
                                    <p:animEffect transition="in" filter="dissolve">
                                      <p:cBhvr>
                                        <p:cTn id="13" dur="500"/>
                                        <p:tgtEl>
                                          <p:spTgt spid="8194">
                                            <p:txEl>
                                              <p:pRg st="1" end="1"/>
                                            </p:txEl>
                                          </p:spTgt>
                                        </p:tgtEl>
                                      </p:cBhvr>
                                    </p:animEffect>
                                  </p:childTnLst>
                                </p:cTn>
                              </p:par>
                            </p:childTnLst>
                          </p:cTn>
                        </p:par>
                        <p:par>
                          <p:cTn id="14" fill="hold" nodeType="afterGroup">
                            <p:stCondLst>
                              <p:cond delay="500"/>
                            </p:stCondLst>
                            <p:childTnLst>
                              <p:par>
                                <p:cTn id="15" presetID="9" presetClass="entr" presetSubtype="0" fill="hold" nodeType="afterEffect">
                                  <p:stCondLst>
                                    <p:cond delay="0"/>
                                  </p:stCondLst>
                                  <p:childTnLst>
                                    <p:set>
                                      <p:cBhvr>
                                        <p:cTn id="16" dur="1" fill="hold">
                                          <p:stCondLst>
                                            <p:cond delay="0"/>
                                          </p:stCondLst>
                                        </p:cTn>
                                        <p:tgtEl>
                                          <p:spTgt spid="8194">
                                            <p:txEl>
                                              <p:pRg st="2" end="2"/>
                                            </p:txEl>
                                          </p:spTgt>
                                        </p:tgtEl>
                                        <p:attrNameLst>
                                          <p:attrName>style.visibility</p:attrName>
                                        </p:attrNameLst>
                                      </p:cBhvr>
                                      <p:to>
                                        <p:strVal val="visible"/>
                                      </p:to>
                                    </p:set>
                                    <p:animEffect transition="in" filter="dissolve">
                                      <p:cBhvr>
                                        <p:cTn id="17" dur="500"/>
                                        <p:tgtEl>
                                          <p:spTgt spid="8194">
                                            <p:txEl>
                                              <p:pRg st="2" end="2"/>
                                            </p:txEl>
                                          </p:spTgt>
                                        </p:tgtEl>
                                      </p:cBhvr>
                                    </p:animEffect>
                                  </p:childTnLst>
                                </p:cTn>
                              </p:par>
                            </p:childTnLst>
                          </p:cTn>
                        </p:par>
                        <p:par>
                          <p:cTn id="18" fill="hold" nodeType="afterGroup">
                            <p:stCondLst>
                              <p:cond delay="1000"/>
                            </p:stCondLst>
                            <p:childTnLst>
                              <p:par>
                                <p:cTn id="19" presetID="23" presetClass="entr" presetSubtype="16" fill="hold" nodeType="afterEffect">
                                  <p:stCondLst>
                                    <p:cond delay="0"/>
                                  </p:stCondLst>
                                  <p:childTnLst>
                                    <p:set>
                                      <p:cBhvr>
                                        <p:cTn id="20" dur="1" fill="hold">
                                          <p:stCondLst>
                                            <p:cond delay="0"/>
                                          </p:stCondLst>
                                        </p:cTn>
                                        <p:tgtEl>
                                          <p:spTgt spid="8200"/>
                                        </p:tgtEl>
                                        <p:attrNameLst>
                                          <p:attrName>style.visibility</p:attrName>
                                        </p:attrNameLst>
                                      </p:cBhvr>
                                      <p:to>
                                        <p:strVal val="visible"/>
                                      </p:to>
                                    </p:set>
                                    <p:anim calcmode="lin" valueType="num">
                                      <p:cBhvr>
                                        <p:cTn id="21" dur="500" fill="hold"/>
                                        <p:tgtEl>
                                          <p:spTgt spid="8200"/>
                                        </p:tgtEl>
                                        <p:attrNameLst>
                                          <p:attrName>ppt_w</p:attrName>
                                        </p:attrNameLst>
                                      </p:cBhvr>
                                      <p:tavLst>
                                        <p:tav tm="0">
                                          <p:val>
                                            <p:fltVal val="0"/>
                                          </p:val>
                                        </p:tav>
                                        <p:tav tm="100000">
                                          <p:val>
                                            <p:strVal val="#ppt_w"/>
                                          </p:val>
                                        </p:tav>
                                      </p:tavLst>
                                    </p:anim>
                                    <p:anim calcmode="lin" valueType="num">
                                      <p:cBhvr>
                                        <p:cTn id="22" dur="500" fill="hold"/>
                                        <p:tgtEl>
                                          <p:spTgt spid="8200"/>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nodeType="clickEffect">
                                  <p:stCondLst>
                                    <p:cond delay="0"/>
                                  </p:stCondLst>
                                  <p:childTnLst>
                                    <p:set>
                                      <p:cBhvr>
                                        <p:cTn id="26" dur="1" fill="hold">
                                          <p:stCondLst>
                                            <p:cond delay="0"/>
                                          </p:stCondLst>
                                        </p:cTn>
                                        <p:tgtEl>
                                          <p:spTgt spid="8194">
                                            <p:txEl>
                                              <p:pRg st="4" end="4"/>
                                            </p:txEl>
                                          </p:spTgt>
                                        </p:tgtEl>
                                        <p:attrNameLst>
                                          <p:attrName>style.visibility</p:attrName>
                                        </p:attrNameLst>
                                      </p:cBhvr>
                                      <p:to>
                                        <p:strVal val="visible"/>
                                      </p:to>
                                    </p:set>
                                    <p:anim calcmode="lin" valueType="num">
                                      <p:cBhvr>
                                        <p:cTn id="27" dur="500" fill="hold"/>
                                        <p:tgtEl>
                                          <p:spTgt spid="8194">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8194">
                                            <p:txEl>
                                              <p:pRg st="4" end="4"/>
                                            </p:txEl>
                                          </p:spTgt>
                                        </p:tgtEl>
                                        <p:attrNameLst>
                                          <p:attrName>ppt_h</p:attrName>
                                        </p:attrNameLst>
                                      </p:cBhvr>
                                      <p:tavLst>
                                        <p:tav tm="0">
                                          <p:val>
                                            <p:fltVal val="0"/>
                                          </p:val>
                                        </p:tav>
                                        <p:tav tm="100000">
                                          <p:val>
                                            <p:strVal val="#ppt_h"/>
                                          </p:val>
                                        </p:tav>
                                      </p:tavLst>
                                    </p:anim>
                                  </p:childTnLst>
                                </p:cTn>
                              </p:par>
                            </p:childTnLst>
                          </p:cTn>
                        </p:par>
                        <p:par>
                          <p:cTn id="29" fill="hold" nodeType="afterGroup">
                            <p:stCondLst>
                              <p:cond delay="500"/>
                            </p:stCondLst>
                            <p:childTnLst>
                              <p:par>
                                <p:cTn id="30" presetID="9" presetClass="entr" presetSubtype="0" fill="hold" nodeType="afterEffect">
                                  <p:stCondLst>
                                    <p:cond delay="0"/>
                                  </p:stCondLst>
                                  <p:childTnLst>
                                    <p:set>
                                      <p:cBhvr>
                                        <p:cTn id="31" dur="1" fill="hold">
                                          <p:stCondLst>
                                            <p:cond delay="0"/>
                                          </p:stCondLst>
                                        </p:cTn>
                                        <p:tgtEl>
                                          <p:spTgt spid="8194">
                                            <p:txEl>
                                              <p:pRg st="5" end="5"/>
                                            </p:txEl>
                                          </p:spTgt>
                                        </p:tgtEl>
                                        <p:attrNameLst>
                                          <p:attrName>style.visibility</p:attrName>
                                        </p:attrNameLst>
                                      </p:cBhvr>
                                      <p:to>
                                        <p:strVal val="visible"/>
                                      </p:to>
                                    </p:set>
                                    <p:animEffect transition="in" filter="dissolve">
                                      <p:cBhvr>
                                        <p:cTn id="32" dur="500"/>
                                        <p:tgtEl>
                                          <p:spTgt spid="819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5105400" y="304800"/>
            <a:ext cx="3733800" cy="6248400"/>
          </a:xfrm>
        </p:spPr>
        <p:txBody>
          <a:bodyPr/>
          <a:lstStyle/>
          <a:p>
            <a:r>
              <a:rPr lang="en-US" altLang="en-US" sz="3000" b="1" dirty="0">
                <a:solidFill>
                  <a:srgbClr val="A50021"/>
                </a:solidFill>
                <a:effectLst>
                  <a:outerShdw blurRad="38100" dist="38100" dir="2700000" algn="tl">
                    <a:srgbClr val="C0C0C0"/>
                  </a:outerShdw>
                </a:effectLst>
              </a:rPr>
              <a:t>Helmet of Salvation</a:t>
            </a:r>
          </a:p>
          <a:p>
            <a:pPr lvl="1"/>
            <a:r>
              <a:rPr lang="en-US" altLang="en-US" sz="2600" dirty="0"/>
              <a:t>The result of God’s great grace toward us and although we can throw it aside voluntarily – the enemy can never strip it from us against our own free will</a:t>
            </a:r>
          </a:p>
          <a:p>
            <a:pPr lvl="1"/>
            <a:endParaRPr lang="en-US" altLang="en-US" sz="2600" dirty="0"/>
          </a:p>
          <a:p>
            <a:r>
              <a:rPr lang="en-US" altLang="en-US" sz="3000" b="1" dirty="0">
                <a:solidFill>
                  <a:srgbClr val="A50021"/>
                </a:solidFill>
                <a:effectLst>
                  <a:outerShdw blurRad="38100" dist="38100" dir="2700000" algn="tl">
                    <a:srgbClr val="C0C0C0"/>
                  </a:outerShdw>
                </a:effectLst>
              </a:rPr>
              <a:t>Sword</a:t>
            </a:r>
          </a:p>
          <a:p>
            <a:pPr lvl="1"/>
            <a:r>
              <a:rPr lang="en-US" altLang="en-US" sz="2600" dirty="0"/>
              <a:t>The Word of God</a:t>
            </a:r>
          </a:p>
        </p:txBody>
      </p:sp>
      <p:sp>
        <p:nvSpPr>
          <p:cNvPr id="9219" name="Rectangle 3"/>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9220" name="Rectangle 4"/>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9221" name="Rectangle 5"/>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9222" name="Rectangle 6"/>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pic>
        <p:nvPicPr>
          <p:cNvPr id="9223" name="Picture 7" descr="Armor-of-God-Poster-web-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4665663" cy="6248400"/>
          </a:xfrm>
          <a:prstGeom prst="rect">
            <a:avLst/>
          </a:prstGeom>
          <a:noFill/>
          <a:ln w="25400">
            <a:solidFill>
              <a:srgbClr val="A50021"/>
            </a:solidFill>
            <a:miter lim="800000"/>
            <a:headEnd/>
            <a:tailEnd/>
          </a:ln>
          <a:extLst>
            <a:ext uri="{909E8E84-426E-40DD-AFC4-6F175D3DCCD1}">
              <a14:hiddenFill xmlns:a14="http://schemas.microsoft.com/office/drawing/2010/main">
                <a:solidFill>
                  <a:srgbClr val="FFFFFF"/>
                </a:solidFill>
              </a14:hiddenFill>
            </a:ext>
          </a:extLst>
        </p:spPr>
      </p:pic>
      <p:sp>
        <p:nvSpPr>
          <p:cNvPr id="9224" name="Line 8"/>
          <p:cNvSpPr>
            <a:spLocks noChangeShapeType="1"/>
          </p:cNvSpPr>
          <p:nvPr/>
        </p:nvSpPr>
        <p:spPr bwMode="auto">
          <a:xfrm>
            <a:off x="5181600" y="5181600"/>
            <a:ext cx="3581400" cy="0"/>
          </a:xfrm>
          <a:prstGeom prst="line">
            <a:avLst/>
          </a:prstGeom>
          <a:noFill/>
          <a:ln w="25400">
            <a:solidFill>
              <a:srgbClr val="A50021"/>
            </a:solidFill>
            <a:round/>
            <a:headEnd/>
            <a:tailEnd/>
          </a:ln>
          <a:effectLst>
            <a:outerShdw dist="35921" dir="2700000" algn="ctr" rotWithShape="0">
              <a:srgbClr val="969696"/>
            </a:outerShdw>
          </a:effectLst>
          <a:extLst>
            <a:ext uri="{909E8E84-426E-40DD-AFC4-6F175D3DCCD1}">
              <a14:hiddenFill xmlns:a14="http://schemas.microsoft.com/office/drawing/2010/main">
                <a:noFill/>
              </a14:hiddenFill>
            </a:ext>
          </a:extLst>
        </p:spPr>
        <p:txBody>
          <a:bodyPr/>
          <a:lstStyle/>
          <a:p>
            <a:endParaRPr lang="en-US" dirty="0">
              <a:latin typeface="Segoe UI" panose="020B0502040204020203"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anim calcmode="lin" valueType="num">
                                      <p:cBhvr>
                                        <p:cTn id="7" dur="500" fill="hold"/>
                                        <p:tgtEl>
                                          <p:spTgt spid="921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21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9218">
                                            <p:txEl>
                                              <p:pRg st="1" end="1"/>
                                            </p:txEl>
                                          </p:spTgt>
                                        </p:tgtEl>
                                        <p:attrNameLst>
                                          <p:attrName>style.visibility</p:attrName>
                                        </p:attrNameLst>
                                      </p:cBhvr>
                                      <p:to>
                                        <p:strVal val="visible"/>
                                      </p:to>
                                    </p:set>
                                    <p:animEffect transition="in" filter="dissolve">
                                      <p:cBhvr>
                                        <p:cTn id="13" dur="500"/>
                                        <p:tgtEl>
                                          <p:spTgt spid="9218">
                                            <p:txEl>
                                              <p:pRg st="1" end="1"/>
                                            </p:txEl>
                                          </p:spTgt>
                                        </p:tgtEl>
                                      </p:cBhvr>
                                    </p:animEffect>
                                  </p:childTnLst>
                                </p:cTn>
                              </p:par>
                            </p:childTnLst>
                          </p:cTn>
                        </p:par>
                        <p:par>
                          <p:cTn id="14" fill="hold" nodeType="afterGroup">
                            <p:stCondLst>
                              <p:cond delay="500"/>
                            </p:stCondLst>
                            <p:childTnLst>
                              <p:par>
                                <p:cTn id="15" presetID="23" presetClass="entr" presetSubtype="16" fill="hold" nodeType="afterEffect">
                                  <p:stCondLst>
                                    <p:cond delay="0"/>
                                  </p:stCondLst>
                                  <p:childTnLst>
                                    <p:set>
                                      <p:cBhvr>
                                        <p:cTn id="16" dur="1" fill="hold">
                                          <p:stCondLst>
                                            <p:cond delay="0"/>
                                          </p:stCondLst>
                                        </p:cTn>
                                        <p:tgtEl>
                                          <p:spTgt spid="9224"/>
                                        </p:tgtEl>
                                        <p:attrNameLst>
                                          <p:attrName>style.visibility</p:attrName>
                                        </p:attrNameLst>
                                      </p:cBhvr>
                                      <p:to>
                                        <p:strVal val="visible"/>
                                      </p:to>
                                    </p:set>
                                    <p:anim calcmode="lin" valueType="num">
                                      <p:cBhvr>
                                        <p:cTn id="17" dur="500" fill="hold"/>
                                        <p:tgtEl>
                                          <p:spTgt spid="9224"/>
                                        </p:tgtEl>
                                        <p:attrNameLst>
                                          <p:attrName>ppt_w</p:attrName>
                                        </p:attrNameLst>
                                      </p:cBhvr>
                                      <p:tavLst>
                                        <p:tav tm="0">
                                          <p:val>
                                            <p:fltVal val="0"/>
                                          </p:val>
                                        </p:tav>
                                        <p:tav tm="100000">
                                          <p:val>
                                            <p:strVal val="#ppt_w"/>
                                          </p:val>
                                        </p:tav>
                                      </p:tavLst>
                                    </p:anim>
                                    <p:anim calcmode="lin" valueType="num">
                                      <p:cBhvr>
                                        <p:cTn id="18" dur="500" fill="hold"/>
                                        <p:tgtEl>
                                          <p:spTgt spid="9224"/>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9218">
                                            <p:txEl>
                                              <p:pRg st="3" end="3"/>
                                            </p:txEl>
                                          </p:spTgt>
                                        </p:tgtEl>
                                        <p:attrNameLst>
                                          <p:attrName>style.visibility</p:attrName>
                                        </p:attrNameLst>
                                      </p:cBhvr>
                                      <p:to>
                                        <p:strVal val="visible"/>
                                      </p:to>
                                    </p:set>
                                    <p:anim calcmode="lin" valueType="num">
                                      <p:cBhvr>
                                        <p:cTn id="23" dur="500" fill="hold"/>
                                        <p:tgtEl>
                                          <p:spTgt spid="9218">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9218">
                                            <p:txEl>
                                              <p:pRg st="3" end="3"/>
                                            </p:txEl>
                                          </p:spTgt>
                                        </p:tgtEl>
                                        <p:attrNameLst>
                                          <p:attrName>ppt_h</p:attrName>
                                        </p:attrNameLst>
                                      </p:cBhvr>
                                      <p:tavLst>
                                        <p:tav tm="0">
                                          <p:val>
                                            <p:fltVal val="0"/>
                                          </p:val>
                                        </p:tav>
                                        <p:tav tm="100000">
                                          <p:val>
                                            <p:strVal val="#ppt_h"/>
                                          </p:val>
                                        </p:tav>
                                      </p:tavLst>
                                    </p:anim>
                                  </p:childTnLst>
                                </p:cTn>
                              </p:par>
                            </p:childTnLst>
                          </p:cTn>
                        </p:par>
                        <p:par>
                          <p:cTn id="25" fill="hold" nodeType="afterGroup">
                            <p:stCondLst>
                              <p:cond delay="500"/>
                            </p:stCondLst>
                            <p:childTnLst>
                              <p:par>
                                <p:cTn id="26" presetID="9" presetClass="entr" presetSubtype="0" fill="hold" nodeType="afterEffect">
                                  <p:stCondLst>
                                    <p:cond delay="0"/>
                                  </p:stCondLst>
                                  <p:childTnLst>
                                    <p:set>
                                      <p:cBhvr>
                                        <p:cTn id="27" dur="1" fill="hold">
                                          <p:stCondLst>
                                            <p:cond delay="0"/>
                                          </p:stCondLst>
                                        </p:cTn>
                                        <p:tgtEl>
                                          <p:spTgt spid="9218">
                                            <p:txEl>
                                              <p:pRg st="4" end="4"/>
                                            </p:txEl>
                                          </p:spTgt>
                                        </p:tgtEl>
                                        <p:attrNameLst>
                                          <p:attrName>style.visibility</p:attrName>
                                        </p:attrNameLst>
                                      </p:cBhvr>
                                      <p:to>
                                        <p:strVal val="visible"/>
                                      </p:to>
                                    </p:set>
                                    <p:animEffect transition="in" filter="dissolve">
                                      <p:cBhvr>
                                        <p:cTn id="28" dur="500"/>
                                        <p:tgtEl>
                                          <p:spTgt spid="92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0244" name="Rectangle 4"/>
          <p:cNvSpPr>
            <a:spLocks noChangeArrowheads="1"/>
          </p:cNvSpPr>
          <p:nvPr/>
        </p:nvSpPr>
        <p:spPr bwMode="auto">
          <a:xfrm>
            <a:off x="8915400" y="0"/>
            <a:ext cx="228600" cy="68580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0245" name="Rectangle 5"/>
          <p:cNvSpPr>
            <a:spLocks noChangeArrowheads="1"/>
          </p:cNvSpPr>
          <p:nvPr/>
        </p:nvSpPr>
        <p:spPr bwMode="auto">
          <a:xfrm>
            <a:off x="0" y="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sp>
        <p:nvSpPr>
          <p:cNvPr id="10246" name="Rectangle 6"/>
          <p:cNvSpPr>
            <a:spLocks noChangeArrowheads="1"/>
          </p:cNvSpPr>
          <p:nvPr/>
        </p:nvSpPr>
        <p:spPr bwMode="auto">
          <a:xfrm>
            <a:off x="0" y="6629400"/>
            <a:ext cx="9144000" cy="228600"/>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Segoe UI" panose="020B0502040204020203" pitchFamily="34" charset="0"/>
            </a:endParaRPr>
          </a:p>
        </p:txBody>
      </p:sp>
      <p:pic>
        <p:nvPicPr>
          <p:cNvPr id="10250" name="Picture 10" descr="Grizzly%20-%20Shiel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4953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10242" name="Rectangle 2"/>
          <p:cNvSpPr>
            <a:spLocks noGrp="1" noChangeArrowheads="1"/>
          </p:cNvSpPr>
          <p:nvPr>
            <p:ph type="body" idx="1"/>
          </p:nvPr>
        </p:nvSpPr>
        <p:spPr>
          <a:xfrm>
            <a:off x="4953000" y="304800"/>
            <a:ext cx="3886200" cy="6248400"/>
          </a:xfrm>
        </p:spPr>
        <p:txBody>
          <a:bodyPr/>
          <a:lstStyle/>
          <a:p>
            <a:r>
              <a:rPr lang="en-US" altLang="en-US" sz="3000" b="1" dirty="0">
                <a:solidFill>
                  <a:srgbClr val="A50021"/>
                </a:solidFill>
                <a:effectLst>
                  <a:outerShdw blurRad="38100" dist="38100" dir="2700000" algn="tl">
                    <a:srgbClr val="C0C0C0"/>
                  </a:outerShdw>
                </a:effectLst>
              </a:rPr>
              <a:t>Shield of Faith</a:t>
            </a:r>
          </a:p>
          <a:p>
            <a:pPr lvl="1"/>
            <a:r>
              <a:rPr lang="en-US" altLang="en-US" sz="2600" dirty="0"/>
              <a:t>Describes the unshakable trust in undeniable fact</a:t>
            </a:r>
          </a:p>
          <a:p>
            <a:pPr lvl="1"/>
            <a:r>
              <a:rPr lang="en-US" altLang="en-US" sz="2600" dirty="0"/>
              <a:t>True faith comes from hearing the Word of God</a:t>
            </a:r>
          </a:p>
          <a:p>
            <a:pPr lvl="2"/>
            <a:r>
              <a:rPr lang="en-US" altLang="en-US" sz="2200" dirty="0">
                <a:solidFill>
                  <a:srgbClr val="A50021"/>
                </a:solidFill>
                <a:latin typeface="Segoe UI Semibold" panose="020B0702040204020203" pitchFamily="34" charset="0"/>
                <a:cs typeface="Segoe UI Semibold" panose="020B0702040204020203" pitchFamily="34" charset="0"/>
              </a:rPr>
              <a:t>Romans 10:17</a:t>
            </a:r>
          </a:p>
          <a:p>
            <a:pPr lvl="1"/>
            <a:r>
              <a:rPr lang="en-US" altLang="en-US" sz="2600" dirty="0"/>
              <a:t>Christianity is a system of faith</a:t>
            </a:r>
          </a:p>
          <a:p>
            <a:pPr lvl="1"/>
            <a:r>
              <a:rPr lang="en-US" altLang="en-US" sz="2600" dirty="0"/>
              <a:t>We </a:t>
            </a:r>
            <a:r>
              <a:rPr lang="en-US" altLang="en-US" sz="2600" b="1" dirty="0"/>
              <a:t>MUST</a:t>
            </a:r>
            <a:r>
              <a:rPr lang="en-US" altLang="en-US" sz="2600" dirty="0"/>
              <a:t> take up the shield of faith in order to be ready for battle!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0250"/>
                                        </p:tgtEl>
                                        <p:attrNameLst>
                                          <p:attrName>style.visibility</p:attrName>
                                        </p:attrNameLst>
                                      </p:cBhvr>
                                      <p:to>
                                        <p:strVal val="visible"/>
                                      </p:to>
                                    </p:set>
                                    <p:anim calcmode="lin" valueType="num">
                                      <p:cBhvr>
                                        <p:cTn id="7" dur="500" fill="hold"/>
                                        <p:tgtEl>
                                          <p:spTgt spid="10250"/>
                                        </p:tgtEl>
                                        <p:attrNameLst>
                                          <p:attrName>ppt_w</p:attrName>
                                        </p:attrNameLst>
                                      </p:cBhvr>
                                      <p:tavLst>
                                        <p:tav tm="0">
                                          <p:val>
                                            <p:fltVal val="0"/>
                                          </p:val>
                                        </p:tav>
                                        <p:tav tm="100000">
                                          <p:val>
                                            <p:strVal val="#ppt_w"/>
                                          </p:val>
                                        </p:tav>
                                      </p:tavLst>
                                    </p:anim>
                                    <p:anim calcmode="lin" valueType="num">
                                      <p:cBhvr>
                                        <p:cTn id="8" dur="500" fill="hold"/>
                                        <p:tgtEl>
                                          <p:spTgt spid="10250"/>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0242">
                                            <p:txEl>
                                              <p:pRg st="0" end="0"/>
                                            </p:txEl>
                                          </p:spTgt>
                                        </p:tgtEl>
                                        <p:attrNameLst>
                                          <p:attrName>style.visibility</p:attrName>
                                        </p:attrNameLst>
                                      </p:cBhvr>
                                      <p:to>
                                        <p:strVal val="visible"/>
                                      </p:to>
                                    </p:set>
                                    <p:anim calcmode="lin" valueType="num">
                                      <p:cBhvr>
                                        <p:cTn id="12" dur="500" fill="hold"/>
                                        <p:tgtEl>
                                          <p:spTgt spid="1024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024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0242">
                                            <p:txEl>
                                              <p:pRg st="1" end="1"/>
                                            </p:txEl>
                                          </p:spTgt>
                                        </p:tgtEl>
                                        <p:attrNameLst>
                                          <p:attrName>style.visibility</p:attrName>
                                        </p:attrNameLst>
                                      </p:cBhvr>
                                      <p:to>
                                        <p:strVal val="visible"/>
                                      </p:to>
                                    </p:set>
                                    <p:animEffect transition="in" filter="dissolve">
                                      <p:cBhvr>
                                        <p:cTn id="18" dur="500"/>
                                        <p:tgtEl>
                                          <p:spTgt spid="10242">
                                            <p:txEl>
                                              <p:pRg st="1" end="1"/>
                                            </p:txEl>
                                          </p:spTgt>
                                        </p:tgtEl>
                                      </p:cBhvr>
                                    </p:animEffect>
                                  </p:childTnLst>
                                </p:cTn>
                              </p:par>
                            </p:childTnLst>
                          </p:cTn>
                        </p:par>
                        <p:par>
                          <p:cTn id="19" fill="hold" nodeType="afterGroup">
                            <p:stCondLst>
                              <p:cond delay="500"/>
                            </p:stCondLst>
                            <p:childTnLst>
                              <p:par>
                                <p:cTn id="20" presetID="9" presetClass="entr" presetSubtype="0" fill="hold" nodeType="afterEffect">
                                  <p:stCondLst>
                                    <p:cond delay="0"/>
                                  </p:stCondLst>
                                  <p:childTnLst>
                                    <p:set>
                                      <p:cBhvr>
                                        <p:cTn id="21" dur="1" fill="hold">
                                          <p:stCondLst>
                                            <p:cond delay="0"/>
                                          </p:stCondLst>
                                        </p:cTn>
                                        <p:tgtEl>
                                          <p:spTgt spid="10242">
                                            <p:txEl>
                                              <p:pRg st="2" end="2"/>
                                            </p:txEl>
                                          </p:spTgt>
                                        </p:tgtEl>
                                        <p:attrNameLst>
                                          <p:attrName>style.visibility</p:attrName>
                                        </p:attrNameLst>
                                      </p:cBhvr>
                                      <p:to>
                                        <p:strVal val="visible"/>
                                      </p:to>
                                    </p:set>
                                    <p:animEffect transition="in" filter="dissolve">
                                      <p:cBhvr>
                                        <p:cTn id="22" dur="500"/>
                                        <p:tgtEl>
                                          <p:spTgt spid="10242">
                                            <p:txEl>
                                              <p:pRg st="2" end="2"/>
                                            </p:txEl>
                                          </p:spTgt>
                                        </p:tgtEl>
                                      </p:cBhvr>
                                    </p:animEffect>
                                  </p:childTnLst>
                                </p:cTn>
                              </p:par>
                            </p:childTnLst>
                          </p:cTn>
                        </p:par>
                        <p:par>
                          <p:cTn id="23" fill="hold" nodeType="afterGroup">
                            <p:stCondLst>
                              <p:cond delay="1000"/>
                            </p:stCondLst>
                            <p:childTnLst>
                              <p:par>
                                <p:cTn id="24" presetID="9" presetClass="entr" presetSubtype="0" fill="hold" nodeType="afterEffect">
                                  <p:stCondLst>
                                    <p:cond delay="0"/>
                                  </p:stCondLst>
                                  <p:childTnLst>
                                    <p:set>
                                      <p:cBhvr>
                                        <p:cTn id="25" dur="1" fill="hold">
                                          <p:stCondLst>
                                            <p:cond delay="0"/>
                                          </p:stCondLst>
                                        </p:cTn>
                                        <p:tgtEl>
                                          <p:spTgt spid="10242">
                                            <p:txEl>
                                              <p:pRg st="3" end="3"/>
                                            </p:txEl>
                                          </p:spTgt>
                                        </p:tgtEl>
                                        <p:attrNameLst>
                                          <p:attrName>style.visibility</p:attrName>
                                        </p:attrNameLst>
                                      </p:cBhvr>
                                      <p:to>
                                        <p:strVal val="visible"/>
                                      </p:to>
                                    </p:set>
                                    <p:animEffect transition="in" filter="dissolve">
                                      <p:cBhvr>
                                        <p:cTn id="26" dur="500"/>
                                        <p:tgtEl>
                                          <p:spTgt spid="10242">
                                            <p:txEl>
                                              <p:pRg st="3" end="3"/>
                                            </p:txEl>
                                          </p:spTgt>
                                        </p:tgtEl>
                                      </p:cBhvr>
                                    </p:animEffect>
                                  </p:childTnLst>
                                </p:cTn>
                              </p:par>
                            </p:childTnLst>
                          </p:cTn>
                        </p:par>
                        <p:par>
                          <p:cTn id="27" fill="hold" nodeType="afterGroup">
                            <p:stCondLst>
                              <p:cond delay="1500"/>
                            </p:stCondLst>
                            <p:childTnLst>
                              <p:par>
                                <p:cTn id="28" presetID="9" presetClass="entr" presetSubtype="0" fill="hold" nodeType="afterEffect">
                                  <p:stCondLst>
                                    <p:cond delay="0"/>
                                  </p:stCondLst>
                                  <p:childTnLst>
                                    <p:set>
                                      <p:cBhvr>
                                        <p:cTn id="29" dur="1" fill="hold">
                                          <p:stCondLst>
                                            <p:cond delay="0"/>
                                          </p:stCondLst>
                                        </p:cTn>
                                        <p:tgtEl>
                                          <p:spTgt spid="10242">
                                            <p:txEl>
                                              <p:pRg st="4" end="4"/>
                                            </p:txEl>
                                          </p:spTgt>
                                        </p:tgtEl>
                                        <p:attrNameLst>
                                          <p:attrName>style.visibility</p:attrName>
                                        </p:attrNameLst>
                                      </p:cBhvr>
                                      <p:to>
                                        <p:strVal val="visible"/>
                                      </p:to>
                                    </p:set>
                                    <p:animEffect transition="in" filter="dissolve">
                                      <p:cBhvr>
                                        <p:cTn id="30" dur="500"/>
                                        <p:tgtEl>
                                          <p:spTgt spid="10242">
                                            <p:txEl>
                                              <p:pRg st="4" end="4"/>
                                            </p:txEl>
                                          </p:spTgt>
                                        </p:tgtEl>
                                      </p:cBhvr>
                                    </p:animEffect>
                                  </p:childTnLst>
                                </p:cTn>
                              </p:par>
                            </p:childTnLst>
                          </p:cTn>
                        </p:par>
                        <p:par>
                          <p:cTn id="31" fill="hold" nodeType="afterGroup">
                            <p:stCondLst>
                              <p:cond delay="2000"/>
                            </p:stCondLst>
                            <p:childTnLst>
                              <p:par>
                                <p:cTn id="32" presetID="9" presetClass="entr" presetSubtype="0" fill="hold" nodeType="afterEffect">
                                  <p:stCondLst>
                                    <p:cond delay="0"/>
                                  </p:stCondLst>
                                  <p:childTnLst>
                                    <p:set>
                                      <p:cBhvr>
                                        <p:cTn id="33" dur="1" fill="hold">
                                          <p:stCondLst>
                                            <p:cond delay="0"/>
                                          </p:stCondLst>
                                        </p:cTn>
                                        <p:tgtEl>
                                          <p:spTgt spid="10242">
                                            <p:txEl>
                                              <p:pRg st="5" end="5"/>
                                            </p:txEl>
                                          </p:spTgt>
                                        </p:tgtEl>
                                        <p:attrNameLst>
                                          <p:attrName>style.visibility</p:attrName>
                                        </p:attrNameLst>
                                      </p:cBhvr>
                                      <p:to>
                                        <p:strVal val="visible"/>
                                      </p:to>
                                    </p:set>
                                    <p:animEffect transition="in" filter="dissolve">
                                      <p:cBhvr>
                                        <p:cTn id="34" dur="500"/>
                                        <p:tgtEl>
                                          <p:spTgt spid="102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TotalTime>
  <Words>635</Words>
  <Application>Microsoft Office PowerPoint</Application>
  <PresentationFormat>On-screen Show (4:3)</PresentationFormat>
  <Paragraphs>75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PT Sans</vt:lpstr>
      <vt:lpstr>Segoe UI</vt:lpstr>
      <vt:lpstr>Segoe UI Semibold</vt:lpstr>
      <vt:lpstr>Default Design</vt:lpstr>
      <vt:lpstr>The Shield of Faith</vt:lpstr>
      <vt:lpstr>PowerPoint Presentation</vt:lpstr>
      <vt:lpstr>PowerPoint Presentation</vt:lpstr>
      <vt:lpstr>Nehemiah Rallies the People of God</vt:lpstr>
      <vt:lpstr>The Whole Armor of God</vt:lpstr>
      <vt:lpstr>PowerPoint Presentation</vt:lpstr>
      <vt:lpstr>PowerPoint Presentation</vt:lpstr>
      <vt:lpstr>PowerPoint Presentation</vt:lpstr>
      <vt:lpstr>PowerPoint Presentation</vt:lpstr>
      <vt:lpstr>The Shield of Faith</vt:lpstr>
      <vt:lpstr>The Shield of Faith</vt:lpstr>
      <vt:lpstr>Our Need to Reaffirm Our Faith</vt:lpstr>
      <vt:lpstr>Our Need to Reaffirm Our Faith</vt:lpstr>
      <vt:lpstr>Our Need to Reaffirm Our Faith</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 Authorized Customer</dc:creator>
  <cp:lastModifiedBy>Richard Thetford</cp:lastModifiedBy>
  <cp:revision>24</cp:revision>
  <dcterms:created xsi:type="dcterms:W3CDTF">2009-02-14T18:33:45Z</dcterms:created>
  <dcterms:modified xsi:type="dcterms:W3CDTF">2017-02-27T02:46:20Z</dcterms:modified>
</cp:coreProperties>
</file>