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88" d="100"/>
          <a:sy n="88" d="100"/>
        </p:scale>
        <p:origin x="86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>
                <a:latin typeface="Calibri" panose="020F0502020204030204" pitchFamily="34" charset="0"/>
              </a:rPr>
              <a:t>4/17/2022</a:t>
            </a:fld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>
                <a:latin typeface="Calibri" panose="020F0502020204030204" pitchFamily="34" charset="0"/>
              </a:rPr>
              <a:t>‹#›</a:t>
            </a:fld>
            <a:endParaRPr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A4C5DC6-1594-414D-9341-ABA08739246C}" type="datetimeFigureOut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7542409-6A04-4DC6-AC3A-D3758287A8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E56E745-E731-42F7-BC46-83DD513FC98F}" type="datetime1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197" y="186604"/>
            <a:ext cx="5002562" cy="168439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“Seed”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 Good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197" y="2080719"/>
            <a:ext cx="4983900" cy="51150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cs typeface="Clear Sans Medium" panose="020B0603030202020304" pitchFamily="34" charset="0"/>
              </a:rPr>
              <a:t>Matthew 13:27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C78C0F0-28D0-4FF9-8265-DF8FA47FE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759" y="1068821"/>
            <a:ext cx="3365241" cy="487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206156-537B-45AC-A1F2-B48CDC7D84DC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lear Sans" panose="020B0503030202020304" pitchFamily="34" charset="0"/>
              </a:rPr>
              <a:t>Richie Thetford						 		         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27" y="276087"/>
            <a:ext cx="11709917" cy="67563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Not Sow Good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Seed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46" y="1121460"/>
            <a:ext cx="11643498" cy="51207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Parable of the tares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13:3-9, 18-23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God’s Word good enough?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religious world – “no”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 ways to “market” their religion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D1C56-B063-4025-92DE-4E42B8D673E6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lear Sans" panose="020B0503030202020304" pitchFamily="34" charset="0"/>
              </a:rPr>
              <a:t>Richie Thetford								                              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FBA3A-6E84-4008-B455-62F3E6091C1B}"/>
              </a:ext>
            </a:extLst>
          </p:cNvPr>
          <p:cNvSpPr/>
          <p:nvPr/>
        </p:nvSpPr>
        <p:spPr>
          <a:xfrm>
            <a:off x="0" y="0"/>
            <a:ext cx="130629" cy="6550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11887-92E9-43CE-BC86-F18105135074}"/>
              </a:ext>
            </a:extLst>
          </p:cNvPr>
          <p:cNvSpPr/>
          <p:nvPr/>
        </p:nvSpPr>
        <p:spPr>
          <a:xfrm>
            <a:off x="12070702" y="0"/>
            <a:ext cx="130629" cy="6550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684BB6-467C-4C89-9E93-D73B6D6B057E}"/>
              </a:ext>
            </a:extLst>
          </p:cNvPr>
          <p:cNvSpPr/>
          <p:nvPr/>
        </p:nvSpPr>
        <p:spPr>
          <a:xfrm>
            <a:off x="0" y="0"/>
            <a:ext cx="12070702" cy="1697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2BB48-76C2-4509-A460-56CF30EDC406}"/>
              </a:ext>
            </a:extLst>
          </p:cNvPr>
          <p:cNvSpPr/>
          <p:nvPr/>
        </p:nvSpPr>
        <p:spPr>
          <a:xfrm>
            <a:off x="60649" y="6380351"/>
            <a:ext cx="12070702" cy="1697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" name="Picture 12" descr="A green leaf on a rock&#10;&#10;Description automatically generated with low confidence">
            <a:extLst>
              <a:ext uri="{FF2B5EF4-FFF2-40B4-BE49-F238E27FC236}">
                <a16:creationId xmlns:a16="http://schemas.microsoft.com/office/drawing/2014/main" id="{ADC4F341-18F9-4819-A840-8D0BBC89A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43" y="1058070"/>
            <a:ext cx="5161901" cy="52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27" y="276087"/>
            <a:ext cx="11709917" cy="67563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chemeClr val="bg1"/>
                </a:solidFill>
                <a:cs typeface="Clear Sans" panose="020B0503030202020304" pitchFamily="34" charset="0"/>
              </a:rPr>
              <a:t>How </a:t>
            </a:r>
            <a:r>
              <a:rPr lang="fr-FR" sz="4000" b="1" dirty="0" err="1">
                <a:solidFill>
                  <a:schemeClr val="bg1"/>
                </a:solidFill>
                <a:cs typeface="Clear Sans" panose="020B0503030202020304" pitchFamily="34" charset="0"/>
              </a:rPr>
              <a:t>Christians</a:t>
            </a:r>
            <a:r>
              <a:rPr lang="fr-FR" sz="4000" b="1" dirty="0">
                <a:solidFill>
                  <a:schemeClr val="bg1"/>
                </a:solidFill>
                <a:cs typeface="Clear Sans" panose="020B0503030202020304" pitchFamily="34" charset="0"/>
              </a:rPr>
              <a:t> Are Made</a:t>
            </a:r>
            <a:endParaRPr lang="en-US" sz="4000" b="1" dirty="0">
              <a:solidFill>
                <a:schemeClr val="bg1"/>
              </a:solidFill>
              <a:cs typeface="Clear Sans" panose="020B05030302020203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46" y="1121460"/>
            <a:ext cx="11643498" cy="5258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cs typeface="Clear Sans" panose="020B0503030202020304" pitchFamily="34" charset="0"/>
              </a:rPr>
              <a:t>How did this work?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Matthew 28:18-20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given a message from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16:8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cs typeface="Clear Sans" panose="020B0503030202020304" pitchFamily="34" charset="0"/>
              </a:rPr>
              <a:t>Examples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cs typeface="Clear Sans" panose="020B0503030202020304" pitchFamily="34" charset="0"/>
              </a:rPr>
              <a:t>Jews on Pentecost – </a:t>
            </a: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Acts 2:14-40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cs typeface="Clear Sans" panose="020B0503030202020304" pitchFamily="34" charset="0"/>
              </a:rPr>
              <a:t>Felix – </a:t>
            </a: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Acts 24:24-26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cs typeface="Clear Sans" panose="020B0503030202020304" pitchFamily="34" charset="0"/>
              </a:rPr>
              <a:t>Samaritans – </a:t>
            </a: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Acts 8:4-5, 12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cs typeface="Clear Sans" panose="020B0503030202020304" pitchFamily="34" charset="0"/>
              </a:rPr>
              <a:t>Eunuch – </a:t>
            </a: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Acts 8:25-40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D1C56-B063-4025-92DE-4E42B8D673E6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lear Sans" panose="020B0503030202020304" pitchFamily="34" charset="0"/>
              </a:rPr>
              <a:t>Richie Thetford						 		                              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FBA3A-6E84-4008-B455-62F3E6091C1B}"/>
              </a:ext>
            </a:extLst>
          </p:cNvPr>
          <p:cNvSpPr/>
          <p:nvPr/>
        </p:nvSpPr>
        <p:spPr>
          <a:xfrm>
            <a:off x="0" y="0"/>
            <a:ext cx="130629" cy="6550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11887-92E9-43CE-BC86-F18105135074}"/>
              </a:ext>
            </a:extLst>
          </p:cNvPr>
          <p:cNvSpPr/>
          <p:nvPr/>
        </p:nvSpPr>
        <p:spPr>
          <a:xfrm>
            <a:off x="12070702" y="0"/>
            <a:ext cx="130629" cy="6550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684BB6-467C-4C89-9E93-D73B6D6B057E}"/>
              </a:ext>
            </a:extLst>
          </p:cNvPr>
          <p:cNvSpPr/>
          <p:nvPr/>
        </p:nvSpPr>
        <p:spPr>
          <a:xfrm>
            <a:off x="0" y="0"/>
            <a:ext cx="12070702" cy="1697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2BB48-76C2-4509-A460-56CF30EDC406}"/>
              </a:ext>
            </a:extLst>
          </p:cNvPr>
          <p:cNvSpPr/>
          <p:nvPr/>
        </p:nvSpPr>
        <p:spPr>
          <a:xfrm>
            <a:off x="60649" y="6380351"/>
            <a:ext cx="12070702" cy="1697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6F3C88D1-4093-4895-9F7D-CCB28D631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1" y="1058070"/>
            <a:ext cx="5205444" cy="52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27" y="276087"/>
            <a:ext cx="11709917" cy="67563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chemeClr val="bg1"/>
                </a:solidFill>
                <a:cs typeface="Clear Sans" panose="020B0503030202020304" pitchFamily="34" charset="0"/>
              </a:rPr>
              <a:t>How </a:t>
            </a:r>
            <a:r>
              <a:rPr lang="fr-FR" sz="4000" b="1" dirty="0" err="1">
                <a:solidFill>
                  <a:schemeClr val="bg1"/>
                </a:solidFill>
                <a:cs typeface="Clear Sans" panose="020B0503030202020304" pitchFamily="34" charset="0"/>
              </a:rPr>
              <a:t>Christians</a:t>
            </a:r>
            <a:r>
              <a:rPr lang="fr-FR" sz="4000" b="1" dirty="0">
                <a:solidFill>
                  <a:schemeClr val="bg1"/>
                </a:solidFill>
                <a:cs typeface="Clear Sans" panose="020B0503030202020304" pitchFamily="34" charset="0"/>
              </a:rPr>
              <a:t> Are Made</a:t>
            </a:r>
            <a:endParaRPr lang="en-US" sz="4000" b="1" dirty="0">
              <a:solidFill>
                <a:schemeClr val="bg1"/>
              </a:solidFill>
              <a:cs typeface="Clear Sans" panose="020B05030302020203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46" y="1121460"/>
            <a:ext cx="11643498" cy="5258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cs typeface="Clear Sans" panose="020B0503030202020304" pitchFamily="34" charset="0"/>
              </a:rPr>
              <a:t>People moved by the teaching</a:t>
            </a:r>
            <a:br>
              <a:rPr lang="en-US" sz="3400" b="1" dirty="0">
                <a:solidFill>
                  <a:srgbClr val="000000"/>
                </a:solidFill>
                <a:cs typeface="Clear Sans" panose="020B0503030202020304" pitchFamily="34" charset="0"/>
              </a:rPr>
            </a:br>
            <a:r>
              <a:rPr lang="en-US" sz="3400" b="1" dirty="0">
                <a:solidFill>
                  <a:srgbClr val="000000"/>
                </a:solidFill>
                <a:cs typeface="Clear Sans" panose="020B0503030202020304" pitchFamily="34" charset="0"/>
              </a:rPr>
              <a:t>of God’s Word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cs typeface="Clear Sans" panose="020B0503030202020304" pitchFamily="34" charset="0"/>
              </a:rPr>
              <a:t>Lydia – </a:t>
            </a: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Acts 16:11-15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cs typeface="Clear Sans" panose="020B0503030202020304" pitchFamily="34" charset="0"/>
              </a:rPr>
              <a:t>Philippian Jailor – </a:t>
            </a: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Acts 16:29-33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cs typeface="Clear Sans" panose="020B0503030202020304" pitchFamily="34" charset="0"/>
              </a:rPr>
              <a:t>The Corinthians – </a:t>
            </a: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Acts 18:5-8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cs typeface="Clear Sans" panose="020B0503030202020304" pitchFamily="34" charset="0"/>
              </a:rPr>
              <a:t>In every case: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cs typeface="Clear Sans" panose="020B0503030202020304" pitchFamily="34" charset="0"/>
              </a:rPr>
              <a:t>Moved by godly sorrow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cs typeface="Clear Sans" panose="020B0503030202020304" pitchFamily="34" charset="0"/>
              </a:rPr>
              <a:t>Obeyed the gospel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cs typeface="Clear Sans" panose="020B0503030202020304" pitchFamily="34" charset="0"/>
              </a:rPr>
              <a:t>Repented and were baptized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D1C56-B063-4025-92DE-4E42B8D673E6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lear Sans" panose="020B0503030202020304" pitchFamily="34" charset="0"/>
              </a:rPr>
              <a:t>Richie Thetford						 		                              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FBA3A-6E84-4008-B455-62F3E6091C1B}"/>
              </a:ext>
            </a:extLst>
          </p:cNvPr>
          <p:cNvSpPr/>
          <p:nvPr/>
        </p:nvSpPr>
        <p:spPr>
          <a:xfrm>
            <a:off x="0" y="0"/>
            <a:ext cx="130629" cy="6550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11887-92E9-43CE-BC86-F18105135074}"/>
              </a:ext>
            </a:extLst>
          </p:cNvPr>
          <p:cNvSpPr/>
          <p:nvPr/>
        </p:nvSpPr>
        <p:spPr>
          <a:xfrm>
            <a:off x="12070702" y="0"/>
            <a:ext cx="130629" cy="6550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684BB6-467C-4C89-9E93-D73B6D6B057E}"/>
              </a:ext>
            </a:extLst>
          </p:cNvPr>
          <p:cNvSpPr/>
          <p:nvPr/>
        </p:nvSpPr>
        <p:spPr>
          <a:xfrm>
            <a:off x="0" y="0"/>
            <a:ext cx="12070702" cy="1697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2BB48-76C2-4509-A460-56CF30EDC406}"/>
              </a:ext>
            </a:extLst>
          </p:cNvPr>
          <p:cNvSpPr/>
          <p:nvPr/>
        </p:nvSpPr>
        <p:spPr>
          <a:xfrm>
            <a:off x="60649" y="6380351"/>
            <a:ext cx="12070702" cy="1697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7710474B-40AA-4779-B5F1-32750006B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4" y="1058070"/>
            <a:ext cx="5720700" cy="52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27" y="276087"/>
            <a:ext cx="11709917" cy="67563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chemeClr val="bg1"/>
                </a:solidFill>
                <a:cs typeface="Clear Sans" panose="020B0503030202020304" pitchFamily="34" charset="0"/>
              </a:rPr>
              <a:t>The Gospel </a:t>
            </a:r>
            <a:r>
              <a:rPr lang="fr-FR" sz="4000" b="1" dirty="0" err="1">
                <a:solidFill>
                  <a:schemeClr val="bg1"/>
                </a:solidFill>
                <a:cs typeface="Clear Sans" panose="020B0503030202020304" pitchFamily="34" charset="0"/>
              </a:rPr>
              <a:t>Being</a:t>
            </a:r>
            <a:r>
              <a:rPr lang="fr-FR" sz="4000" b="1" dirty="0">
                <a:solidFill>
                  <a:schemeClr val="bg1"/>
                </a:solidFill>
                <a:cs typeface="Clear Sans" panose="020B0503030202020304" pitchFamily="34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cs typeface="Clear Sans" panose="020B0503030202020304" pitchFamily="34" charset="0"/>
              </a:rPr>
              <a:t>Preached</a:t>
            </a:r>
            <a:endParaRPr lang="en-US" sz="4000" b="1" dirty="0">
              <a:solidFill>
                <a:schemeClr val="bg1"/>
              </a:solidFill>
              <a:cs typeface="Clear Sans" panose="020B05030302020203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46" y="1121460"/>
            <a:ext cx="11643498" cy="5258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cs typeface="Clear Sans" panose="020B0503030202020304" pitchFamily="34" charset="0"/>
              </a:rPr>
              <a:t>How men should be drawn to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John 6:44-45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Romans 10:17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cs typeface="Clear Sans" panose="020B0503030202020304" pitchFamily="34" charset="0"/>
              </a:rPr>
              <a:t>Gospel preaching is powerful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cs typeface="Clear Sans" panose="020B0503030202020304" pitchFamily="34" charset="0"/>
              </a:rPr>
              <a:t>Salvation – </a:t>
            </a: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Romans 1:16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cs typeface="Clear Sans" panose="020B0503030202020304" pitchFamily="34" charset="0"/>
              </a:rPr>
              <a:t>Reconciliation and hope – </a:t>
            </a: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Colossians 1:21-23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cs typeface="Clear Sans" panose="020B0503030202020304" pitchFamily="34" charset="0"/>
              </a:rPr>
              <a:t>Spiritual maturity – </a:t>
            </a: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Acts 20:32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cs typeface="Clear Sans" panose="020B0503030202020304" pitchFamily="34" charset="0"/>
              </a:rPr>
              <a:t>Sufficiency – </a:t>
            </a: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2 Timothy 3:16-17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D1C56-B063-4025-92DE-4E42B8D673E6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lear Sans" panose="020B0503030202020304" pitchFamily="34" charset="0"/>
              </a:rPr>
              <a:t>Richie Thetford						 		                              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FBA3A-6E84-4008-B455-62F3E6091C1B}"/>
              </a:ext>
            </a:extLst>
          </p:cNvPr>
          <p:cNvSpPr/>
          <p:nvPr/>
        </p:nvSpPr>
        <p:spPr>
          <a:xfrm>
            <a:off x="0" y="0"/>
            <a:ext cx="130629" cy="6550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11887-92E9-43CE-BC86-F18105135074}"/>
              </a:ext>
            </a:extLst>
          </p:cNvPr>
          <p:cNvSpPr/>
          <p:nvPr/>
        </p:nvSpPr>
        <p:spPr>
          <a:xfrm>
            <a:off x="12070702" y="0"/>
            <a:ext cx="130629" cy="6550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684BB6-467C-4C89-9E93-D73B6D6B057E}"/>
              </a:ext>
            </a:extLst>
          </p:cNvPr>
          <p:cNvSpPr/>
          <p:nvPr/>
        </p:nvSpPr>
        <p:spPr>
          <a:xfrm>
            <a:off x="0" y="0"/>
            <a:ext cx="12070702" cy="1697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2BB48-76C2-4509-A460-56CF30EDC406}"/>
              </a:ext>
            </a:extLst>
          </p:cNvPr>
          <p:cNvSpPr/>
          <p:nvPr/>
        </p:nvSpPr>
        <p:spPr>
          <a:xfrm>
            <a:off x="60649" y="6380351"/>
            <a:ext cx="12070702" cy="1697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 descr="An open book with text&#10;&#10;Description automatically generated with medium confidence">
            <a:extLst>
              <a:ext uri="{FF2B5EF4-FFF2-40B4-BE49-F238E27FC236}">
                <a16:creationId xmlns:a16="http://schemas.microsoft.com/office/drawing/2014/main" id="{9D44B455-E58E-46D6-AE82-78E3A8153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3" y="1036590"/>
            <a:ext cx="3587101" cy="52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27" y="276087"/>
            <a:ext cx="11709917" cy="67563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chemeClr val="bg1"/>
                </a:solidFill>
                <a:cs typeface="Clear Sans" panose="020B0503030202020304" pitchFamily="34" charset="0"/>
              </a:rPr>
              <a:t>The Gospel </a:t>
            </a:r>
            <a:r>
              <a:rPr lang="fr-FR" sz="4000" b="1" dirty="0" err="1">
                <a:solidFill>
                  <a:schemeClr val="bg1"/>
                </a:solidFill>
                <a:cs typeface="Clear Sans" panose="020B0503030202020304" pitchFamily="34" charset="0"/>
              </a:rPr>
              <a:t>Being</a:t>
            </a:r>
            <a:r>
              <a:rPr lang="fr-FR" sz="4000" b="1" dirty="0">
                <a:solidFill>
                  <a:schemeClr val="bg1"/>
                </a:solidFill>
                <a:cs typeface="Clear Sans" panose="020B0503030202020304" pitchFamily="34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cs typeface="Clear Sans" panose="020B0503030202020304" pitchFamily="34" charset="0"/>
              </a:rPr>
              <a:t>Preached</a:t>
            </a:r>
            <a:endParaRPr lang="en-US" sz="4000" b="1" dirty="0">
              <a:solidFill>
                <a:schemeClr val="bg1"/>
              </a:solidFill>
              <a:cs typeface="Clear Sans" panose="020B05030302020203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46" y="1121460"/>
            <a:ext cx="11643498" cy="5258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cs typeface="Clear Sans" panose="020B0503030202020304" pitchFamily="34" charset="0"/>
              </a:rPr>
              <a:t>Must preach the gospel of Christ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1 Corinthians 9:16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2 Timothy 4:2-5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D1C56-B063-4025-92DE-4E42B8D673E6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lear Sans" panose="020B0503030202020304" pitchFamily="34" charset="0"/>
              </a:rPr>
              <a:t>Richie Thetford						 		                              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FBA3A-6E84-4008-B455-62F3E6091C1B}"/>
              </a:ext>
            </a:extLst>
          </p:cNvPr>
          <p:cNvSpPr/>
          <p:nvPr/>
        </p:nvSpPr>
        <p:spPr>
          <a:xfrm>
            <a:off x="0" y="0"/>
            <a:ext cx="130629" cy="6550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11887-92E9-43CE-BC86-F18105135074}"/>
              </a:ext>
            </a:extLst>
          </p:cNvPr>
          <p:cNvSpPr/>
          <p:nvPr/>
        </p:nvSpPr>
        <p:spPr>
          <a:xfrm>
            <a:off x="12070702" y="0"/>
            <a:ext cx="130629" cy="6550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684BB6-467C-4C89-9E93-D73B6D6B057E}"/>
              </a:ext>
            </a:extLst>
          </p:cNvPr>
          <p:cNvSpPr/>
          <p:nvPr/>
        </p:nvSpPr>
        <p:spPr>
          <a:xfrm>
            <a:off x="0" y="0"/>
            <a:ext cx="12070702" cy="1697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2BB48-76C2-4509-A460-56CF30EDC406}"/>
              </a:ext>
            </a:extLst>
          </p:cNvPr>
          <p:cNvSpPr/>
          <p:nvPr/>
        </p:nvSpPr>
        <p:spPr>
          <a:xfrm>
            <a:off x="60649" y="6380351"/>
            <a:ext cx="12070702" cy="1697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404311-686B-4FBD-81B8-AA473C9F1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1" y="1044133"/>
            <a:ext cx="5368211" cy="52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4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27" y="276087"/>
            <a:ext cx="11709917" cy="67563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cs typeface="Clear Sans" panose="020B0503030202020304" pitchFamily="34" charset="0"/>
              </a:rPr>
              <a:t>What</a:t>
            </a:r>
            <a:r>
              <a:rPr lang="fr-FR" sz="4000" b="1" dirty="0">
                <a:solidFill>
                  <a:schemeClr val="bg1"/>
                </a:solidFill>
                <a:cs typeface="Clear Sans" panose="020B0503030202020304" pitchFamily="34" charset="0"/>
              </a:rPr>
              <a:t> Business Are </a:t>
            </a:r>
            <a:r>
              <a:rPr lang="fr-FR" sz="4000" b="1" dirty="0" err="1">
                <a:solidFill>
                  <a:schemeClr val="bg1"/>
                </a:solidFill>
                <a:cs typeface="Clear Sans" panose="020B0503030202020304" pitchFamily="34" charset="0"/>
              </a:rPr>
              <a:t>We</a:t>
            </a:r>
            <a:r>
              <a:rPr lang="fr-FR" sz="4000" b="1" dirty="0">
                <a:solidFill>
                  <a:schemeClr val="bg1"/>
                </a:solidFill>
                <a:cs typeface="Clear Sans" panose="020B0503030202020304" pitchFamily="34" charset="0"/>
              </a:rPr>
              <a:t> In?</a:t>
            </a:r>
            <a:endParaRPr lang="en-US" sz="4000" b="1" dirty="0">
              <a:solidFill>
                <a:schemeClr val="bg1"/>
              </a:solidFill>
              <a:cs typeface="Clear Sans" panose="020B05030302020203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46" y="1121460"/>
            <a:ext cx="11643498" cy="5258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000000"/>
                </a:solidFill>
                <a:cs typeface="Clear Sans" panose="020B0503030202020304" pitchFamily="34" charset="0"/>
              </a:rPr>
              <a:t>Soul-saving!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1 Timothy 3:15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cs typeface="Clear Sans" panose="020B0503030202020304" pitchFamily="34" charset="0"/>
              </a:rPr>
              <a:t>Some – misplaced zeal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cs typeface="Clear Sans Medium" panose="020B0603030202020304" pitchFamily="34" charset="0"/>
              </a:rPr>
              <a:t>Romans 10:1-3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D1C56-B063-4025-92DE-4E42B8D673E6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lear Sans" panose="020B0503030202020304" pitchFamily="34" charset="0"/>
              </a:rPr>
              <a:t>Richie Thetford						 		                              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FBA3A-6E84-4008-B455-62F3E6091C1B}"/>
              </a:ext>
            </a:extLst>
          </p:cNvPr>
          <p:cNvSpPr/>
          <p:nvPr/>
        </p:nvSpPr>
        <p:spPr>
          <a:xfrm>
            <a:off x="0" y="0"/>
            <a:ext cx="130629" cy="6550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11887-92E9-43CE-BC86-F18105135074}"/>
              </a:ext>
            </a:extLst>
          </p:cNvPr>
          <p:cNvSpPr/>
          <p:nvPr/>
        </p:nvSpPr>
        <p:spPr>
          <a:xfrm>
            <a:off x="12070702" y="0"/>
            <a:ext cx="130629" cy="6550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684BB6-467C-4C89-9E93-D73B6D6B057E}"/>
              </a:ext>
            </a:extLst>
          </p:cNvPr>
          <p:cNvSpPr/>
          <p:nvPr/>
        </p:nvSpPr>
        <p:spPr>
          <a:xfrm>
            <a:off x="0" y="0"/>
            <a:ext cx="12070702" cy="1697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2BB48-76C2-4509-A460-56CF30EDC406}"/>
              </a:ext>
            </a:extLst>
          </p:cNvPr>
          <p:cNvSpPr/>
          <p:nvPr/>
        </p:nvSpPr>
        <p:spPr>
          <a:xfrm>
            <a:off x="60649" y="6380351"/>
            <a:ext cx="12070702" cy="1697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6CB11FE-BAE2-4B7D-BE66-551501E4A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1058070"/>
            <a:ext cx="6021353" cy="524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1777" y="2263914"/>
            <a:ext cx="6949440" cy="22800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The “seed” is good!</a:t>
            </a:r>
            <a:br>
              <a:rPr lang="en-US" sz="4000" dirty="0"/>
            </a:br>
            <a:r>
              <a:rPr lang="en-US" sz="3800" dirty="0"/>
              <a:t>To an honest heart it will take root, blossom, and mature into a</a:t>
            </a:r>
            <a:br>
              <a:rPr lang="en-US" sz="3800" dirty="0"/>
            </a:br>
            <a:r>
              <a:rPr lang="en-US" sz="3800" dirty="0"/>
              <a:t>faithful child of God</a:t>
            </a:r>
            <a:r>
              <a:rPr lang="en-US" sz="4000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1777" y="5154854"/>
            <a:ext cx="6949440" cy="61457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cs typeface="Clear Sans" panose="020B0503030202020304" pitchFamily="34" charset="0"/>
              </a:rPr>
              <a:t>HEAVEN </a:t>
            </a:r>
            <a:r>
              <a:rPr lang="en-US" sz="3000" dirty="0">
                <a:cs typeface="Clear Sans Medium" panose="020B0603030202020304" pitchFamily="34" charset="0"/>
              </a:rPr>
              <a:t> – </a:t>
            </a:r>
            <a:r>
              <a:rPr lang="en-US" sz="3000" b="1" dirty="0">
                <a:cs typeface="Clear Sans Medium" panose="020B0603030202020304" pitchFamily="34" charset="0"/>
              </a:rPr>
              <a:t>Don’t Miss It For The World!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9AA00C8-3747-498D-B451-EC7D48B6F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759" y="1068821"/>
            <a:ext cx="3365241" cy="487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C0F736-CCA7-4F0A-B15B-488286289176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lear Sans" panose="020B0503030202020304" pitchFamily="34" charset="0"/>
              </a:rPr>
              <a:t>Richie Thetford						 		         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100</TotalTime>
  <Words>374</Words>
  <Application>Microsoft Office PowerPoint</Application>
  <PresentationFormat>Widescreen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Ecology 16x9</vt:lpstr>
      <vt:lpstr>The “Seed” Is Good</vt:lpstr>
      <vt:lpstr>Did You Not Sow Good Seed?</vt:lpstr>
      <vt:lpstr>How Christians Are Made</vt:lpstr>
      <vt:lpstr>How Christians Are Made</vt:lpstr>
      <vt:lpstr>The Gospel Being Preached</vt:lpstr>
      <vt:lpstr>The Gospel Being Preached</vt:lpstr>
      <vt:lpstr>What Business Are We In?</vt:lpstr>
      <vt:lpstr>The “seed” is good! To an honest heart it will take root, blossom, and mature into a faithful child of God.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“Seed” Is Good</dc:title>
  <dc:creator>Richard Thetford</dc:creator>
  <cp:lastModifiedBy>Richard Thetford</cp:lastModifiedBy>
  <cp:revision>9</cp:revision>
  <dcterms:created xsi:type="dcterms:W3CDTF">2021-11-05T21:49:47Z</dcterms:created>
  <dcterms:modified xsi:type="dcterms:W3CDTF">2022-04-17T20:21:07Z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