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421" r:id="rId6"/>
    <p:sldId id="422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88" d="100"/>
          <a:sy n="88" d="100"/>
        </p:scale>
        <p:origin x="8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0C021A-9166-413E-8BFE-DDD6A08B492A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24494-7B05-47DB-B50F-ABA4B9C2C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624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1F508-CD92-4DB7-9D02-018426BAB5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4F5A4D-7079-4BA4-82EE-305F506DEE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4BFA39-147B-4625-8071-437761931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F240-5641-44E5-A50B-54E7039EC8ED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546C68-E1FF-487A-97BA-706BDEBBC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1906B8-F91C-4039-8E0C-193F7F48B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BFB8A-EA65-4343-B01A-29F9FB522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2004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3E052-F007-4DA4-B8D5-BCF5338F2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F0E93F-BD5B-472F-9119-DC22422E28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96CD86-A669-4C0C-8F62-2F5B0756C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F240-5641-44E5-A50B-54E7039EC8ED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82C320-93D2-4D95-913D-5F8734850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9C6C1B-B6EC-4416-BBE8-091F78739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BFB8A-EA65-4343-B01A-29F9FB522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028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89556A-6442-4FD7-A70C-E38248F112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D15AF2-011A-46EB-ABEB-F61B7CFCE5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3E4E34-6E80-4172-89D5-B70A286F1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F240-5641-44E5-A50B-54E7039EC8ED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4C9923-5189-4C4D-9544-299507758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DD7573-9BA0-442D-929D-01B1C7302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BFB8A-EA65-4343-B01A-29F9FB522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996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6E143-E992-486B-9CB8-475F61DC3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E4659-C51C-438D-A794-AF1F70DC5B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FBF049-D790-4C93-BF0B-3ABE940B4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F240-5641-44E5-A50B-54E7039EC8ED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64796D-9B00-42F6-98DD-E48D6AA27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D67B5C-D520-436F-9FEB-237B5840B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BFB8A-EA65-4343-B01A-29F9FB522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01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920B7-2E87-458D-B03A-1579D79E5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958BDF-A534-4AE2-8344-9D46082A3B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ED940-E006-4E8C-8081-95AE3AF3E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F240-5641-44E5-A50B-54E7039EC8ED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D13706-C90B-4025-8F67-69B24830D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67524-7E10-48D9-A6C7-98BDAF513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BFB8A-EA65-4343-B01A-29F9FB522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68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91DA7-2445-4A41-BF4E-408B1DEE7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780CF-505B-4818-B9DD-612E5165DB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DA471E-BF3C-48D0-BF63-2C74DB44C9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C71126-2A7F-40D7-BE90-2A0D8B23E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F240-5641-44E5-A50B-54E7039EC8ED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AC8E5A-2E8A-42AA-9164-178E6E485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5F3009-0F37-4435-92D0-65DE48E51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BFB8A-EA65-4343-B01A-29F9FB522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6846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7BD90-FE4D-4706-8A8C-2F3970002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C890F8-959C-44BB-9D2D-F7ECCE32C7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3D8008-995C-43F4-AFE7-EC1FA6521D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8C67D4-037A-4C0E-8149-CEB3B1EC93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7AE3DC-9F2A-4758-8FBA-6EAB8EA64C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B0D25F-1ACF-47C2-9031-AD28B7E0D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F240-5641-44E5-A50B-54E7039EC8ED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C2001B-67C9-4F28-BC6C-EE1687A92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BA5AB0-446C-4BB1-9CB8-C8B15E6BF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BFB8A-EA65-4343-B01A-29F9FB522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6920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C8721-DCFB-4A58-A0F4-3DCB99177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77369E-4677-4E89-8A57-701CD73E5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F240-5641-44E5-A50B-54E7039EC8ED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00114F-B697-480A-B396-24C93FE55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5047F2-6EEE-4E05-8636-83A5D36BA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BFB8A-EA65-4343-B01A-29F9FB522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7757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C9B5A6-DAEA-42FB-9EB7-E440E091D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F240-5641-44E5-A50B-54E7039EC8ED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EB0149-9DF4-44AB-B667-8A4FDB086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F07B5E-202D-47F8-9401-47E13579B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BFB8A-EA65-4343-B01A-29F9FB522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1649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8FAD2-7ADA-4A86-96D7-729A35E1F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261C8-1BE6-4D82-A304-F930FA13C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4519FB-B898-4FB9-912C-DCCC345973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02FADA-FAD0-4565-997B-721DE577D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F240-5641-44E5-A50B-54E7039EC8ED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FFCC55-18C5-48AE-94B8-03132C83E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1D360A-6850-414F-A42E-94313B71C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BFB8A-EA65-4343-B01A-29F9FB522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416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B784F-2138-4DD9-B0B6-5D5ECCAA2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AB165B-BAFC-4402-A139-E24C2CF376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DA7C93-CCCE-4445-98D1-BE328F3770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F1FF6C-436E-42DE-BFB4-FC892D409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F240-5641-44E5-A50B-54E7039EC8ED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76FE7-D960-49D2-8A2B-F11BF94D9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8C9B30-E43A-409B-A5F7-B1F0FF860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BFB8A-EA65-4343-B01A-29F9FB522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5714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crush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91A6BF-0F67-4681-AF55-B886BB144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C3CE00-47D5-4EF0-89A4-51BDB426C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E8A0DF-BF7C-4A8D-BA81-B219E1E872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2F240-5641-44E5-A50B-54E7039EC8ED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6C2CF-A67C-4C69-80B5-2B319FD0F3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18AF95-5CF6-4CA1-9EB5-5F155DF488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BFB8A-EA65-4343-B01A-29F9FB522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331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crush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rocket&#10;&#10;Description automatically generated">
            <a:extLst>
              <a:ext uri="{FF2B5EF4-FFF2-40B4-BE49-F238E27FC236}">
                <a16:creationId xmlns:a16="http://schemas.microsoft.com/office/drawing/2014/main" id="{2A70D657-BF96-4DD9-8A34-5614727988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28BB19-4175-458E-A962-A5F2D85265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59543"/>
            <a:ext cx="9144000" cy="1001486"/>
          </a:xfrm>
        </p:spPr>
        <p:txBody>
          <a:bodyPr>
            <a:no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+mn-lt"/>
              </a:rPr>
              <a:t>The Scary Reality of </a:t>
            </a:r>
            <a:r>
              <a:rPr lang="en-US" sz="6600" b="1" dirty="0">
                <a:solidFill>
                  <a:srgbClr val="FFC000"/>
                </a:solidFill>
                <a:latin typeface="+mn-lt"/>
              </a:rPr>
              <a:t>HELL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D4BFBA-4363-4936-8D34-911D6995F7A7}"/>
              </a:ext>
            </a:extLst>
          </p:cNvPr>
          <p:cNvSpPr/>
          <p:nvPr/>
        </p:nvSpPr>
        <p:spPr>
          <a:xfrm>
            <a:off x="0" y="0"/>
            <a:ext cx="159657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9D1F4D-3C44-4046-BD2C-3088C5FDB180}"/>
              </a:ext>
            </a:extLst>
          </p:cNvPr>
          <p:cNvSpPr/>
          <p:nvPr/>
        </p:nvSpPr>
        <p:spPr>
          <a:xfrm>
            <a:off x="12032343" y="0"/>
            <a:ext cx="159657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FCDDB35-9903-4975-9736-15FF859B16CE}"/>
              </a:ext>
            </a:extLst>
          </p:cNvPr>
          <p:cNvSpPr/>
          <p:nvPr/>
        </p:nvSpPr>
        <p:spPr>
          <a:xfrm>
            <a:off x="0" y="0"/>
            <a:ext cx="12192000" cy="152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5735146-2773-489A-B35D-C68884AFE59B}"/>
              </a:ext>
            </a:extLst>
          </p:cNvPr>
          <p:cNvSpPr/>
          <p:nvPr/>
        </p:nvSpPr>
        <p:spPr>
          <a:xfrm>
            <a:off x="0" y="6379024"/>
            <a:ext cx="12192000" cy="152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7E846BE-84E3-4441-8931-4381360F5C51}"/>
              </a:ext>
            </a:extLst>
          </p:cNvPr>
          <p:cNvSpPr txBox="1"/>
          <p:nvPr/>
        </p:nvSpPr>
        <p:spPr>
          <a:xfrm>
            <a:off x="0" y="6531427"/>
            <a:ext cx="12264571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2809232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crush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-up of a fire&#10;&#10;Description automatically generated with medium confidence">
            <a:extLst>
              <a:ext uri="{FF2B5EF4-FFF2-40B4-BE49-F238E27FC236}">
                <a16:creationId xmlns:a16="http://schemas.microsoft.com/office/drawing/2014/main" id="{86F2ECBB-BC4F-4322-BEA5-5C4AD92716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4571" cy="653142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D8BF3DC-BCBB-4F65-9C96-B46EA772D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524"/>
            <a:ext cx="12192000" cy="832305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FFC000"/>
                </a:solidFill>
                <a:latin typeface="+mn-lt"/>
              </a:rPr>
              <a:t>HELL is Real</a:t>
            </a:r>
            <a:endParaRPr lang="en-US" sz="5400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F9A08-F2AF-49A4-9E65-DD5242B24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8772" y="979714"/>
            <a:ext cx="6847114" cy="4078515"/>
          </a:xfrm>
        </p:spPr>
        <p:txBody>
          <a:bodyPr>
            <a:normAutofit/>
          </a:bodyPr>
          <a:lstStyle/>
          <a:p>
            <a:r>
              <a:rPr lang="en-US" sz="3400" b="1" dirty="0">
                <a:solidFill>
                  <a:schemeClr val="bg1"/>
                </a:solidFill>
              </a:rPr>
              <a:t>Not a fictitious story or myth</a:t>
            </a:r>
          </a:p>
          <a:p>
            <a:pPr lvl="1"/>
            <a:r>
              <a:rPr lang="en-US" sz="3200" dirty="0">
                <a:solidFill>
                  <a:schemeClr val="bg1"/>
                </a:solidFill>
              </a:rPr>
              <a:t>Luke 16 – foretaste of greater things</a:t>
            </a:r>
          </a:p>
          <a:p>
            <a:pPr lvl="1"/>
            <a:r>
              <a:rPr lang="en-US" sz="3200" dirty="0">
                <a:solidFill>
                  <a:srgbClr val="FFFF00"/>
                </a:solidFill>
              </a:rPr>
              <a:t>Luke 16:23, 28</a:t>
            </a:r>
          </a:p>
          <a:p>
            <a:pPr lvl="1"/>
            <a:r>
              <a:rPr lang="en-US" sz="3200" dirty="0">
                <a:solidFill>
                  <a:schemeClr val="bg1"/>
                </a:solidFill>
              </a:rPr>
              <a:t>He was in a REAL place!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FCAB87-D8F9-438D-BEFB-3F15D2A943D3}"/>
              </a:ext>
            </a:extLst>
          </p:cNvPr>
          <p:cNvSpPr txBox="1"/>
          <p:nvPr/>
        </p:nvSpPr>
        <p:spPr>
          <a:xfrm>
            <a:off x="0" y="6531427"/>
            <a:ext cx="12264571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8570198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-up of a fire&#10;&#10;Description automatically generated with medium confidence">
            <a:extLst>
              <a:ext uri="{FF2B5EF4-FFF2-40B4-BE49-F238E27FC236}">
                <a16:creationId xmlns:a16="http://schemas.microsoft.com/office/drawing/2014/main" id="{86F2ECBB-BC4F-4322-BEA5-5C4AD92716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4571" cy="653142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D8BF3DC-BCBB-4F65-9C96-B46EA772D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524"/>
            <a:ext cx="12192000" cy="832305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FFC000"/>
                </a:solidFill>
                <a:latin typeface="+mn-lt"/>
              </a:rPr>
              <a:t>HELL is Real</a:t>
            </a:r>
            <a:endParaRPr lang="en-US" sz="5400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F9A08-F2AF-49A4-9E65-DD5242B24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8772" y="979714"/>
            <a:ext cx="6847114" cy="4078515"/>
          </a:xfrm>
        </p:spPr>
        <p:txBody>
          <a:bodyPr>
            <a:normAutofit/>
          </a:bodyPr>
          <a:lstStyle/>
          <a:p>
            <a:r>
              <a:rPr lang="en-US" sz="3400" b="1" dirty="0">
                <a:solidFill>
                  <a:schemeClr val="bg1"/>
                </a:solidFill>
              </a:rPr>
              <a:t>Hell is as real as Heaven!</a:t>
            </a:r>
          </a:p>
          <a:p>
            <a:pPr lvl="1"/>
            <a:r>
              <a:rPr lang="en-US" sz="3200" dirty="0">
                <a:solidFill>
                  <a:schemeClr val="bg1"/>
                </a:solidFill>
              </a:rPr>
              <a:t>Equality – as far as their nature</a:t>
            </a:r>
          </a:p>
          <a:p>
            <a:pPr lvl="1"/>
            <a:r>
              <a:rPr lang="en-US" sz="3200" dirty="0">
                <a:solidFill>
                  <a:srgbClr val="FFFF00"/>
                </a:solidFill>
              </a:rPr>
              <a:t>Matthew 25:46</a:t>
            </a:r>
          </a:p>
          <a:p>
            <a:pPr lvl="2"/>
            <a:r>
              <a:rPr lang="en-US" sz="3000" dirty="0">
                <a:solidFill>
                  <a:schemeClr val="bg1"/>
                </a:solidFill>
              </a:rPr>
              <a:t>Hell should be feared</a:t>
            </a:r>
          </a:p>
          <a:p>
            <a:pPr lvl="2"/>
            <a:r>
              <a:rPr lang="en-US" sz="3000" dirty="0">
                <a:solidFill>
                  <a:schemeClr val="bg1"/>
                </a:solidFill>
              </a:rPr>
              <a:t>Hell is beyond the grave</a:t>
            </a:r>
          </a:p>
          <a:p>
            <a:pPr lvl="2"/>
            <a:r>
              <a:rPr lang="en-US" sz="3000" dirty="0">
                <a:solidFill>
                  <a:schemeClr val="bg1"/>
                </a:solidFill>
              </a:rPr>
              <a:t>Hell should motivate us to live right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FCAB87-D8F9-438D-BEFB-3F15D2A943D3}"/>
              </a:ext>
            </a:extLst>
          </p:cNvPr>
          <p:cNvSpPr txBox="1"/>
          <p:nvPr/>
        </p:nvSpPr>
        <p:spPr>
          <a:xfrm>
            <a:off x="0" y="6531427"/>
            <a:ext cx="12264571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2422998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-up of a fire&#10;&#10;Description automatically generated with medium confidence">
            <a:extLst>
              <a:ext uri="{FF2B5EF4-FFF2-40B4-BE49-F238E27FC236}">
                <a16:creationId xmlns:a16="http://schemas.microsoft.com/office/drawing/2014/main" id="{86F2ECBB-BC4F-4322-BEA5-5C4AD92716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4571" cy="653142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D8BF3DC-BCBB-4F65-9C96-B46EA772D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524"/>
            <a:ext cx="12192000" cy="832305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FFC000"/>
                </a:solidFill>
                <a:latin typeface="+mn-lt"/>
              </a:rPr>
              <a:t>HELL is Terrible</a:t>
            </a:r>
            <a:endParaRPr lang="en-US" sz="5400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F9A08-F2AF-49A4-9E65-DD5242B24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8772" y="979714"/>
            <a:ext cx="6847114" cy="4419600"/>
          </a:xfrm>
        </p:spPr>
        <p:txBody>
          <a:bodyPr>
            <a:normAutofit/>
          </a:bodyPr>
          <a:lstStyle/>
          <a:p>
            <a:r>
              <a:rPr lang="en-US" sz="3400" b="1" dirty="0">
                <a:solidFill>
                  <a:schemeClr val="bg1"/>
                </a:solidFill>
              </a:rPr>
              <a:t>Gehenna</a:t>
            </a:r>
          </a:p>
          <a:p>
            <a:pPr lvl="1"/>
            <a:r>
              <a:rPr lang="en-US" sz="3200" dirty="0">
                <a:solidFill>
                  <a:schemeClr val="bg1"/>
                </a:solidFill>
              </a:rPr>
              <a:t>Points back to the Valley of Hinnom</a:t>
            </a:r>
          </a:p>
          <a:p>
            <a:pPr lvl="2"/>
            <a:r>
              <a:rPr lang="en-US" sz="3000" dirty="0">
                <a:solidFill>
                  <a:schemeClr val="bg1"/>
                </a:solidFill>
              </a:rPr>
              <a:t>Seat of worship to the idol Molech</a:t>
            </a:r>
          </a:p>
          <a:p>
            <a:pPr lvl="3"/>
            <a:r>
              <a:rPr lang="en-US" sz="2800" dirty="0">
                <a:solidFill>
                  <a:srgbClr val="FFFF00"/>
                </a:solidFill>
              </a:rPr>
              <a:t>2 Chronicles 28:3</a:t>
            </a:r>
          </a:p>
          <a:p>
            <a:pPr lvl="3"/>
            <a:r>
              <a:rPr lang="en-US" sz="2800" dirty="0">
                <a:solidFill>
                  <a:srgbClr val="FFFF00"/>
                </a:solidFill>
              </a:rPr>
              <a:t>2 Chronicles 33:6</a:t>
            </a:r>
          </a:p>
          <a:p>
            <a:pPr lvl="3"/>
            <a:r>
              <a:rPr lang="en-US" sz="2800" dirty="0">
                <a:solidFill>
                  <a:srgbClr val="FFFF00"/>
                </a:solidFill>
              </a:rPr>
              <a:t>2 Kings 23:10</a:t>
            </a:r>
          </a:p>
          <a:p>
            <a:pPr lvl="3"/>
            <a:r>
              <a:rPr lang="en-US" sz="2800" dirty="0">
                <a:solidFill>
                  <a:srgbClr val="FFFF00"/>
                </a:solidFill>
              </a:rPr>
              <a:t>Jeremiah 7:30-32</a:t>
            </a:r>
          </a:p>
          <a:p>
            <a:pPr lvl="3"/>
            <a:r>
              <a:rPr lang="en-US" sz="2800" dirty="0">
                <a:solidFill>
                  <a:srgbClr val="FFFF00"/>
                </a:solidFill>
              </a:rPr>
              <a:t>Jeremiah 19:5-6</a:t>
            </a:r>
          </a:p>
          <a:p>
            <a:pPr lvl="3"/>
            <a:r>
              <a:rPr lang="en-US" sz="2800" dirty="0">
                <a:solidFill>
                  <a:srgbClr val="FFFF00"/>
                </a:solidFill>
              </a:rPr>
              <a:t>Jeremiah 31:40</a:t>
            </a:r>
          </a:p>
          <a:p>
            <a:pPr lvl="3"/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FCAB87-D8F9-438D-BEFB-3F15D2A943D3}"/>
              </a:ext>
            </a:extLst>
          </p:cNvPr>
          <p:cNvSpPr txBox="1"/>
          <p:nvPr/>
        </p:nvSpPr>
        <p:spPr>
          <a:xfrm>
            <a:off x="0" y="6531427"/>
            <a:ext cx="12264571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2125842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text, book&#10;&#10;Description automatically generated">
            <a:extLst>
              <a:ext uri="{FF2B5EF4-FFF2-40B4-BE49-F238E27FC236}">
                <a16:creationId xmlns:a16="http://schemas.microsoft.com/office/drawing/2014/main" id="{4AD0A17C-B71F-4753-230D-D802685416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53142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A742CF8-F5CE-5D77-FAD7-12F5E20CA951}"/>
              </a:ext>
            </a:extLst>
          </p:cNvPr>
          <p:cNvSpPr txBox="1"/>
          <p:nvPr/>
        </p:nvSpPr>
        <p:spPr>
          <a:xfrm>
            <a:off x="0" y="6531427"/>
            <a:ext cx="12264571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6542294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crush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-up of a fire&#10;&#10;Description automatically generated with medium confidence">
            <a:extLst>
              <a:ext uri="{FF2B5EF4-FFF2-40B4-BE49-F238E27FC236}">
                <a16:creationId xmlns:a16="http://schemas.microsoft.com/office/drawing/2014/main" id="{86F2ECBB-BC4F-4322-BEA5-5C4AD92716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4571" cy="653142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D8BF3DC-BCBB-4F65-9C96-B46EA772D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524"/>
            <a:ext cx="12192000" cy="832305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FFC000"/>
                </a:solidFill>
                <a:latin typeface="+mn-lt"/>
              </a:rPr>
              <a:t>HELL is Terrible</a:t>
            </a:r>
            <a:endParaRPr lang="en-US" sz="5400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F9A08-F2AF-49A4-9E65-DD5242B24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8772" y="979714"/>
            <a:ext cx="6847114" cy="4419600"/>
          </a:xfrm>
        </p:spPr>
        <p:txBody>
          <a:bodyPr>
            <a:normAutofit/>
          </a:bodyPr>
          <a:lstStyle/>
          <a:p>
            <a:r>
              <a:rPr lang="en-US" sz="3400" b="1" dirty="0">
                <a:solidFill>
                  <a:schemeClr val="bg1"/>
                </a:solidFill>
              </a:rPr>
              <a:t>Gehenna</a:t>
            </a:r>
          </a:p>
          <a:p>
            <a:pPr lvl="1"/>
            <a:r>
              <a:rPr lang="en-US" sz="3200" dirty="0">
                <a:solidFill>
                  <a:schemeClr val="bg1"/>
                </a:solidFill>
              </a:rPr>
              <a:t>Points back to the Valley of Hinnom</a:t>
            </a:r>
          </a:p>
          <a:p>
            <a:pPr lvl="2"/>
            <a:r>
              <a:rPr lang="en-US" sz="3000" dirty="0">
                <a:solidFill>
                  <a:schemeClr val="bg1"/>
                </a:solidFill>
              </a:rPr>
              <a:t>Seat of worship to the idol Molech</a:t>
            </a:r>
          </a:p>
          <a:p>
            <a:pPr lvl="3"/>
            <a:r>
              <a:rPr lang="en-US" sz="2800" dirty="0">
                <a:solidFill>
                  <a:srgbClr val="FFFF00"/>
                </a:solidFill>
              </a:rPr>
              <a:t>2 Chronicles 28:3</a:t>
            </a:r>
          </a:p>
          <a:p>
            <a:pPr lvl="3"/>
            <a:r>
              <a:rPr lang="en-US" sz="2800" dirty="0">
                <a:solidFill>
                  <a:srgbClr val="FFFF00"/>
                </a:solidFill>
              </a:rPr>
              <a:t>2 Chronicles 33:6</a:t>
            </a:r>
          </a:p>
          <a:p>
            <a:pPr lvl="3"/>
            <a:r>
              <a:rPr lang="en-US" sz="2800" dirty="0">
                <a:solidFill>
                  <a:srgbClr val="FFFF00"/>
                </a:solidFill>
              </a:rPr>
              <a:t>2 Kings 23:10</a:t>
            </a:r>
          </a:p>
          <a:p>
            <a:pPr lvl="3"/>
            <a:r>
              <a:rPr lang="en-US" sz="2800" dirty="0">
                <a:solidFill>
                  <a:srgbClr val="FFFF00"/>
                </a:solidFill>
              </a:rPr>
              <a:t>Jeremiah 7:30-32</a:t>
            </a:r>
          </a:p>
          <a:p>
            <a:pPr lvl="3"/>
            <a:r>
              <a:rPr lang="en-US" sz="2800" dirty="0">
                <a:solidFill>
                  <a:srgbClr val="FFFF00"/>
                </a:solidFill>
              </a:rPr>
              <a:t>Jeremiah 19:5-6</a:t>
            </a:r>
          </a:p>
          <a:p>
            <a:pPr lvl="3"/>
            <a:r>
              <a:rPr lang="en-US" sz="2800" dirty="0">
                <a:solidFill>
                  <a:srgbClr val="FFFF00"/>
                </a:solidFill>
              </a:rPr>
              <a:t>Jeremiah 31:40</a:t>
            </a:r>
          </a:p>
          <a:p>
            <a:pPr lvl="3"/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FCAB87-D8F9-438D-BEFB-3F15D2A943D3}"/>
              </a:ext>
            </a:extLst>
          </p:cNvPr>
          <p:cNvSpPr txBox="1"/>
          <p:nvPr/>
        </p:nvSpPr>
        <p:spPr>
          <a:xfrm>
            <a:off x="0" y="6531427"/>
            <a:ext cx="12264571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7129710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crush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-up of a fire&#10;&#10;Description automatically generated with medium confidence">
            <a:extLst>
              <a:ext uri="{FF2B5EF4-FFF2-40B4-BE49-F238E27FC236}">
                <a16:creationId xmlns:a16="http://schemas.microsoft.com/office/drawing/2014/main" id="{86F2ECBB-BC4F-4322-BEA5-5C4AD92716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4571" cy="653142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D8BF3DC-BCBB-4F65-9C96-B46EA772D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524"/>
            <a:ext cx="12192000" cy="832305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FFC000"/>
                </a:solidFill>
                <a:latin typeface="+mn-lt"/>
              </a:rPr>
              <a:t>HELL is Terrible</a:t>
            </a:r>
            <a:endParaRPr lang="en-US" sz="5400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F9A08-F2AF-49A4-9E65-DD5242B24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4472" y="979714"/>
            <a:ext cx="6847114" cy="4746172"/>
          </a:xfrm>
        </p:spPr>
        <p:txBody>
          <a:bodyPr>
            <a:normAutofit/>
          </a:bodyPr>
          <a:lstStyle/>
          <a:p>
            <a:r>
              <a:rPr lang="en-US" sz="3400" b="1" dirty="0">
                <a:solidFill>
                  <a:schemeClr val="bg1"/>
                </a:solidFill>
              </a:rPr>
              <a:t>Lake of fire</a:t>
            </a:r>
          </a:p>
          <a:p>
            <a:pPr lvl="1"/>
            <a:r>
              <a:rPr lang="en-US" sz="3200" dirty="0">
                <a:solidFill>
                  <a:schemeClr val="bg1"/>
                </a:solidFill>
              </a:rPr>
              <a:t>Fire and brimstone</a:t>
            </a:r>
          </a:p>
          <a:p>
            <a:pPr lvl="2"/>
            <a:r>
              <a:rPr lang="en-US" sz="3000" dirty="0">
                <a:solidFill>
                  <a:srgbClr val="FFFF00"/>
                </a:solidFill>
              </a:rPr>
              <a:t>Revelation 20:10, 14-15; 21:8</a:t>
            </a:r>
          </a:p>
          <a:p>
            <a:pPr lvl="1"/>
            <a:r>
              <a:rPr lang="en-US" sz="3200" dirty="0">
                <a:solidFill>
                  <a:schemeClr val="bg1"/>
                </a:solidFill>
              </a:rPr>
              <a:t>Furnace of fire</a:t>
            </a:r>
          </a:p>
          <a:p>
            <a:pPr lvl="2"/>
            <a:r>
              <a:rPr lang="en-US" sz="3000" dirty="0">
                <a:solidFill>
                  <a:srgbClr val="FFFF00"/>
                </a:solidFill>
              </a:rPr>
              <a:t>Matthew 13:42</a:t>
            </a:r>
          </a:p>
          <a:p>
            <a:pPr lvl="1"/>
            <a:r>
              <a:rPr lang="en-US" sz="3200" dirty="0">
                <a:solidFill>
                  <a:schemeClr val="bg1"/>
                </a:solidFill>
              </a:rPr>
              <a:t>Flaming fire</a:t>
            </a:r>
          </a:p>
          <a:p>
            <a:pPr lvl="2"/>
            <a:r>
              <a:rPr lang="en-US" sz="3000" dirty="0">
                <a:solidFill>
                  <a:srgbClr val="FFFF00"/>
                </a:solidFill>
              </a:rPr>
              <a:t>2 Thessalonians 1:7-9</a:t>
            </a:r>
          </a:p>
          <a:p>
            <a:pPr lvl="1"/>
            <a:r>
              <a:rPr lang="en-US" sz="3000" dirty="0">
                <a:solidFill>
                  <a:schemeClr val="bg1"/>
                </a:solidFill>
              </a:rPr>
              <a:t>Unquenchable fire</a:t>
            </a:r>
          </a:p>
          <a:p>
            <a:pPr lvl="2"/>
            <a:r>
              <a:rPr lang="en-US" sz="3000" dirty="0">
                <a:solidFill>
                  <a:srgbClr val="FFFF00"/>
                </a:solidFill>
              </a:rPr>
              <a:t>Mark 9:43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FCAB87-D8F9-438D-BEFB-3F15D2A943D3}"/>
              </a:ext>
            </a:extLst>
          </p:cNvPr>
          <p:cNvSpPr txBox="1"/>
          <p:nvPr/>
        </p:nvSpPr>
        <p:spPr>
          <a:xfrm>
            <a:off x="0" y="6531427"/>
            <a:ext cx="12264571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0744198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-up of a fire&#10;&#10;Description automatically generated with medium confidence">
            <a:extLst>
              <a:ext uri="{FF2B5EF4-FFF2-40B4-BE49-F238E27FC236}">
                <a16:creationId xmlns:a16="http://schemas.microsoft.com/office/drawing/2014/main" id="{86F2ECBB-BC4F-4322-BEA5-5C4AD92716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4571" cy="653142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D8BF3DC-BCBB-4F65-9C96-B46EA772D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524"/>
            <a:ext cx="12192000" cy="832305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FFC000"/>
                </a:solidFill>
                <a:latin typeface="+mn-lt"/>
              </a:rPr>
              <a:t>HELL is Terrible</a:t>
            </a:r>
            <a:endParaRPr lang="en-US" sz="5400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F9A08-F2AF-49A4-9E65-DD5242B24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4472" y="979714"/>
            <a:ext cx="6847114" cy="4746172"/>
          </a:xfrm>
        </p:spPr>
        <p:txBody>
          <a:bodyPr>
            <a:normAutofit/>
          </a:bodyPr>
          <a:lstStyle/>
          <a:p>
            <a:r>
              <a:rPr lang="en-US" sz="3400" b="1" dirty="0">
                <a:solidFill>
                  <a:schemeClr val="bg1"/>
                </a:solidFill>
              </a:rPr>
              <a:t>Weeping, wailing, gnashing of teeth</a:t>
            </a:r>
          </a:p>
          <a:p>
            <a:pPr lvl="1"/>
            <a:r>
              <a:rPr lang="en-US" sz="3200" dirty="0">
                <a:solidFill>
                  <a:schemeClr val="bg1"/>
                </a:solidFill>
              </a:rPr>
              <a:t>Howling and crying</a:t>
            </a:r>
          </a:p>
          <a:p>
            <a:pPr lvl="2"/>
            <a:r>
              <a:rPr lang="en-US" sz="3000" dirty="0">
                <a:solidFill>
                  <a:srgbClr val="FFFF00"/>
                </a:solidFill>
              </a:rPr>
              <a:t>Matthew 13:50</a:t>
            </a:r>
          </a:p>
          <a:p>
            <a:pPr lvl="2"/>
            <a:r>
              <a:rPr lang="en-US" sz="3000" dirty="0">
                <a:solidFill>
                  <a:srgbClr val="FFFF00"/>
                </a:solidFill>
              </a:rPr>
              <a:t>Matthew 25:30</a:t>
            </a:r>
          </a:p>
          <a:p>
            <a:pPr lvl="1"/>
            <a:r>
              <a:rPr lang="en-US" sz="3200" dirty="0">
                <a:solidFill>
                  <a:schemeClr val="bg1"/>
                </a:solidFill>
              </a:rPr>
              <a:t>Hell is eternal!</a:t>
            </a:r>
          </a:p>
          <a:p>
            <a:pPr lvl="2"/>
            <a:r>
              <a:rPr lang="en-US" sz="3000" dirty="0">
                <a:solidFill>
                  <a:srgbClr val="FFFF00"/>
                </a:solidFill>
              </a:rPr>
              <a:t>Matthew 18:8-9</a:t>
            </a:r>
          </a:p>
          <a:p>
            <a:pPr lvl="2"/>
            <a:r>
              <a:rPr lang="en-US" sz="3000" dirty="0">
                <a:solidFill>
                  <a:srgbClr val="FFFF00"/>
                </a:solidFill>
              </a:rPr>
              <a:t>Matthew 25:46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FCAB87-D8F9-438D-BEFB-3F15D2A943D3}"/>
              </a:ext>
            </a:extLst>
          </p:cNvPr>
          <p:cNvSpPr txBox="1"/>
          <p:nvPr/>
        </p:nvSpPr>
        <p:spPr>
          <a:xfrm>
            <a:off x="0" y="6531427"/>
            <a:ext cx="12264571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0571494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rocket&#10;&#10;Description automatically generated">
            <a:extLst>
              <a:ext uri="{FF2B5EF4-FFF2-40B4-BE49-F238E27FC236}">
                <a16:creationId xmlns:a16="http://schemas.microsoft.com/office/drawing/2014/main" id="{2A70D657-BF96-4DD9-8A34-5614727988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28BB19-4175-458E-A962-A5F2D85265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27313"/>
            <a:ext cx="9144000" cy="1008741"/>
          </a:xfrm>
        </p:spPr>
        <p:txBody>
          <a:bodyPr>
            <a:no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+mn-lt"/>
              </a:rPr>
              <a:t>The Scary Reality of </a:t>
            </a:r>
            <a:r>
              <a:rPr lang="en-US" sz="6600" b="1" dirty="0">
                <a:solidFill>
                  <a:srgbClr val="FFC000"/>
                </a:solidFill>
                <a:latin typeface="+mn-lt"/>
              </a:rPr>
              <a:t>HELL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D4BFBA-4363-4936-8D34-911D6995F7A7}"/>
              </a:ext>
            </a:extLst>
          </p:cNvPr>
          <p:cNvSpPr/>
          <p:nvPr/>
        </p:nvSpPr>
        <p:spPr>
          <a:xfrm>
            <a:off x="0" y="0"/>
            <a:ext cx="159657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9D1F4D-3C44-4046-BD2C-3088C5FDB180}"/>
              </a:ext>
            </a:extLst>
          </p:cNvPr>
          <p:cNvSpPr/>
          <p:nvPr/>
        </p:nvSpPr>
        <p:spPr>
          <a:xfrm>
            <a:off x="12032343" y="0"/>
            <a:ext cx="159657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FCDDB35-9903-4975-9736-15FF859B16CE}"/>
              </a:ext>
            </a:extLst>
          </p:cNvPr>
          <p:cNvSpPr/>
          <p:nvPr/>
        </p:nvSpPr>
        <p:spPr>
          <a:xfrm>
            <a:off x="0" y="0"/>
            <a:ext cx="12192000" cy="152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5735146-2773-489A-B35D-C68884AFE59B}"/>
              </a:ext>
            </a:extLst>
          </p:cNvPr>
          <p:cNvSpPr/>
          <p:nvPr/>
        </p:nvSpPr>
        <p:spPr>
          <a:xfrm>
            <a:off x="0" y="6379024"/>
            <a:ext cx="12192000" cy="152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7E846BE-84E3-4441-8931-4381360F5C51}"/>
              </a:ext>
            </a:extLst>
          </p:cNvPr>
          <p:cNvSpPr txBox="1"/>
          <p:nvPr/>
        </p:nvSpPr>
        <p:spPr>
          <a:xfrm>
            <a:off x="0" y="6531427"/>
            <a:ext cx="12264571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                www.thetfordcountry.com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0779307-CA54-404D-B824-C48EF13D089C}"/>
              </a:ext>
            </a:extLst>
          </p:cNvPr>
          <p:cNvSpPr txBox="1">
            <a:spLocks/>
          </p:cNvSpPr>
          <p:nvPr/>
        </p:nvSpPr>
        <p:spPr>
          <a:xfrm>
            <a:off x="159657" y="2416626"/>
            <a:ext cx="11872686" cy="14949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600" b="1" dirty="0">
                <a:solidFill>
                  <a:schemeClr val="bg1"/>
                </a:solidFill>
              </a:rPr>
              <a:t>The smoke of torment ascends FOREVER!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400" dirty="0">
                <a:solidFill>
                  <a:srgbClr val="FFFF00"/>
                </a:solidFill>
              </a:rPr>
              <a:t>Revelation 14:10-11</a:t>
            </a:r>
          </a:p>
        </p:txBody>
      </p:sp>
    </p:spTree>
    <p:extLst>
      <p:ext uri="{BB962C8B-B14F-4D97-AF65-F5344CB8AC3E}">
        <p14:creationId xmlns:p14="http://schemas.microsoft.com/office/powerpoint/2010/main" val="25311252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354</Words>
  <Application>Microsoft Office PowerPoint</Application>
  <PresentationFormat>Widescreen</PresentationFormat>
  <Paragraphs>63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The Scary Reality of HELL</vt:lpstr>
      <vt:lpstr>HELL is Real</vt:lpstr>
      <vt:lpstr>HELL is Real</vt:lpstr>
      <vt:lpstr>HELL is Terrible</vt:lpstr>
      <vt:lpstr>PowerPoint Presentation</vt:lpstr>
      <vt:lpstr>HELL is Terrible</vt:lpstr>
      <vt:lpstr>HELL is Terrible</vt:lpstr>
      <vt:lpstr>HELL is Terrible</vt:lpstr>
      <vt:lpstr>The Scary Reality of HELL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Scary Reality of HELL</dc:title>
  <dc:creator>Richard Thetford</dc:creator>
  <cp:lastModifiedBy>Richard Thetford</cp:lastModifiedBy>
  <cp:revision>9</cp:revision>
  <dcterms:created xsi:type="dcterms:W3CDTF">2022-02-15T23:21:06Z</dcterms:created>
  <dcterms:modified xsi:type="dcterms:W3CDTF">2022-09-25T21:26:16Z</dcterms:modified>
</cp:coreProperties>
</file>