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778" y="43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F28023-F70C-44D5-9BD5-7B5DCFCE9C84}" type="datetimeFigureOut">
              <a:rPr lang="en-US" smtClean="0"/>
              <a:t>11/8/2020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644ED6-678F-444B-A8E3-439C1CA986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350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644ED6-678F-444B-A8E3-439C1CA986D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18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0" y="2895600"/>
            <a:ext cx="11176000" cy="304800"/>
            <a:chOff x="0" y="1824"/>
            <a:chExt cx="5280" cy="192"/>
          </a:xfrm>
        </p:grpSpPr>
        <p:sp>
          <p:nvSpPr>
            <p:cNvPr id="5" name="Rectangle 8"/>
            <p:cNvSpPr>
              <a:spLocks noChangeArrowheads="1"/>
            </p:cNvSpPr>
            <p:nvPr/>
          </p:nvSpPr>
          <p:spPr bwMode="auto">
            <a:xfrm>
              <a:off x="0" y="1824"/>
              <a:ext cx="5280" cy="192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tx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Calibri" panose="020F0502020204030204" pitchFamily="34" charset="0"/>
              </a:endParaRPr>
            </a:p>
          </p:txBody>
        </p:sp>
        <p:sp useBgFill="1">
          <p:nvSpPr>
            <p:cNvPr id="6" name="Rectangle 9"/>
            <p:cNvSpPr>
              <a:spLocks noChangeArrowheads="1"/>
            </p:cNvSpPr>
            <p:nvPr/>
          </p:nvSpPr>
          <p:spPr bwMode="white">
            <a:xfrm>
              <a:off x="2748" y="1824"/>
              <a:ext cx="36" cy="192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Calibri" panose="020F0502020204030204" pitchFamily="34" charset="0"/>
              </a:endParaRPr>
            </a:p>
          </p:txBody>
        </p:sp>
        <p:sp useBgFill="1">
          <p:nvSpPr>
            <p:cNvPr id="7" name="Rectangle 10"/>
            <p:cNvSpPr>
              <a:spLocks noChangeArrowheads="1"/>
            </p:cNvSpPr>
            <p:nvPr/>
          </p:nvSpPr>
          <p:spPr bwMode="white">
            <a:xfrm>
              <a:off x="3132" y="1824"/>
              <a:ext cx="36" cy="192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Calibri" panose="020F0502020204030204" pitchFamily="34" charset="0"/>
              </a:endParaRPr>
            </a:p>
          </p:txBody>
        </p:sp>
        <p:sp useBgFill="1">
          <p:nvSpPr>
            <p:cNvPr id="8" name="Rectangle 11"/>
            <p:cNvSpPr>
              <a:spLocks noChangeArrowheads="1"/>
            </p:cNvSpPr>
            <p:nvPr/>
          </p:nvSpPr>
          <p:spPr bwMode="white">
            <a:xfrm>
              <a:off x="3492" y="1824"/>
              <a:ext cx="36" cy="192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Calibri" panose="020F0502020204030204" pitchFamily="34" charset="0"/>
              </a:endParaRPr>
            </a:p>
          </p:txBody>
        </p:sp>
        <p:sp useBgFill="1">
          <p:nvSpPr>
            <p:cNvPr id="9" name="Rectangle 12"/>
            <p:cNvSpPr>
              <a:spLocks noChangeArrowheads="1"/>
            </p:cNvSpPr>
            <p:nvPr/>
          </p:nvSpPr>
          <p:spPr bwMode="white">
            <a:xfrm>
              <a:off x="3822" y="1824"/>
              <a:ext cx="36" cy="192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Calibri" panose="020F0502020204030204" pitchFamily="34" charset="0"/>
              </a:endParaRPr>
            </a:p>
          </p:txBody>
        </p:sp>
        <p:sp useBgFill="1">
          <p:nvSpPr>
            <p:cNvPr id="10" name="Rectangle 13"/>
            <p:cNvSpPr>
              <a:spLocks noChangeArrowheads="1"/>
            </p:cNvSpPr>
            <p:nvPr/>
          </p:nvSpPr>
          <p:spPr bwMode="white">
            <a:xfrm>
              <a:off x="4104" y="1824"/>
              <a:ext cx="36" cy="192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Calibri" panose="020F0502020204030204" pitchFamily="34" charset="0"/>
              </a:endParaRPr>
            </a:p>
          </p:txBody>
        </p:sp>
        <p:sp useBgFill="1">
          <p:nvSpPr>
            <p:cNvPr id="11" name="Rectangle 14"/>
            <p:cNvSpPr>
              <a:spLocks noChangeArrowheads="1"/>
            </p:cNvSpPr>
            <p:nvPr/>
          </p:nvSpPr>
          <p:spPr bwMode="white">
            <a:xfrm>
              <a:off x="4368" y="1824"/>
              <a:ext cx="36" cy="192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Calibri" panose="020F0502020204030204" pitchFamily="34" charset="0"/>
              </a:endParaRPr>
            </a:p>
          </p:txBody>
        </p:sp>
        <p:sp useBgFill="1">
          <p:nvSpPr>
            <p:cNvPr id="12" name="Rectangle 15"/>
            <p:cNvSpPr>
              <a:spLocks noChangeArrowheads="1"/>
            </p:cNvSpPr>
            <p:nvPr/>
          </p:nvSpPr>
          <p:spPr bwMode="white">
            <a:xfrm>
              <a:off x="4800" y="1824"/>
              <a:ext cx="36" cy="192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Calibri" panose="020F0502020204030204" pitchFamily="34" charset="0"/>
              </a:endParaRPr>
            </a:p>
          </p:txBody>
        </p:sp>
        <p:sp useBgFill="1">
          <p:nvSpPr>
            <p:cNvPr id="13" name="Rectangle 16"/>
            <p:cNvSpPr>
              <a:spLocks noChangeArrowheads="1"/>
            </p:cNvSpPr>
            <p:nvPr/>
          </p:nvSpPr>
          <p:spPr bwMode="white">
            <a:xfrm>
              <a:off x="4602" y="1824"/>
              <a:ext cx="36" cy="192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Calibri" panose="020F0502020204030204" pitchFamily="34" charset="0"/>
              </a:endParaRPr>
            </a:p>
          </p:txBody>
        </p:sp>
        <p:sp useBgFill="1">
          <p:nvSpPr>
            <p:cNvPr id="14" name="Rectangle 17"/>
            <p:cNvSpPr>
              <a:spLocks noChangeArrowheads="1"/>
            </p:cNvSpPr>
            <p:nvPr/>
          </p:nvSpPr>
          <p:spPr bwMode="white">
            <a:xfrm>
              <a:off x="4962" y="1824"/>
              <a:ext cx="36" cy="192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Calibri" panose="020F0502020204030204" pitchFamily="34" charset="0"/>
              </a:endParaRPr>
            </a:p>
          </p:txBody>
        </p:sp>
        <p:sp useBgFill="1">
          <p:nvSpPr>
            <p:cNvPr id="15" name="Rectangle 18"/>
            <p:cNvSpPr>
              <a:spLocks noChangeArrowheads="1"/>
            </p:cNvSpPr>
            <p:nvPr/>
          </p:nvSpPr>
          <p:spPr bwMode="white">
            <a:xfrm>
              <a:off x="5094" y="1824"/>
              <a:ext cx="36" cy="192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Calibri" panose="020F0502020204030204" pitchFamily="34" charset="0"/>
              </a:endParaRPr>
            </a:p>
          </p:txBody>
        </p:sp>
        <p:sp useBgFill="1">
          <p:nvSpPr>
            <p:cNvPr id="16" name="Rectangle 19"/>
            <p:cNvSpPr>
              <a:spLocks noChangeArrowheads="1"/>
            </p:cNvSpPr>
            <p:nvPr/>
          </p:nvSpPr>
          <p:spPr bwMode="white">
            <a:xfrm>
              <a:off x="5196" y="1824"/>
              <a:ext cx="36" cy="192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Calibri" panose="020F0502020204030204" pitchFamily="34" charset="0"/>
              </a:endParaRPr>
            </a:p>
          </p:txBody>
        </p:sp>
      </p:grpSp>
      <p:sp>
        <p:nvSpPr>
          <p:cNvPr id="5122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600200"/>
            <a:ext cx="103632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40386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7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F8C108-5095-409F-9858-1049286A467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084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ipple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A23298-AE1B-493F-9B91-3CD458054F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445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ipple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2568" y="171450"/>
            <a:ext cx="2595033" cy="59245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7467" y="171450"/>
            <a:ext cx="7581900" cy="59245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5F1E70-F70B-43A7-A1F8-9552F557724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984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ipple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4ED065-45A3-4BED-A9DE-84EEA27DB69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360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ipple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97F73B-1E1E-480D-8EC2-DF37F51C8BE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640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ippl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BABDD7-8D1F-48E7-880D-3EA35BE9839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275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ipple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6E05BB-0C8E-4A8E-9E55-CDFC0619411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990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ipple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CC90BA-6396-40B5-AEE2-23B053AD0AD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695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ipple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C6EFCD-F4A5-4AAE-B79F-2E214BF599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527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ipple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56F980-B6F4-48B6-AD2F-3615EB9411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260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ipple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D98A84-0F4C-4FE0-B328-F20F006697F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182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ippl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97467" y="171450"/>
            <a:ext cx="10337800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Calibri" panose="020F0502020204030204" pitchFamily="34" charset="0"/>
              </a:defRPr>
            </a:lvl1pPr>
          </a:lstStyle>
          <a:p>
            <a:fld id="{6BADAA18-B480-4BE8-922E-9065E5A03ACE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0" y="1447800"/>
            <a:ext cx="11176000" cy="304800"/>
            <a:chOff x="0" y="912"/>
            <a:chExt cx="5280" cy="192"/>
          </a:xfrm>
        </p:grpSpPr>
        <p:sp>
          <p:nvSpPr>
            <p:cNvPr id="4104" name="Rectangle 8"/>
            <p:cNvSpPr>
              <a:spLocks noChangeArrowheads="1"/>
            </p:cNvSpPr>
            <p:nvPr/>
          </p:nvSpPr>
          <p:spPr bwMode="auto">
            <a:xfrm>
              <a:off x="0" y="912"/>
              <a:ext cx="5280" cy="192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tx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Calibri" panose="020F0502020204030204" pitchFamily="34" charset="0"/>
              </a:endParaRPr>
            </a:p>
          </p:txBody>
        </p:sp>
        <p:sp useBgFill="1">
          <p:nvSpPr>
            <p:cNvPr id="4105" name="Rectangle 9"/>
            <p:cNvSpPr>
              <a:spLocks noChangeArrowheads="1"/>
            </p:cNvSpPr>
            <p:nvPr/>
          </p:nvSpPr>
          <p:spPr bwMode="white">
            <a:xfrm>
              <a:off x="2748" y="912"/>
              <a:ext cx="36" cy="192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Calibri" panose="020F0502020204030204" pitchFamily="34" charset="0"/>
              </a:endParaRPr>
            </a:p>
          </p:txBody>
        </p:sp>
        <p:sp useBgFill="1">
          <p:nvSpPr>
            <p:cNvPr id="4106" name="Rectangle 10"/>
            <p:cNvSpPr>
              <a:spLocks noChangeArrowheads="1"/>
            </p:cNvSpPr>
            <p:nvPr/>
          </p:nvSpPr>
          <p:spPr bwMode="white">
            <a:xfrm>
              <a:off x="3132" y="912"/>
              <a:ext cx="36" cy="192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Calibri" panose="020F0502020204030204" pitchFamily="34" charset="0"/>
              </a:endParaRPr>
            </a:p>
          </p:txBody>
        </p:sp>
        <p:sp useBgFill="1">
          <p:nvSpPr>
            <p:cNvPr id="4107" name="Rectangle 11"/>
            <p:cNvSpPr>
              <a:spLocks noChangeArrowheads="1"/>
            </p:cNvSpPr>
            <p:nvPr/>
          </p:nvSpPr>
          <p:spPr bwMode="white">
            <a:xfrm>
              <a:off x="3492" y="912"/>
              <a:ext cx="36" cy="192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Calibri" panose="020F0502020204030204" pitchFamily="34" charset="0"/>
              </a:endParaRPr>
            </a:p>
          </p:txBody>
        </p:sp>
        <p:sp useBgFill="1">
          <p:nvSpPr>
            <p:cNvPr id="4108" name="Rectangle 12"/>
            <p:cNvSpPr>
              <a:spLocks noChangeArrowheads="1"/>
            </p:cNvSpPr>
            <p:nvPr/>
          </p:nvSpPr>
          <p:spPr bwMode="white">
            <a:xfrm>
              <a:off x="3822" y="912"/>
              <a:ext cx="36" cy="192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Calibri" panose="020F0502020204030204" pitchFamily="34" charset="0"/>
              </a:endParaRPr>
            </a:p>
          </p:txBody>
        </p:sp>
        <p:sp useBgFill="1">
          <p:nvSpPr>
            <p:cNvPr id="4109" name="Rectangle 13"/>
            <p:cNvSpPr>
              <a:spLocks noChangeArrowheads="1"/>
            </p:cNvSpPr>
            <p:nvPr/>
          </p:nvSpPr>
          <p:spPr bwMode="white">
            <a:xfrm>
              <a:off x="4104" y="912"/>
              <a:ext cx="36" cy="192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Calibri" panose="020F0502020204030204" pitchFamily="34" charset="0"/>
              </a:endParaRPr>
            </a:p>
          </p:txBody>
        </p:sp>
        <p:sp useBgFill="1">
          <p:nvSpPr>
            <p:cNvPr id="4110" name="Rectangle 14"/>
            <p:cNvSpPr>
              <a:spLocks noChangeArrowheads="1"/>
            </p:cNvSpPr>
            <p:nvPr/>
          </p:nvSpPr>
          <p:spPr bwMode="white">
            <a:xfrm>
              <a:off x="4368" y="912"/>
              <a:ext cx="36" cy="192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Calibri" panose="020F0502020204030204" pitchFamily="34" charset="0"/>
              </a:endParaRPr>
            </a:p>
          </p:txBody>
        </p:sp>
        <p:sp useBgFill="1">
          <p:nvSpPr>
            <p:cNvPr id="4111" name="Rectangle 15"/>
            <p:cNvSpPr>
              <a:spLocks noChangeArrowheads="1"/>
            </p:cNvSpPr>
            <p:nvPr/>
          </p:nvSpPr>
          <p:spPr bwMode="white">
            <a:xfrm>
              <a:off x="4800" y="912"/>
              <a:ext cx="36" cy="192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Calibri" panose="020F0502020204030204" pitchFamily="34" charset="0"/>
              </a:endParaRPr>
            </a:p>
          </p:txBody>
        </p:sp>
        <p:sp useBgFill="1">
          <p:nvSpPr>
            <p:cNvPr id="4112" name="Rectangle 16"/>
            <p:cNvSpPr>
              <a:spLocks noChangeArrowheads="1"/>
            </p:cNvSpPr>
            <p:nvPr/>
          </p:nvSpPr>
          <p:spPr bwMode="white">
            <a:xfrm>
              <a:off x="4602" y="912"/>
              <a:ext cx="36" cy="192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Calibri" panose="020F0502020204030204" pitchFamily="34" charset="0"/>
              </a:endParaRPr>
            </a:p>
          </p:txBody>
        </p:sp>
        <p:sp useBgFill="1">
          <p:nvSpPr>
            <p:cNvPr id="4113" name="Rectangle 17"/>
            <p:cNvSpPr>
              <a:spLocks noChangeArrowheads="1"/>
            </p:cNvSpPr>
            <p:nvPr/>
          </p:nvSpPr>
          <p:spPr bwMode="white">
            <a:xfrm>
              <a:off x="4962" y="912"/>
              <a:ext cx="36" cy="192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Calibri" panose="020F0502020204030204" pitchFamily="34" charset="0"/>
              </a:endParaRPr>
            </a:p>
          </p:txBody>
        </p:sp>
        <p:sp useBgFill="1">
          <p:nvSpPr>
            <p:cNvPr id="4114" name="Rectangle 18"/>
            <p:cNvSpPr>
              <a:spLocks noChangeArrowheads="1"/>
            </p:cNvSpPr>
            <p:nvPr/>
          </p:nvSpPr>
          <p:spPr bwMode="white">
            <a:xfrm>
              <a:off x="5094" y="912"/>
              <a:ext cx="36" cy="192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Calibri" panose="020F0502020204030204" pitchFamily="34" charset="0"/>
              </a:endParaRPr>
            </a:p>
          </p:txBody>
        </p:sp>
        <p:sp useBgFill="1">
          <p:nvSpPr>
            <p:cNvPr id="4115" name="Rectangle 19"/>
            <p:cNvSpPr>
              <a:spLocks noChangeArrowheads="1"/>
            </p:cNvSpPr>
            <p:nvPr/>
          </p:nvSpPr>
          <p:spPr bwMode="white">
            <a:xfrm>
              <a:off x="5196" y="912"/>
              <a:ext cx="36" cy="192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Calibri" panose="020F0502020204030204" pitchFamily="34" charset="0"/>
              </a:endParaRP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4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ripple/>
      </p:transition>
    </mc:Choice>
    <mc:Fallback xmlns="">
      <p:transition spd="slow">
        <p:fade/>
      </p:transition>
    </mc:Fallback>
  </mc:AlternateContent>
  <p:txStyles>
    <p:titleStyle>
      <a:lvl1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alibri" panose="020F0502020204030204" pitchFamily="34" charset="0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Calibri" panose="020F050202020403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Calibri" panose="020F050202020403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Calibri" panose="020F050202020403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Calibri" panose="020F050202020403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Calibri" panose="020F0502020204030204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28800" y="1143000"/>
            <a:ext cx="8534400" cy="1600200"/>
          </a:xfrm>
        </p:spPr>
        <p:txBody>
          <a:bodyPr/>
          <a:lstStyle/>
          <a:p>
            <a:pPr algn="ctr">
              <a:defRPr/>
            </a:pPr>
            <a:r>
              <a:rPr lang="en-US" sz="9600" b="1" dirty="0">
                <a:cs typeface="Calibri" panose="020F0502020204030204" pitchFamily="34" charset="0"/>
              </a:rPr>
              <a:t>Satan’s Place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3657600"/>
            <a:ext cx="7848600" cy="1752600"/>
          </a:xfrm>
        </p:spPr>
        <p:txBody>
          <a:bodyPr/>
          <a:lstStyle/>
          <a:p>
            <a:pPr>
              <a:defRPr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</a:rPr>
              <a:t>What Should the Christian’s Attitude Toward Satan Be?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A46D042-C201-4E12-A7FD-A5A224DEF72D}"/>
              </a:ext>
            </a:extLst>
          </p:cNvPr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Richie Thetford									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4200"/>
                            </p:stCondLst>
                            <p:childTnLst>
                              <p:par>
                                <p:cTn id="11" presetID="27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9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2" dur="1000" autoRev="1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3" dur="1000" autoRev="1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4" dur="1000" autoRev="1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1000" autoRev="1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withGroup">
                            <p:stCondLst>
                              <p:cond delay="818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1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0" grpId="1"/>
      <p:bldP spid="205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12192000" cy="762000"/>
          </a:xfrm>
          <a:effectLst/>
        </p:spPr>
        <p:txBody>
          <a:bodyPr/>
          <a:lstStyle/>
          <a:p>
            <a:pPr algn="ctr">
              <a:defRPr/>
            </a:pPr>
            <a:r>
              <a:rPr lang="en-US" b="1" dirty="0">
                <a:cs typeface="Calibri" panose="020F0502020204030204" pitchFamily="34" charset="0"/>
              </a:rPr>
              <a:t>Names and Phrases Used to Describe Satan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752600"/>
            <a:ext cx="11734800" cy="4724400"/>
          </a:xfrm>
        </p:spPr>
        <p:txBody>
          <a:bodyPr/>
          <a:lstStyle/>
          <a:p>
            <a:pPr>
              <a:defRPr/>
            </a:pPr>
            <a:r>
              <a:rPr lang="en-US" b="1" dirty="0">
                <a:cs typeface="Calibri" panose="020F0502020204030204" pitchFamily="34" charset="0"/>
              </a:rPr>
              <a:t>Satan</a:t>
            </a:r>
            <a:r>
              <a:rPr lang="en-US" dirty="0">
                <a:cs typeface="Calibri" panose="020F0502020204030204" pitchFamily="34" charset="0"/>
              </a:rPr>
              <a:t> </a:t>
            </a:r>
            <a:r>
              <a:rPr lang="en-US" dirty="0">
                <a:solidFill>
                  <a:srgbClr val="FFFF00"/>
                </a:solidFill>
                <a:cs typeface="Calibri" panose="020F0502020204030204" pitchFamily="34" charset="0"/>
              </a:rPr>
              <a:t>(Job 1:6; 2 Corinthians 11:13-15)</a:t>
            </a:r>
          </a:p>
          <a:p>
            <a:pPr>
              <a:defRPr/>
            </a:pPr>
            <a:r>
              <a:rPr lang="en-US" b="1" dirty="0">
                <a:cs typeface="Calibri" panose="020F0502020204030204" pitchFamily="34" charset="0"/>
              </a:rPr>
              <a:t>Devil</a:t>
            </a:r>
            <a:r>
              <a:rPr lang="en-US" dirty="0">
                <a:cs typeface="Calibri" panose="020F0502020204030204" pitchFamily="34" charset="0"/>
              </a:rPr>
              <a:t> </a:t>
            </a:r>
            <a:r>
              <a:rPr lang="en-US" dirty="0">
                <a:solidFill>
                  <a:srgbClr val="FFFF00"/>
                </a:solidFill>
                <a:cs typeface="Calibri" panose="020F0502020204030204" pitchFamily="34" charset="0"/>
              </a:rPr>
              <a:t>(Matthew 25:41; James 4:7)</a:t>
            </a:r>
          </a:p>
          <a:p>
            <a:pPr>
              <a:defRPr/>
            </a:pPr>
            <a:r>
              <a:rPr lang="en-US" b="1" dirty="0">
                <a:cs typeface="Calibri" panose="020F0502020204030204" pitchFamily="34" charset="0"/>
              </a:rPr>
              <a:t>Old Serpent</a:t>
            </a:r>
            <a:r>
              <a:rPr lang="en-US" dirty="0">
                <a:cs typeface="Calibri" panose="020F0502020204030204" pitchFamily="34" charset="0"/>
              </a:rPr>
              <a:t> </a:t>
            </a:r>
            <a:r>
              <a:rPr lang="en-US" dirty="0">
                <a:solidFill>
                  <a:srgbClr val="FFFF00"/>
                </a:solidFill>
                <a:cs typeface="Calibri" panose="020F0502020204030204" pitchFamily="34" charset="0"/>
              </a:rPr>
              <a:t>(Genesis 3:1; Revelation 12:9; 2 Corinthians 11:3)</a:t>
            </a:r>
          </a:p>
          <a:p>
            <a:pPr>
              <a:defRPr/>
            </a:pPr>
            <a:r>
              <a:rPr lang="en-US" b="1" dirty="0">
                <a:cs typeface="Calibri" panose="020F0502020204030204" pitchFamily="34" charset="0"/>
              </a:rPr>
              <a:t>The Tempter </a:t>
            </a:r>
            <a:r>
              <a:rPr lang="en-US" dirty="0">
                <a:solidFill>
                  <a:srgbClr val="FFFF00"/>
                </a:solidFill>
                <a:cs typeface="Calibri" panose="020F0502020204030204" pitchFamily="34" charset="0"/>
              </a:rPr>
              <a:t>(Matthew 4:3; 1 Thessalonians 3:5)</a:t>
            </a:r>
          </a:p>
          <a:p>
            <a:pPr>
              <a:defRPr/>
            </a:pPr>
            <a:r>
              <a:rPr lang="en-US" b="1" dirty="0">
                <a:cs typeface="Calibri" panose="020F0502020204030204" pitchFamily="34" charset="0"/>
              </a:rPr>
              <a:t>Prince of the power of the air </a:t>
            </a:r>
            <a:r>
              <a:rPr lang="en-US" dirty="0">
                <a:solidFill>
                  <a:srgbClr val="FFFF00"/>
                </a:solidFill>
                <a:cs typeface="Calibri" panose="020F0502020204030204" pitchFamily="34" charset="0"/>
              </a:rPr>
              <a:t>(Ephesians 2:2)</a:t>
            </a:r>
          </a:p>
          <a:p>
            <a:pPr>
              <a:defRPr/>
            </a:pPr>
            <a:r>
              <a:rPr lang="en-US" b="1" dirty="0">
                <a:cs typeface="Calibri" panose="020F0502020204030204" pitchFamily="34" charset="0"/>
              </a:rPr>
              <a:t>god of this world </a:t>
            </a:r>
            <a:r>
              <a:rPr lang="en-US" dirty="0">
                <a:solidFill>
                  <a:srgbClr val="FFFF00"/>
                </a:solidFill>
                <a:cs typeface="Calibri" panose="020F0502020204030204" pitchFamily="34" charset="0"/>
              </a:rPr>
              <a:t>(2 Corinthians 4:4)</a:t>
            </a:r>
          </a:p>
          <a:p>
            <a:pPr>
              <a:defRPr/>
            </a:pPr>
            <a:r>
              <a:rPr lang="en-US" b="1" dirty="0">
                <a:cs typeface="Calibri" panose="020F0502020204030204" pitchFamily="34" charset="0"/>
              </a:rPr>
              <a:t>Prince of this world </a:t>
            </a:r>
            <a:r>
              <a:rPr lang="en-US" dirty="0">
                <a:solidFill>
                  <a:srgbClr val="FFFF00"/>
                </a:solidFill>
                <a:cs typeface="Calibri" panose="020F0502020204030204" pitchFamily="34" charset="0"/>
              </a:rPr>
              <a:t>(John 12:31)</a:t>
            </a:r>
          </a:p>
          <a:p>
            <a:pPr>
              <a:defRPr/>
            </a:pPr>
            <a:r>
              <a:rPr lang="en-US" b="1" dirty="0">
                <a:cs typeface="Calibri" panose="020F0502020204030204" pitchFamily="34" charset="0"/>
              </a:rPr>
              <a:t>Adversary</a:t>
            </a:r>
            <a:r>
              <a:rPr lang="en-US" dirty="0">
                <a:cs typeface="Calibri" panose="020F0502020204030204" pitchFamily="34" charset="0"/>
              </a:rPr>
              <a:t> </a:t>
            </a:r>
            <a:r>
              <a:rPr lang="en-US" dirty="0">
                <a:solidFill>
                  <a:srgbClr val="FFFF00"/>
                </a:solidFill>
                <a:cs typeface="Calibri" panose="020F0502020204030204" pitchFamily="34" charset="0"/>
              </a:rPr>
              <a:t>(1 Peter 5:8)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AA10A1C-FB85-47CA-947F-1009AA2354B1}"/>
              </a:ext>
            </a:extLst>
          </p:cNvPr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Richie Thetford									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12115800" cy="762000"/>
          </a:xfrm>
          <a:effectLst/>
        </p:spPr>
        <p:txBody>
          <a:bodyPr/>
          <a:lstStyle/>
          <a:p>
            <a:pPr algn="ctr">
              <a:defRPr/>
            </a:pPr>
            <a:r>
              <a:rPr lang="en-US" b="1" dirty="0">
                <a:cs typeface="Calibri" panose="020F0502020204030204" pitchFamily="34" charset="0"/>
              </a:rPr>
              <a:t>How are Christians to Think of Satan?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752600"/>
            <a:ext cx="11658600" cy="4766846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3400" b="1" dirty="0">
                <a:cs typeface="Calibri" panose="020F0502020204030204" pitchFamily="34" charset="0"/>
              </a:rPr>
              <a:t>Think of Satan as he truly is</a:t>
            </a:r>
          </a:p>
          <a:p>
            <a:pPr lvl="1">
              <a:lnSpc>
                <a:spcPct val="90000"/>
              </a:lnSpc>
              <a:defRPr/>
            </a:pPr>
            <a:r>
              <a:rPr lang="en-US" sz="3200" dirty="0">
                <a:solidFill>
                  <a:srgbClr val="FFFF00"/>
                </a:solidFill>
                <a:cs typeface="Calibri" panose="020F0502020204030204" pitchFamily="34" charset="0"/>
              </a:rPr>
              <a:t>A real and active being</a:t>
            </a:r>
          </a:p>
          <a:p>
            <a:pPr>
              <a:lnSpc>
                <a:spcPct val="90000"/>
              </a:lnSpc>
              <a:defRPr/>
            </a:pPr>
            <a:r>
              <a:rPr lang="en-US" sz="3400" b="1" dirty="0">
                <a:cs typeface="Calibri" panose="020F0502020204030204" pitchFamily="34" charset="0"/>
              </a:rPr>
              <a:t>Bible reveals the existence of Satan</a:t>
            </a:r>
          </a:p>
          <a:p>
            <a:pPr lvl="1">
              <a:lnSpc>
                <a:spcPct val="90000"/>
              </a:lnSpc>
              <a:defRPr/>
            </a:pPr>
            <a:r>
              <a:rPr lang="en-US" sz="3200" dirty="0">
                <a:solidFill>
                  <a:srgbClr val="FFFF00"/>
                </a:solidFill>
                <a:cs typeface="Calibri" panose="020F0502020204030204" pitchFamily="34" charset="0"/>
              </a:rPr>
              <a:t>Must believe both God and Satan exist</a:t>
            </a:r>
          </a:p>
          <a:p>
            <a:pPr>
              <a:lnSpc>
                <a:spcPct val="90000"/>
              </a:lnSpc>
              <a:defRPr/>
            </a:pPr>
            <a:r>
              <a:rPr lang="en-US" sz="3400" b="1" dirty="0">
                <a:cs typeface="Calibri" panose="020F0502020204030204" pitchFamily="34" charset="0"/>
              </a:rPr>
              <a:t>Satan roams the earth</a:t>
            </a:r>
          </a:p>
          <a:p>
            <a:pPr lvl="1">
              <a:lnSpc>
                <a:spcPct val="90000"/>
              </a:lnSpc>
              <a:defRPr/>
            </a:pPr>
            <a:r>
              <a:rPr lang="en-US" sz="3200" dirty="0">
                <a:solidFill>
                  <a:srgbClr val="FFFF00"/>
                </a:solidFill>
                <a:cs typeface="Calibri" panose="020F0502020204030204" pitchFamily="34" charset="0"/>
              </a:rPr>
              <a:t>Job 2:2</a:t>
            </a:r>
          </a:p>
          <a:p>
            <a:pPr>
              <a:lnSpc>
                <a:spcPct val="90000"/>
              </a:lnSpc>
              <a:defRPr/>
            </a:pPr>
            <a:r>
              <a:rPr lang="en-US" sz="3400" b="1" dirty="0">
                <a:cs typeface="Calibri" panose="020F0502020204030204" pitchFamily="34" charset="0"/>
              </a:rPr>
              <a:t>Satan is like a “roaring lion”</a:t>
            </a:r>
          </a:p>
          <a:p>
            <a:pPr lvl="1">
              <a:lnSpc>
                <a:spcPct val="90000"/>
              </a:lnSpc>
              <a:defRPr/>
            </a:pPr>
            <a:r>
              <a:rPr lang="en-US" sz="3200" dirty="0">
                <a:solidFill>
                  <a:srgbClr val="FFFF00"/>
                </a:solidFill>
                <a:cs typeface="Calibri" panose="020F0502020204030204" pitchFamily="34" charset="0"/>
              </a:rPr>
              <a:t>1 Peter 5:8</a:t>
            </a:r>
          </a:p>
        </p:txBody>
      </p:sp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2393" y="1981200"/>
            <a:ext cx="4702065" cy="4538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CEE3DCA-E64F-4DB3-935F-2BFC32BAE6CA}"/>
              </a:ext>
            </a:extLst>
          </p:cNvPr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Richie Thetford									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12192000" cy="762000"/>
          </a:xfrm>
          <a:effectLst/>
        </p:spPr>
        <p:txBody>
          <a:bodyPr/>
          <a:lstStyle/>
          <a:p>
            <a:pPr algn="ctr">
              <a:defRPr/>
            </a:pPr>
            <a:r>
              <a:rPr lang="en-US" b="1" dirty="0">
                <a:cs typeface="Calibri" panose="020F0502020204030204" pitchFamily="34" charset="0"/>
              </a:rPr>
              <a:t>How are Christians to Recognize Satan?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752600"/>
            <a:ext cx="11734800" cy="4724400"/>
          </a:xfrm>
        </p:spPr>
        <p:txBody>
          <a:bodyPr/>
          <a:lstStyle/>
          <a:p>
            <a:pPr>
              <a:defRPr/>
            </a:pPr>
            <a:r>
              <a:rPr lang="en-US" sz="3400" b="1" dirty="0">
                <a:cs typeface="Calibri" panose="020F0502020204030204" pitchFamily="34" charset="0"/>
              </a:rPr>
              <a:t>Crafty, cunning and subtle</a:t>
            </a:r>
          </a:p>
          <a:p>
            <a:pPr lvl="1">
              <a:defRPr/>
            </a:pPr>
            <a:r>
              <a:rPr lang="en-US" sz="3200" dirty="0">
                <a:solidFill>
                  <a:srgbClr val="FFFF00"/>
                </a:solidFill>
                <a:cs typeface="Calibri" panose="020F0502020204030204" pitchFamily="34" charset="0"/>
              </a:rPr>
              <a:t>Genesis 3:1-5; 2 Corinthians 11:3; Matthew 4:3</a:t>
            </a:r>
          </a:p>
          <a:p>
            <a:pPr>
              <a:defRPr/>
            </a:pPr>
            <a:r>
              <a:rPr lang="en-US" sz="3400" b="1" dirty="0">
                <a:cs typeface="Calibri" panose="020F0502020204030204" pitchFamily="34" charset="0"/>
              </a:rPr>
              <a:t>Transforms himself</a:t>
            </a:r>
          </a:p>
          <a:p>
            <a:pPr>
              <a:defRPr/>
            </a:pPr>
            <a:endParaRPr lang="en-US" sz="3400" dirty="0">
              <a:cs typeface="Calibri" panose="020F0502020204030204" pitchFamily="34" charset="0"/>
            </a:endParaRPr>
          </a:p>
          <a:p>
            <a:pPr>
              <a:defRPr/>
            </a:pPr>
            <a:endParaRPr lang="en-US" sz="3400" dirty="0">
              <a:cs typeface="Calibri" panose="020F0502020204030204" pitchFamily="34" charset="0"/>
            </a:endParaRPr>
          </a:p>
          <a:p>
            <a:pPr>
              <a:defRPr/>
            </a:pPr>
            <a:r>
              <a:rPr lang="en-US" sz="3400" b="1" dirty="0">
                <a:cs typeface="Calibri" panose="020F0502020204030204" pitchFamily="34" charset="0"/>
              </a:rPr>
              <a:t>A murderer and </a:t>
            </a:r>
            <a:r>
              <a:rPr lang="en-US" sz="3400" b="1" dirty="0" err="1">
                <a:cs typeface="Calibri" panose="020F0502020204030204" pitchFamily="34" charset="0"/>
              </a:rPr>
              <a:t>lier</a:t>
            </a:r>
            <a:endParaRPr lang="en-US" sz="3400" b="1" dirty="0">
              <a:cs typeface="Calibri" panose="020F0502020204030204" pitchFamily="34" charset="0"/>
            </a:endParaRPr>
          </a:p>
          <a:p>
            <a:pPr lvl="1">
              <a:defRPr/>
            </a:pPr>
            <a:r>
              <a:rPr lang="en-US" sz="3200" dirty="0">
                <a:solidFill>
                  <a:srgbClr val="FFFF00"/>
                </a:solidFill>
                <a:cs typeface="Calibri" panose="020F0502020204030204" pitchFamily="34" charset="0"/>
              </a:rPr>
              <a:t>John 8:44; Genesis 3:4; Acts 5:3</a:t>
            </a:r>
          </a:p>
        </p:txBody>
      </p:sp>
      <p:sp>
        <p:nvSpPr>
          <p:cNvPr id="9221" name="AutoShape 5"/>
          <p:cNvSpPr>
            <a:spLocks noChangeArrowheads="1"/>
          </p:cNvSpPr>
          <p:nvPr/>
        </p:nvSpPr>
        <p:spPr bwMode="auto">
          <a:xfrm>
            <a:off x="685800" y="3657600"/>
            <a:ext cx="8229600" cy="1143000"/>
          </a:xfrm>
          <a:prstGeom prst="roundRect">
            <a:avLst>
              <a:gd name="adj" fmla="val 16667"/>
            </a:avLst>
          </a:prstGeom>
          <a:solidFill>
            <a:srgbClr val="000000"/>
          </a:solidFill>
          <a:ln w="9525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685800" y="3733800"/>
            <a:ext cx="82296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sz="2800" b="1" dirty="0">
                <a:latin typeface="Calibri Light" panose="020F0302020204030204" pitchFamily="34" charset="0"/>
              </a:rPr>
              <a:t>“And no wonder! For Satan himself transforms himself into an </a:t>
            </a:r>
            <a:r>
              <a:rPr lang="en-US" sz="2800" b="1" dirty="0">
                <a:solidFill>
                  <a:srgbClr val="FFFF00"/>
                </a:solidFill>
                <a:latin typeface="Calibri Light" panose="020F0302020204030204" pitchFamily="34" charset="0"/>
              </a:rPr>
              <a:t>angel of light</a:t>
            </a:r>
            <a:r>
              <a:rPr lang="en-US" sz="2800" b="1" dirty="0">
                <a:latin typeface="Calibri Light" panose="020F0302020204030204" pitchFamily="34" charset="0"/>
              </a:rPr>
              <a:t>.” </a:t>
            </a:r>
            <a:r>
              <a:rPr lang="en-US" sz="2400" b="1" dirty="0">
                <a:latin typeface="Calibri Light" panose="020F0302020204030204" pitchFamily="34" charset="0"/>
              </a:rPr>
              <a:t>2 Corinthians 11:14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32DD5B1-83DA-42F7-850B-47391A9A6F4D}"/>
              </a:ext>
            </a:extLst>
          </p:cNvPr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Richie Thetford									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 animBg="1"/>
      <p:bldP spid="92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12192000" cy="762000"/>
          </a:xfrm>
          <a:effectLst/>
        </p:spPr>
        <p:txBody>
          <a:bodyPr/>
          <a:lstStyle/>
          <a:p>
            <a:pPr algn="ctr">
              <a:defRPr/>
            </a:pPr>
            <a:r>
              <a:rPr lang="en-US" b="1" dirty="0">
                <a:cs typeface="Calibri" panose="020F0502020204030204" pitchFamily="34" charset="0"/>
              </a:rPr>
              <a:t>How are Christians to Recognize Satan?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752600"/>
            <a:ext cx="11811000" cy="4724400"/>
          </a:xfrm>
          <a:effectLst/>
        </p:spPr>
        <p:txBody>
          <a:bodyPr/>
          <a:lstStyle/>
          <a:p>
            <a:pPr>
              <a:defRPr/>
            </a:pPr>
            <a:r>
              <a:rPr lang="en-US" sz="3400" b="1" dirty="0">
                <a:cs typeface="Calibri" panose="020F0502020204030204" pitchFamily="34" charset="0"/>
              </a:rPr>
              <a:t>Satan has ministers</a:t>
            </a:r>
          </a:p>
          <a:p>
            <a:pPr lvl="1">
              <a:defRPr/>
            </a:pPr>
            <a:r>
              <a:rPr lang="en-US" sz="3400" dirty="0">
                <a:solidFill>
                  <a:srgbClr val="FFFF00"/>
                </a:solidFill>
                <a:cs typeface="Calibri" panose="020F0502020204030204" pitchFamily="34" charset="0"/>
              </a:rPr>
              <a:t>2 Corinthians 11:15; 2 Corinthians 4:3-4</a:t>
            </a:r>
          </a:p>
          <a:p>
            <a:pPr>
              <a:defRPr/>
            </a:pPr>
            <a:r>
              <a:rPr lang="en-US" sz="3400" b="1" dirty="0">
                <a:cs typeface="Calibri" panose="020F0502020204030204" pitchFamily="34" charset="0"/>
              </a:rPr>
              <a:t>Hates the Word of God</a:t>
            </a:r>
          </a:p>
          <a:p>
            <a:pPr lvl="1">
              <a:defRPr/>
            </a:pPr>
            <a:r>
              <a:rPr lang="en-US" sz="3400" dirty="0">
                <a:solidFill>
                  <a:srgbClr val="FFFF00"/>
                </a:solidFill>
                <a:cs typeface="Calibri" panose="020F0502020204030204" pitchFamily="34" charset="0"/>
              </a:rPr>
              <a:t>Luke 8:13; Mark 4:15</a:t>
            </a:r>
          </a:p>
          <a:p>
            <a:pPr>
              <a:defRPr/>
            </a:pPr>
            <a:r>
              <a:rPr lang="en-US" sz="3400" b="1" dirty="0">
                <a:cs typeface="Calibri" panose="020F0502020204030204" pitchFamily="34" charset="0"/>
              </a:rPr>
              <a:t>Knows the Word and perverts it</a:t>
            </a:r>
          </a:p>
          <a:p>
            <a:pPr lvl="1">
              <a:defRPr/>
            </a:pPr>
            <a:r>
              <a:rPr lang="en-US" sz="3400" dirty="0">
                <a:solidFill>
                  <a:srgbClr val="FFFF00"/>
                </a:solidFill>
                <a:cs typeface="Calibri" panose="020F0502020204030204" pitchFamily="34" charset="0"/>
              </a:rPr>
              <a:t>Matthew 4:6 – perversion of Psalms 91:11-12</a:t>
            </a:r>
          </a:p>
          <a:p>
            <a:pPr>
              <a:defRPr/>
            </a:pPr>
            <a:r>
              <a:rPr lang="en-US" sz="3400" b="1" dirty="0">
                <a:cs typeface="Calibri" panose="020F0502020204030204" pitchFamily="34" charset="0"/>
              </a:rPr>
              <a:t>Satan will leave us when we resist him</a:t>
            </a:r>
          </a:p>
        </p:txBody>
      </p:sp>
      <p:sp>
        <p:nvSpPr>
          <p:cNvPr id="10244" name="AutoShape 4"/>
          <p:cNvSpPr>
            <a:spLocks noChangeArrowheads="1"/>
          </p:cNvSpPr>
          <p:nvPr/>
        </p:nvSpPr>
        <p:spPr bwMode="auto">
          <a:xfrm>
            <a:off x="533400" y="6019800"/>
            <a:ext cx="11430000" cy="457200"/>
          </a:xfrm>
          <a:prstGeom prst="roundRect">
            <a:avLst>
              <a:gd name="adj" fmla="val 16667"/>
            </a:avLst>
          </a:pr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533400" y="6015335"/>
            <a:ext cx="11430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2400" b="1" dirty="0">
                <a:latin typeface="Calibri Light" panose="020F0302020204030204" pitchFamily="34" charset="0"/>
              </a:rPr>
              <a:t>“…Resist the devil and he will flee from you” </a:t>
            </a:r>
            <a:r>
              <a:rPr lang="en-US" sz="2400" dirty="0">
                <a:solidFill>
                  <a:srgbClr val="FFFF00"/>
                </a:solidFill>
                <a:latin typeface="Calibri Light" panose="020F0302020204030204" pitchFamily="34" charset="0"/>
              </a:rPr>
              <a:t>James 4:7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C46B8C8-1698-468C-A377-404C4582905C}"/>
              </a:ext>
            </a:extLst>
          </p:cNvPr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Richie Thetford									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 animBg="1"/>
      <p:bldP spid="1024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12192000" cy="819150"/>
          </a:xfrm>
          <a:effectLst/>
        </p:spPr>
        <p:txBody>
          <a:bodyPr/>
          <a:lstStyle/>
          <a:p>
            <a:pPr algn="ctr">
              <a:defRPr/>
            </a:pPr>
            <a:r>
              <a:rPr lang="en-US" b="1" dirty="0">
                <a:cs typeface="Calibri" panose="020F0502020204030204" pitchFamily="34" charset="0"/>
              </a:rPr>
              <a:t>Christians Should Never Underestimate Satan!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752600"/>
            <a:ext cx="11658600" cy="4724400"/>
          </a:xfrm>
          <a:effectLst/>
        </p:spPr>
        <p:txBody>
          <a:bodyPr/>
          <a:lstStyle/>
          <a:p>
            <a:pPr>
              <a:defRPr/>
            </a:pPr>
            <a:r>
              <a:rPr lang="en-US" sz="3400" b="1" dirty="0">
                <a:cs typeface="Calibri" panose="020F0502020204030204" pitchFamily="34" charset="0"/>
              </a:rPr>
              <a:t>He received a great blow – but he is still dangerous!</a:t>
            </a:r>
          </a:p>
          <a:p>
            <a:pPr lvl="1">
              <a:defRPr/>
            </a:pPr>
            <a:r>
              <a:rPr lang="en-US" sz="3200" dirty="0">
                <a:solidFill>
                  <a:srgbClr val="FFFF00"/>
                </a:solidFill>
                <a:cs typeface="Calibri" panose="020F0502020204030204" pitchFamily="34" charset="0"/>
              </a:rPr>
              <a:t>Genesis 3:15; Hebrews 2:14-15</a:t>
            </a:r>
          </a:p>
          <a:p>
            <a:pPr>
              <a:defRPr/>
            </a:pPr>
            <a:r>
              <a:rPr lang="en-US" sz="3400" b="1" dirty="0">
                <a:cs typeface="Calibri" panose="020F0502020204030204" pitchFamily="34" charset="0"/>
              </a:rPr>
              <a:t>Resist the devil and avoid his snare</a:t>
            </a:r>
          </a:p>
        </p:txBody>
      </p:sp>
      <p:sp>
        <p:nvSpPr>
          <p:cNvPr id="11268" name="AutoShape 4"/>
          <p:cNvSpPr>
            <a:spLocks noChangeArrowheads="1"/>
          </p:cNvSpPr>
          <p:nvPr/>
        </p:nvSpPr>
        <p:spPr bwMode="auto">
          <a:xfrm>
            <a:off x="685800" y="3810000"/>
            <a:ext cx="8534400" cy="2362200"/>
          </a:xfrm>
          <a:prstGeom prst="roundRect">
            <a:avLst>
              <a:gd name="adj" fmla="val 16667"/>
            </a:avLst>
          </a:prstGeom>
          <a:solidFill>
            <a:srgbClr val="000000"/>
          </a:solidFill>
          <a:ln w="9525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685800" y="4019252"/>
            <a:ext cx="8534400" cy="2000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“…that they may </a:t>
            </a:r>
            <a:r>
              <a:rPr lang="en-US" sz="32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come to their senses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and</a:t>
            </a:r>
            <a:b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escape the snare of the devil, having been</a:t>
            </a:r>
            <a:b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taken captive by him to do his will.”</a:t>
            </a:r>
          </a:p>
          <a:p>
            <a:pPr algn="ctr"/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 Timothy 2:26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DCEC97F-6527-40C9-A860-97C2B3F8D0DE}"/>
              </a:ext>
            </a:extLst>
          </p:cNvPr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Richie Thetford									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animBg="1"/>
      <p:bldP spid="1126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5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1818968"/>
            <a:ext cx="3962401" cy="4658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28600"/>
            <a:ext cx="12115800" cy="990600"/>
          </a:xfrm>
          <a:effectLst/>
        </p:spPr>
        <p:txBody>
          <a:bodyPr/>
          <a:lstStyle/>
          <a:p>
            <a:pPr algn="ctr">
              <a:defRPr/>
            </a:pPr>
            <a:r>
              <a:rPr lang="en-US" sz="6000" b="1" dirty="0">
                <a:cs typeface="Calibri" panose="020F0502020204030204" pitchFamily="34" charset="0"/>
              </a:rPr>
              <a:t>Conclusion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752600"/>
            <a:ext cx="8839200" cy="4953000"/>
          </a:xfrm>
          <a:effectLst/>
        </p:spPr>
        <p:txBody>
          <a:bodyPr/>
          <a:lstStyle/>
          <a:p>
            <a:pPr>
              <a:defRPr/>
            </a:pPr>
            <a:r>
              <a:rPr lang="en-US" sz="3400" b="1" dirty="0">
                <a:cs typeface="Calibri" panose="020F0502020204030204" pitchFamily="34" charset="0"/>
              </a:rPr>
              <a:t>The destiny of Satan is everlasting fire!</a:t>
            </a:r>
          </a:p>
          <a:p>
            <a:pPr lvl="1">
              <a:defRPr/>
            </a:pPr>
            <a:r>
              <a:rPr lang="en-US" sz="3200" dirty="0">
                <a:solidFill>
                  <a:srgbClr val="FFFF00"/>
                </a:solidFill>
                <a:cs typeface="Calibri" panose="020F0502020204030204" pitchFamily="34" charset="0"/>
              </a:rPr>
              <a:t>Matthew 25:41</a:t>
            </a:r>
          </a:p>
          <a:p>
            <a:pPr>
              <a:defRPr/>
            </a:pPr>
            <a:r>
              <a:rPr lang="en-US" sz="3400" b="1" dirty="0">
                <a:solidFill>
                  <a:schemeClr val="tx2"/>
                </a:solidFill>
                <a:cs typeface="Calibri" panose="020F0502020204030204" pitchFamily="34" charset="0"/>
              </a:rPr>
              <a:t>Those who serve and walk with him here</a:t>
            </a:r>
            <a:br>
              <a:rPr lang="en-US" sz="3400" b="1" dirty="0">
                <a:solidFill>
                  <a:schemeClr val="tx2"/>
                </a:solidFill>
                <a:cs typeface="Calibri" panose="020F0502020204030204" pitchFamily="34" charset="0"/>
              </a:rPr>
            </a:br>
            <a:r>
              <a:rPr lang="en-US" sz="3400" b="1" dirty="0">
                <a:solidFill>
                  <a:schemeClr val="tx2"/>
                </a:solidFill>
                <a:cs typeface="Calibri" panose="020F0502020204030204" pitchFamily="34" charset="0"/>
              </a:rPr>
              <a:t>will live and dwell with Satan in eternity</a:t>
            </a:r>
          </a:p>
          <a:p>
            <a:pPr lvl="1">
              <a:defRPr/>
            </a:pPr>
            <a:r>
              <a:rPr lang="en-US" sz="3200" dirty="0">
                <a:solidFill>
                  <a:srgbClr val="FFFF00"/>
                </a:solidFill>
                <a:cs typeface="Calibri" panose="020F0502020204030204" pitchFamily="34" charset="0"/>
              </a:rPr>
              <a:t>2 Corinthians 11:3</a:t>
            </a:r>
          </a:p>
          <a:p>
            <a:pPr>
              <a:defRPr/>
            </a:pPr>
            <a:r>
              <a:rPr lang="en-US" sz="3400" b="1" dirty="0">
                <a:cs typeface="Calibri" panose="020F0502020204030204" pitchFamily="34" charset="0"/>
              </a:rPr>
              <a:t>Those who do not know God or obey God</a:t>
            </a:r>
            <a:br>
              <a:rPr lang="en-US" sz="3400" b="1" dirty="0">
                <a:cs typeface="Calibri" panose="020F0502020204030204" pitchFamily="34" charset="0"/>
              </a:rPr>
            </a:br>
            <a:r>
              <a:rPr lang="en-US" sz="3400" b="1" dirty="0">
                <a:cs typeface="Calibri" panose="020F0502020204030204" pitchFamily="34" charset="0"/>
              </a:rPr>
              <a:t>will join Satan in Hell’s eternity</a:t>
            </a:r>
          </a:p>
          <a:p>
            <a:pPr lvl="1">
              <a:defRPr/>
            </a:pPr>
            <a:r>
              <a:rPr lang="en-US" sz="3200" dirty="0">
                <a:solidFill>
                  <a:srgbClr val="FFFF00"/>
                </a:solidFill>
                <a:cs typeface="Calibri" panose="020F0502020204030204" pitchFamily="34" charset="0"/>
              </a:rPr>
              <a:t>2 Thessalonians 1:8-9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3194810-0DDE-4289-A8FE-CE8E5DDD8824}"/>
              </a:ext>
            </a:extLst>
          </p:cNvPr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Richie Thetford									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RKNBAR">
  <a:themeElements>
    <a:clrScheme name="BRKNBAR 1">
      <a:dk1>
        <a:srgbClr val="000000"/>
      </a:dk1>
      <a:lt1>
        <a:srgbClr val="FFFFFF"/>
      </a:lt1>
      <a:dk2>
        <a:srgbClr val="CC0000"/>
      </a:dk2>
      <a:lt2>
        <a:srgbClr val="FFFFFF"/>
      </a:lt2>
      <a:accent1>
        <a:srgbClr val="FF0033"/>
      </a:accent1>
      <a:accent2>
        <a:srgbClr val="996633"/>
      </a:accent2>
      <a:accent3>
        <a:srgbClr val="E2AAAA"/>
      </a:accent3>
      <a:accent4>
        <a:srgbClr val="DADADA"/>
      </a:accent4>
      <a:accent5>
        <a:srgbClr val="FFAAAD"/>
      </a:accent5>
      <a:accent6>
        <a:srgbClr val="8A5C2D"/>
      </a:accent6>
      <a:hlink>
        <a:srgbClr val="CC9900"/>
      </a:hlink>
      <a:folHlink>
        <a:srgbClr val="FF6699"/>
      </a:folHlink>
    </a:clrScheme>
    <a:fontScheme name="BRKNBAR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RKNBAR 1">
        <a:dk1>
          <a:srgbClr val="000000"/>
        </a:dk1>
        <a:lt1>
          <a:srgbClr val="FFFFFF"/>
        </a:lt1>
        <a:dk2>
          <a:srgbClr val="CC0000"/>
        </a:dk2>
        <a:lt2>
          <a:srgbClr val="FFFFFF"/>
        </a:lt2>
        <a:accent1>
          <a:srgbClr val="FF0033"/>
        </a:accent1>
        <a:accent2>
          <a:srgbClr val="996633"/>
        </a:accent2>
        <a:accent3>
          <a:srgbClr val="E2AAAA"/>
        </a:accent3>
        <a:accent4>
          <a:srgbClr val="DADADA"/>
        </a:accent4>
        <a:accent5>
          <a:srgbClr val="FFAAAD"/>
        </a:accent5>
        <a:accent6>
          <a:srgbClr val="8A5C2D"/>
        </a:accent6>
        <a:hlink>
          <a:srgbClr val="CC9900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RKNBAR 2">
        <a:dk1>
          <a:srgbClr val="000000"/>
        </a:dk1>
        <a:lt1>
          <a:srgbClr val="FFFFFF"/>
        </a:lt1>
        <a:dk2>
          <a:srgbClr val="0000FF"/>
        </a:dk2>
        <a:lt2>
          <a:srgbClr val="FFFFFF"/>
        </a:lt2>
        <a:accent1>
          <a:srgbClr val="FF00FF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AAFF"/>
        </a:accent5>
        <a:accent6>
          <a:srgbClr val="E70000"/>
        </a:accent6>
        <a:hlink>
          <a:srgbClr val="00FFFF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KNBAR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DDDDDD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97979"/>
        </a:accent6>
        <a:hlink>
          <a:srgbClr val="39393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BRKNBAR</Template>
  <TotalTime>461</TotalTime>
  <Words>489</Words>
  <Application>Microsoft Office PowerPoint</Application>
  <PresentationFormat>Widescreen</PresentationFormat>
  <Paragraphs>59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Calibri Light</vt:lpstr>
      <vt:lpstr>Times New Roman</vt:lpstr>
      <vt:lpstr>BRKNBAR</vt:lpstr>
      <vt:lpstr>Satan’s Place</vt:lpstr>
      <vt:lpstr>Names and Phrases Used to Describe Satan</vt:lpstr>
      <vt:lpstr>How are Christians to Think of Satan?</vt:lpstr>
      <vt:lpstr>How are Christians to Recognize Satan?</vt:lpstr>
      <vt:lpstr>How are Christians to Recognize Satan?</vt:lpstr>
      <vt:lpstr>Christians Should Never Underestimate Satan!</vt:lpstr>
      <vt:lpstr>Conclusion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Satan’s Place</dc:title>
  <dc:creator>HP Authorized Customer</dc:creator>
  <cp:lastModifiedBy>Richard Thetford</cp:lastModifiedBy>
  <cp:revision>31</cp:revision>
  <dcterms:created xsi:type="dcterms:W3CDTF">2006-10-10T05:05:59Z</dcterms:created>
  <dcterms:modified xsi:type="dcterms:W3CDTF">2020-11-08T16:28:12Z</dcterms:modified>
</cp:coreProperties>
</file>