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3" r:id="rId5"/>
    <p:sldId id="265" r:id="rId6"/>
    <p:sldId id="267" r:id="rId7"/>
    <p:sldId id="269" r:id="rId8"/>
    <p:sldId id="271" r:id="rId9"/>
    <p:sldId id="273" r:id="rId10"/>
    <p:sldId id="2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016" y="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>
              <a:latin typeface="Inter" panose="020B0502030000000004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4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Inter" panose="020B0502030000000004" pitchFamily="34" charset="0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  <a:latin typeface="Inter" panose="020B05020300000000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8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 dirty="0">
                <a:latin typeface="Inter" panose="020B0502030000000004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 dirty="0">
                <a:latin typeface="Inter" panose="020B0502030000000004" pitchFamily="34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800" dirty="0">
                <a:latin typeface="Inter" panose="020B0502030000000004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Inter" panose="020B0502030000000004" pitchFamily="34" charset="0"/>
              </a:defRPr>
            </a:lvl1pPr>
            <a:extLst/>
          </a:lstStyle>
          <a:p>
            <a:fld id="{C5ECCCB3-3854-4ED1-ACCD-015F86D8CC20}" type="datetimeFigureOut">
              <a:rPr lang="en-US" smtClean="0"/>
              <a:pPr/>
              <a:t>7/14/2024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  <a:latin typeface="Inter" panose="020B0502030000000004" pitchFamily="34" charset="0"/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Inter" panose="020B0502030000000004" pitchFamily="34" charset="0"/>
              </a:defRPr>
            </a:lvl1pPr>
            <a:extLst/>
          </a:lstStyle>
          <a:p>
            <a:fld id="{FDFB1141-4982-4CCB-8E3C-34E5BAE2D9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Inter" panose="020B05020300000000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2"/>
            <a:ext cx="10972800" cy="4386071"/>
          </a:xfrm>
        </p:spPr>
        <p:txBody>
          <a:bodyPr vert="eaVert"/>
          <a:lstStyle>
            <a:lvl1pPr>
              <a:defRPr>
                <a:latin typeface="Inter" panose="020B0502030000000004" pitchFamily="34" charset="0"/>
              </a:defRPr>
            </a:lvl1pPr>
            <a:lvl2pPr>
              <a:defRPr>
                <a:latin typeface="Inter" panose="020B0502030000000004" pitchFamily="34" charset="0"/>
              </a:defRPr>
            </a:lvl2pPr>
            <a:lvl3pPr>
              <a:defRPr>
                <a:latin typeface="Inter" panose="020B0502030000000004" pitchFamily="34" charset="0"/>
              </a:defRPr>
            </a:lvl3pPr>
            <a:lvl4pPr>
              <a:defRPr>
                <a:latin typeface="Inter" panose="020B0502030000000004" pitchFamily="34" charset="0"/>
              </a:defRPr>
            </a:lvl4pPr>
            <a:lvl5pPr>
              <a:defRPr>
                <a:latin typeface="Inter" panose="020B0502030000000004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Inter" panose="020B0502030000000004" pitchFamily="34" charset="0"/>
              </a:defRPr>
            </a:lvl1pPr>
          </a:lstStyle>
          <a:p>
            <a:fld id="{C5ECCCB3-3854-4ED1-ACCD-015F86D8CC20}" type="datetimeFigureOut">
              <a:rPr lang="en-US" smtClean="0"/>
              <a:pPr/>
              <a:t>7/14/2024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Inter" panose="020B05020300000000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Inter" panose="020B0502030000000004" pitchFamily="34" charset="0"/>
              </a:defRPr>
            </a:lvl1pPr>
          </a:lstStyle>
          <a:p>
            <a:fld id="{FDFB1141-4982-4CCB-8E3C-34E5BAE2D9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3"/>
            <a:ext cx="2369960" cy="5592761"/>
          </a:xfrm>
        </p:spPr>
        <p:txBody>
          <a:bodyPr vert="eaVert"/>
          <a:lstStyle>
            <a:lvl1pPr>
              <a:defRPr>
                <a:latin typeface="Inter" panose="020B05020300000000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lvl1pPr>
              <a:defRPr>
                <a:latin typeface="Inter" panose="020B0502030000000004" pitchFamily="34" charset="0"/>
              </a:defRPr>
            </a:lvl1pPr>
            <a:lvl2pPr>
              <a:defRPr>
                <a:latin typeface="Inter" panose="020B0502030000000004" pitchFamily="34" charset="0"/>
              </a:defRPr>
            </a:lvl2pPr>
            <a:lvl3pPr>
              <a:defRPr>
                <a:latin typeface="Inter" panose="020B0502030000000004" pitchFamily="34" charset="0"/>
              </a:defRPr>
            </a:lvl3pPr>
            <a:lvl4pPr>
              <a:defRPr>
                <a:latin typeface="Inter" panose="020B0502030000000004" pitchFamily="34" charset="0"/>
              </a:defRPr>
            </a:lvl4pPr>
            <a:lvl5pPr>
              <a:defRPr>
                <a:latin typeface="Inter" panose="020B0502030000000004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Inter" panose="020B0502030000000004" pitchFamily="34" charset="0"/>
              </a:defRPr>
            </a:lvl1pPr>
          </a:lstStyle>
          <a:p>
            <a:fld id="{C5ECCCB3-3854-4ED1-ACCD-015F86D8CC20}" type="datetimeFigureOut">
              <a:rPr lang="en-US" smtClean="0"/>
              <a:pPr/>
              <a:t>7/14/2024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Inter" panose="020B05020300000000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Inter" panose="020B0502030000000004" pitchFamily="34" charset="0"/>
              </a:defRPr>
            </a:lvl1pPr>
          </a:lstStyle>
          <a:p>
            <a:fld id="{FDFB1141-4982-4CCB-8E3C-34E5BAE2D9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Inter" panose="020B0502030000000004" pitchFamily="34" charset="0"/>
              </a:defRPr>
            </a:lvl1pPr>
            <a:lvl2pPr>
              <a:defRPr>
                <a:latin typeface="Inter" panose="020B0502030000000004" pitchFamily="34" charset="0"/>
              </a:defRPr>
            </a:lvl2pPr>
            <a:lvl3pPr>
              <a:defRPr>
                <a:latin typeface="Inter" panose="020B0502030000000004" pitchFamily="34" charset="0"/>
              </a:defRPr>
            </a:lvl3pPr>
            <a:lvl4pPr>
              <a:defRPr>
                <a:latin typeface="Inter" panose="020B0502030000000004" pitchFamily="34" charset="0"/>
              </a:defRPr>
            </a:lvl4pPr>
            <a:lvl5pPr>
              <a:defRPr>
                <a:latin typeface="Inter" panose="020B0502030000000004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Inter" panose="020B0502030000000004" pitchFamily="34" charset="0"/>
              </a:defRPr>
            </a:lvl1pPr>
          </a:lstStyle>
          <a:p>
            <a:fld id="{C5ECCCB3-3854-4ED1-ACCD-015F86D8CC20}" type="datetimeFigureOut">
              <a:rPr lang="en-US" smtClean="0"/>
              <a:pPr/>
              <a:t>7/14/2024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Inter" panose="020B05020300000000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Inter" panose="020B0502030000000004" pitchFamily="34" charset="0"/>
              </a:defRPr>
            </a:lvl1pPr>
          </a:lstStyle>
          <a:p>
            <a:fld id="{FDFB1141-4982-4CCB-8E3C-34E5BAE2D9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Inter" panose="020B05020300000000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Inter" panose="020B0502030000000004" pitchFamily="34" charset="0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  <a:latin typeface="Inter" panose="020B0502030000000004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Inter" panose="020B0502030000000004" pitchFamily="34" charset="0"/>
              </a:defRPr>
            </a:lvl1pPr>
          </a:lstStyle>
          <a:p>
            <a:fld id="{C5ECCCB3-3854-4ED1-ACCD-015F86D8CC20}" type="datetimeFigureOut">
              <a:rPr lang="en-US" smtClean="0"/>
              <a:pPr/>
              <a:t>7/14/2024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Inter" panose="020B05020300000000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Inter" panose="020B0502030000000004" pitchFamily="34" charset="0"/>
              </a:defRPr>
            </a:lvl1pPr>
          </a:lstStyle>
          <a:p>
            <a:fld id="{FDFB1141-4982-4CCB-8E3C-34E5BAE2D9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 dirty="0">
              <a:latin typeface="Inter" panose="020B0502030000000004" pitchFamily="34" charset="0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 dirty="0">
              <a:latin typeface="Inter" panose="020B05020300000000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31"/>
            <a:ext cx="5384800" cy="4525963"/>
          </a:xfrm>
        </p:spPr>
        <p:txBody>
          <a:bodyPr/>
          <a:lstStyle>
            <a:lvl1pPr>
              <a:defRPr sz="2800">
                <a:latin typeface="Inter" panose="020B0502030000000004" pitchFamily="34" charset="0"/>
              </a:defRPr>
            </a:lvl1pPr>
            <a:lvl2pPr>
              <a:defRPr sz="2400">
                <a:latin typeface="Inter" panose="020B0502030000000004" pitchFamily="34" charset="0"/>
              </a:defRPr>
            </a:lvl2pPr>
            <a:lvl3pPr>
              <a:defRPr sz="2000">
                <a:latin typeface="Inter" panose="020B0502030000000004" pitchFamily="34" charset="0"/>
              </a:defRPr>
            </a:lvl3pPr>
            <a:lvl4pPr>
              <a:defRPr sz="1800">
                <a:latin typeface="Inter" panose="020B0502030000000004" pitchFamily="34" charset="0"/>
              </a:defRPr>
            </a:lvl4pPr>
            <a:lvl5pPr>
              <a:defRPr sz="1800">
                <a:latin typeface="Inter" panose="020B0502030000000004" pitchFamily="34" charset="0"/>
              </a:defRPr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31"/>
            <a:ext cx="5384800" cy="4525963"/>
          </a:xfrm>
        </p:spPr>
        <p:txBody>
          <a:bodyPr/>
          <a:lstStyle>
            <a:lvl1pPr>
              <a:defRPr sz="2800">
                <a:latin typeface="Inter" panose="020B0502030000000004" pitchFamily="34" charset="0"/>
              </a:defRPr>
            </a:lvl1pPr>
            <a:lvl2pPr>
              <a:defRPr sz="2400">
                <a:latin typeface="Inter" panose="020B0502030000000004" pitchFamily="34" charset="0"/>
              </a:defRPr>
            </a:lvl2pPr>
            <a:lvl3pPr>
              <a:defRPr sz="2000">
                <a:latin typeface="Inter" panose="020B0502030000000004" pitchFamily="34" charset="0"/>
              </a:defRPr>
            </a:lvl3pPr>
            <a:lvl4pPr>
              <a:defRPr sz="1800">
                <a:latin typeface="Inter" panose="020B0502030000000004" pitchFamily="34" charset="0"/>
              </a:defRPr>
            </a:lvl4pPr>
            <a:lvl5pPr>
              <a:defRPr sz="1800">
                <a:latin typeface="Inter" panose="020B0502030000000004" pitchFamily="34" charset="0"/>
              </a:defRPr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Inter" panose="020B0502030000000004" pitchFamily="34" charset="0"/>
              </a:defRPr>
            </a:lvl1pPr>
          </a:lstStyle>
          <a:p>
            <a:fld id="{C5ECCCB3-3854-4ED1-ACCD-015F86D8CC20}" type="datetimeFigureOut">
              <a:rPr lang="en-US" smtClean="0"/>
              <a:pPr/>
              <a:t>7/14/2024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Inter" panose="020B05020300000000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Inter" panose="020B0502030000000004" pitchFamily="34" charset="0"/>
              </a:defRPr>
            </a:lvl1pPr>
          </a:lstStyle>
          <a:p>
            <a:fld id="{FDFB1141-4982-4CCB-8E3C-34E5BAE2D9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Inter" panose="020B05020300000000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>
                <a:latin typeface="Inter" panose="020B0502030000000004" pitchFamily="34" charset="0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  <a:latin typeface="Inter" panose="020B0502030000000004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70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  <a:latin typeface="Inter" panose="020B0502030000000004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7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>
                <a:latin typeface="Inter" panose="020B0502030000000004" pitchFamily="34" charset="0"/>
              </a:defRPr>
            </a:lvl1pPr>
            <a:lvl2pPr>
              <a:defRPr sz="2000">
                <a:latin typeface="Inter" panose="020B0502030000000004" pitchFamily="34" charset="0"/>
              </a:defRPr>
            </a:lvl2pPr>
            <a:lvl3pPr>
              <a:defRPr sz="1800">
                <a:latin typeface="Inter" panose="020B0502030000000004" pitchFamily="34" charset="0"/>
              </a:defRPr>
            </a:lvl3pPr>
            <a:lvl4pPr>
              <a:defRPr sz="1600">
                <a:latin typeface="Inter" panose="020B0502030000000004" pitchFamily="34" charset="0"/>
              </a:defRPr>
            </a:lvl4pPr>
            <a:lvl5pPr>
              <a:defRPr sz="1600">
                <a:latin typeface="Inter" panose="020B0502030000000004" pitchFamily="34" charset="0"/>
              </a:defRPr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444297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>
                <a:latin typeface="Inter" panose="020B0502030000000004" pitchFamily="34" charset="0"/>
              </a:defRPr>
            </a:lvl1pPr>
            <a:lvl2pPr>
              <a:defRPr sz="2000">
                <a:latin typeface="Inter" panose="020B0502030000000004" pitchFamily="34" charset="0"/>
              </a:defRPr>
            </a:lvl2pPr>
            <a:lvl3pPr>
              <a:defRPr sz="1800">
                <a:latin typeface="Inter" panose="020B0502030000000004" pitchFamily="34" charset="0"/>
              </a:defRPr>
            </a:lvl3pPr>
            <a:lvl4pPr>
              <a:defRPr sz="1600">
                <a:latin typeface="Inter" panose="020B0502030000000004" pitchFamily="34" charset="0"/>
              </a:defRPr>
            </a:lvl4pPr>
            <a:lvl5pPr>
              <a:defRPr sz="1600">
                <a:latin typeface="Inter" panose="020B0502030000000004" pitchFamily="34" charset="0"/>
              </a:defRPr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Inter" panose="020B0502030000000004" pitchFamily="34" charset="0"/>
              </a:defRPr>
            </a:lvl1pPr>
          </a:lstStyle>
          <a:p>
            <a:fld id="{C5ECCCB3-3854-4ED1-ACCD-015F86D8CC20}" type="datetimeFigureOut">
              <a:rPr lang="en-US" smtClean="0"/>
              <a:pPr/>
              <a:t>7/14/2024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Inter" panose="020B05020300000000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Inter" panose="020B0502030000000004" pitchFamily="34" charset="0"/>
              </a:defRPr>
            </a:lvl1pPr>
          </a:lstStyle>
          <a:p>
            <a:fld id="{FDFB1141-4982-4CCB-8E3C-34E5BAE2D9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Inter" panose="020B0502030000000004" pitchFamily="34" charset="0"/>
              </a:defRPr>
            </a:lvl1pPr>
          </a:lstStyle>
          <a:p>
            <a:fld id="{C5ECCCB3-3854-4ED1-ACCD-015F86D8CC20}" type="datetimeFigureOut">
              <a:rPr lang="en-US" smtClean="0"/>
              <a:pPr/>
              <a:t>7/14/2024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Inter" panose="020B05020300000000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Inter" panose="020B0502030000000004" pitchFamily="34" charset="0"/>
              </a:defRPr>
            </a:lvl1pPr>
          </a:lstStyle>
          <a:p>
            <a:fld id="{FDFB1141-4982-4CCB-8E3C-34E5BAE2D9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Inter" panose="020B05020300000000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Inter" panose="020B0502030000000004" pitchFamily="34" charset="0"/>
              </a:defRPr>
            </a:lvl1pPr>
          </a:lstStyle>
          <a:p>
            <a:fld id="{C5ECCCB3-3854-4ED1-ACCD-015F86D8CC20}" type="datetimeFigureOut">
              <a:rPr lang="en-US" smtClean="0"/>
              <a:pPr/>
              <a:t>7/14/2024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Inter" panose="020B05020300000000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Inter" panose="020B0502030000000004" pitchFamily="34" charset="0"/>
              </a:defRPr>
            </a:lvl1pPr>
          </a:lstStyle>
          <a:p>
            <a:fld id="{FDFB1141-4982-4CCB-8E3C-34E5BAE2D9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  <a:latin typeface="Inter" panose="020B0502030000000004" pitchFamily="34" charset="0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>
                <a:latin typeface="Inter" panose="020B0502030000000004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>
                <a:latin typeface="Inter" panose="020B0502030000000004" pitchFamily="34" charset="0"/>
              </a:defRPr>
            </a:lvl1pPr>
            <a:lvl2pPr>
              <a:defRPr sz="2800">
                <a:latin typeface="Inter" panose="020B0502030000000004" pitchFamily="34" charset="0"/>
              </a:defRPr>
            </a:lvl2pPr>
            <a:lvl3pPr>
              <a:defRPr sz="2400">
                <a:latin typeface="Inter" panose="020B0502030000000004" pitchFamily="34" charset="0"/>
              </a:defRPr>
            </a:lvl3pPr>
            <a:lvl4pPr>
              <a:defRPr sz="2000">
                <a:latin typeface="Inter" panose="020B0502030000000004" pitchFamily="34" charset="0"/>
              </a:defRPr>
            </a:lvl4pPr>
            <a:lvl5pPr>
              <a:defRPr sz="2000">
                <a:latin typeface="Inter" panose="020B0502030000000004" pitchFamily="34" charset="0"/>
              </a:defRPr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lvl1pPr>
              <a:defRPr>
                <a:latin typeface="Inter" panose="020B0502030000000004" pitchFamily="34" charset="0"/>
              </a:defRPr>
            </a:lvl1pPr>
          </a:lstStyle>
          <a:p>
            <a:fld id="{C5ECCCB3-3854-4ED1-ACCD-015F86D8CC20}" type="datetimeFigureOut">
              <a:rPr lang="en-US" smtClean="0"/>
              <a:pPr/>
              <a:t>7/14/2024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Inter" panose="020B05020300000000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Inter" panose="020B0502030000000004" pitchFamily="34" charset="0"/>
              </a:defRPr>
            </a:lvl1pPr>
          </a:lstStyle>
          <a:p>
            <a:fld id="{FDFB1141-4982-4CCB-8E3C-34E5BAE2D9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>
                <a:latin typeface="Inter" panose="020B0502030000000004" pitchFamily="34" charset="0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>
                <a:latin typeface="Inter" panose="020B0502030000000004" pitchFamily="34" charset="0"/>
              </a:defRPr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Inter" panose="020B0502030000000004" pitchFamily="34" charset="0"/>
              </a:defRPr>
            </a:lvl1pPr>
            <a:extLst/>
          </a:lstStyle>
          <a:p>
            <a:fld id="{C5ECCCB3-3854-4ED1-ACCD-015F86D8CC20}" type="datetimeFigureOut">
              <a:rPr lang="en-US" smtClean="0"/>
              <a:pPr/>
              <a:t>7/14/2024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8" y="6407947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Inter" panose="020B0502030000000004" pitchFamily="34" charset="0"/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Inter" panose="020B0502030000000004" pitchFamily="34" charset="0"/>
              </a:defRPr>
            </a:lvl1pPr>
            <a:extLst/>
          </a:lstStyle>
          <a:p>
            <a:fld id="{FDFB1141-4982-4CCB-8E3C-34E5BAE2D9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Inter" panose="020B0502030000000004" pitchFamily="34" charset="0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>
              <a:latin typeface="Inter" panose="020B0502030000000004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>
              <a:latin typeface="Inter" panose="020B0502030000000004" pitchFamily="34" charset="0"/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 dirty="0">
              <a:latin typeface="Inter" panose="020B05020300000000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41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 dirty="0">
              <a:latin typeface="Inter" panose="020B0502030000000004" pitchFamily="34" charset="0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 dirty="0">
              <a:latin typeface="Inter" panose="020B05020300000000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>
              <a:latin typeface="Inter" panose="020B0502030000000004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>
              <a:latin typeface="Inter" panose="020B0502030000000004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 dirty="0">
              <a:latin typeface="Inter" panose="020B05020300000000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41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31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Inter" panose="020B0502030000000004" pitchFamily="34" charset="0"/>
              </a:defRPr>
            </a:lvl1pPr>
            <a:extLst/>
          </a:lstStyle>
          <a:p>
            <a:fld id="{C5ECCCB3-3854-4ED1-ACCD-015F86D8CC20}" type="datetimeFigureOut">
              <a:rPr lang="en-US" smtClean="0"/>
              <a:pPr/>
              <a:t>7/14/2024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8" y="6407947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Inter" panose="020B0502030000000004" pitchFamily="34" charset="0"/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7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Inter" panose="020B0502030000000004" pitchFamily="34" charset="0"/>
              </a:defRPr>
            </a:lvl1pPr>
            <a:extLst/>
          </a:lstStyle>
          <a:p>
            <a:fld id="{FDFB1141-4982-4CCB-8E3C-34E5BAE2D9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Inter" panose="020B0502030000000004" pitchFamily="34" charset="0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Inter" panose="020B0502030000000004" pitchFamily="34" charset="0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Inter" panose="020B0502030000000004" pitchFamily="34" charset="0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Inter" panose="020B0502030000000004" pitchFamily="34" charset="0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Inter" panose="020B0502030000000004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Inter" panose="020B0502030000000004" pitchFamily="34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lm_tree_bea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11734800" cy="472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28603"/>
            <a:ext cx="8534400" cy="83916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Satan Is Having a Field Day!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297410"/>
            <a:ext cx="11734800" cy="579393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/>
                </a:solidFill>
                <a:cs typeface="Arial" pitchFamily="34" charset="0"/>
              </a:rPr>
              <a:t>The Sins of Summer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56782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cs typeface="Arial" pitchFamily="34" charset="0"/>
              </a:rPr>
              <a:t>Proverbs 22:6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906E76-ED92-4A16-819D-DFB6DC3DCD2D}"/>
              </a:ext>
            </a:extLst>
          </p:cNvPr>
          <p:cNvSpPr txBox="1"/>
          <p:nvPr/>
        </p:nvSpPr>
        <p:spPr>
          <a:xfrm>
            <a:off x="0" y="6553200"/>
            <a:ext cx="12192000" cy="3077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Arimo" panose="020B0604020202020204" pitchFamily="34" charset="0"/>
              </a:rPr>
              <a:t>Richard Thetford							     	                             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562099"/>
            <a:ext cx="9982200" cy="42672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200" b="1" dirty="0"/>
              <a:t>Do what is right in God’s sight</a:t>
            </a:r>
          </a:p>
          <a:p>
            <a:pPr>
              <a:lnSpc>
                <a:spcPct val="110000"/>
              </a:lnSpc>
            </a:pPr>
            <a:r>
              <a:rPr lang="en-US" sz="3200" b="1" dirty="0"/>
              <a:t>Stand up and be counted a Christian!</a:t>
            </a:r>
          </a:p>
          <a:p>
            <a:pPr lvl="1"/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533400"/>
            <a:ext cx="117348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Conclusion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905000" y="1371600"/>
            <a:ext cx="8382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628904"/>
            <a:ext cx="6248400" cy="369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943600" y="2873164"/>
            <a:ext cx="50292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Inter" panose="020B0502030000000004" pitchFamily="34" charset="0"/>
              </a:rPr>
              <a:t>“And whatever you do in word or deed, do all in the name of the Lord Jesus, giving thanks to God the Father through Him.”</a:t>
            </a:r>
          </a:p>
          <a:p>
            <a:pPr algn="ctr"/>
            <a:r>
              <a:rPr lang="en-US" sz="2800" b="1" dirty="0">
                <a:latin typeface="Inter" panose="020B0502030000000004" pitchFamily="34" charset="0"/>
              </a:rPr>
              <a:t>Colossians 3:17</a:t>
            </a:r>
          </a:p>
        </p:txBody>
      </p:sp>
      <p:pic>
        <p:nvPicPr>
          <p:cNvPr id="14" name="Picture 13" descr="a9e2d438f0ff69d9f4bc720b169cdc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7201" y="2819400"/>
            <a:ext cx="3681999" cy="32635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86CCB86-02A1-4E46-8D9E-1F37F43A01DC}"/>
              </a:ext>
            </a:extLst>
          </p:cNvPr>
          <p:cNvSpPr/>
          <p:nvPr/>
        </p:nvSpPr>
        <p:spPr>
          <a:xfrm>
            <a:off x="0" y="-1"/>
            <a:ext cx="228600" cy="640078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Inter" panose="020B05020300000000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F59413-138C-4E63-B3BC-A525B5C08C83}"/>
              </a:ext>
            </a:extLst>
          </p:cNvPr>
          <p:cNvSpPr/>
          <p:nvPr/>
        </p:nvSpPr>
        <p:spPr>
          <a:xfrm>
            <a:off x="11963400" y="0"/>
            <a:ext cx="22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Inter" panose="020B05020300000000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2664ED-926A-434A-95CD-319CB8E52589}"/>
              </a:ext>
            </a:extLst>
          </p:cNvPr>
          <p:cNvSpPr/>
          <p:nvPr/>
        </p:nvSpPr>
        <p:spPr>
          <a:xfrm>
            <a:off x="0" y="6400800"/>
            <a:ext cx="11963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Inter" panose="020B05020300000000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CA2B5B-1F83-4CCA-94EC-004CAD82EAF8}"/>
              </a:ext>
            </a:extLst>
          </p:cNvPr>
          <p:cNvSpPr/>
          <p:nvPr/>
        </p:nvSpPr>
        <p:spPr>
          <a:xfrm>
            <a:off x="152400" y="0"/>
            <a:ext cx="118872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Inter" panose="020B05020300000000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B3CA55-5350-4A43-943F-9E2892973ED1}"/>
              </a:ext>
            </a:extLst>
          </p:cNvPr>
          <p:cNvSpPr txBox="1"/>
          <p:nvPr/>
        </p:nvSpPr>
        <p:spPr>
          <a:xfrm>
            <a:off x="0" y="6553200"/>
            <a:ext cx="12192000" cy="3077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Arimo" panose="020B0604020202020204" pitchFamily="34" charset="0"/>
              </a:rPr>
              <a:t>Richard Thetford							     	                             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9906000" cy="30480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200" b="1" dirty="0">
                <a:latin typeface="Inter" panose="020B0502030000000004" pitchFamily="34" charset="0"/>
                <a:ea typeface="Inter" panose="020B0502030000000004" pitchFamily="34" charset="0"/>
              </a:rPr>
              <a:t>Immodesty has a direct relationship between </a:t>
            </a:r>
            <a:r>
              <a:rPr lang="en-US" sz="3200" b="1" dirty="0">
                <a:latin typeface="Inter" panose="020B0502030000000004" pitchFamily="34" charset="0"/>
                <a:ea typeface="Inter" panose="020B0502030000000004" pitchFamily="34" charset="0"/>
                <a:cs typeface="Arial" pitchFamily="34" charset="0"/>
              </a:rPr>
              <a:t>the individual, worldliness, or godliness</a:t>
            </a:r>
          </a:p>
          <a:p>
            <a:pPr lvl="1">
              <a:lnSpc>
                <a:spcPct val="110000"/>
              </a:lnSpc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  <a:cs typeface="Arial" pitchFamily="34" charset="0"/>
              </a:rPr>
              <a:t>Newspaper ads entice people to</a:t>
            </a:r>
            <a:br>
              <a:rPr lang="en-US" sz="3000" dirty="0">
                <a:solidFill>
                  <a:schemeClr val="accent1">
                    <a:lumMod val="50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  <a:cs typeface="Arial" pitchFamily="34" charset="0"/>
              </a:rPr>
            </a:b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  <a:cs typeface="Arial" pitchFamily="34" charset="0"/>
              </a:rPr>
              <a:t>buy immodest apparel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533400"/>
            <a:ext cx="117348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  <a:cs typeface="Arial" pitchFamily="34" charset="0"/>
              </a:rPr>
              <a:t>Immodest Apparel Everywhere!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905000" y="1371600"/>
            <a:ext cx="8382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457200" y="4495800"/>
            <a:ext cx="11277600" cy="13716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Inter" panose="020B05020300000000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4637782"/>
            <a:ext cx="1097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</a:rPr>
              <a:t>Lascivious: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</a:rPr>
              <a:t>“expressing lust or lewdness;</a:t>
            </a:r>
            <a:b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</a:rPr>
            </a:b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</a:rPr>
              <a:t>wanton. Tending to excite lust” (Webster)</a:t>
            </a:r>
          </a:p>
        </p:txBody>
      </p:sp>
      <p:pic>
        <p:nvPicPr>
          <p:cNvPr id="13" name="Picture 12" descr="reading_news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05800" y="2599227"/>
            <a:ext cx="3445727" cy="178227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E5E6A60-607B-43D2-A5C0-E142DEDAF191}"/>
              </a:ext>
            </a:extLst>
          </p:cNvPr>
          <p:cNvSpPr/>
          <p:nvPr/>
        </p:nvSpPr>
        <p:spPr>
          <a:xfrm>
            <a:off x="0" y="-1"/>
            <a:ext cx="228600" cy="640078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Inter" panose="020B05020300000000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287054-632B-4972-B096-10A4DE7DE574}"/>
              </a:ext>
            </a:extLst>
          </p:cNvPr>
          <p:cNvSpPr/>
          <p:nvPr/>
        </p:nvSpPr>
        <p:spPr>
          <a:xfrm>
            <a:off x="11963400" y="0"/>
            <a:ext cx="22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Inter" panose="020B05020300000000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7FB392-7DF3-4573-9502-99F64622CA03}"/>
              </a:ext>
            </a:extLst>
          </p:cNvPr>
          <p:cNvSpPr/>
          <p:nvPr/>
        </p:nvSpPr>
        <p:spPr>
          <a:xfrm>
            <a:off x="0" y="6400800"/>
            <a:ext cx="11963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Inter" panose="020B05020300000000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3A383AF-64F7-434C-9CA2-9DF7B89CF178}"/>
              </a:ext>
            </a:extLst>
          </p:cNvPr>
          <p:cNvSpPr/>
          <p:nvPr/>
        </p:nvSpPr>
        <p:spPr>
          <a:xfrm>
            <a:off x="152400" y="0"/>
            <a:ext cx="118872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Inter" panose="020B05020300000000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904713-23F1-4544-A4DA-71044BEC340F}"/>
              </a:ext>
            </a:extLst>
          </p:cNvPr>
          <p:cNvSpPr txBox="1"/>
          <p:nvPr/>
        </p:nvSpPr>
        <p:spPr>
          <a:xfrm>
            <a:off x="0" y="6553200"/>
            <a:ext cx="12192000" cy="3077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Arimo" panose="020B0604020202020204" pitchFamily="34" charset="0"/>
              </a:rPr>
              <a:t>Richard Thetford								                             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590799"/>
            <a:ext cx="5642517" cy="3575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ounded Rectangle 10"/>
          <p:cNvSpPr/>
          <p:nvPr/>
        </p:nvSpPr>
        <p:spPr>
          <a:xfrm>
            <a:off x="457200" y="2743200"/>
            <a:ext cx="5334000" cy="30480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Inter" panose="020B0502030000000004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1143000" y="4572000"/>
            <a:ext cx="5486400" cy="9906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Inter" panose="020B05020300000000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11125200" cy="30480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200" b="1" dirty="0"/>
              <a:t>Lascivious attitudes have crept into the church</a:t>
            </a:r>
          </a:p>
          <a:p>
            <a:pPr lvl="1">
              <a:lnSpc>
                <a:spcPct val="110000"/>
              </a:lnSpc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Warnings concerning the sin of lasciviousness: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533400"/>
            <a:ext cx="117348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Immodest Apparel Everywhere!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905000" y="1371600"/>
            <a:ext cx="8382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3400" y="3271897"/>
            <a:ext cx="5181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Jude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  <a:cs typeface="Tahoma" pitchFamily="34" charset="0"/>
              </a:rPr>
              <a:t>4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1 Peter 4:3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Ephesians 4:19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</a:rPr>
              <a:t>2 Corinthians 12:21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29400" y="2947987"/>
            <a:ext cx="4572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Inter" panose="020B0502030000000004" pitchFamily="34" charset="0"/>
              </a:rPr>
              <a:t>“Lest, when I come again, my God will humble me among you, and I shall mourn for many who have sinned before and have not repented of the uncleanness, fornication, and lewdness which they have practiced.”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485A94-F438-4859-87CB-804293951281}"/>
              </a:ext>
            </a:extLst>
          </p:cNvPr>
          <p:cNvSpPr/>
          <p:nvPr/>
        </p:nvSpPr>
        <p:spPr>
          <a:xfrm>
            <a:off x="0" y="-1"/>
            <a:ext cx="228600" cy="640078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Inter" panose="020B05020300000000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C74783-83B8-4B9D-B42D-BC6D8498D5E7}"/>
              </a:ext>
            </a:extLst>
          </p:cNvPr>
          <p:cNvSpPr/>
          <p:nvPr/>
        </p:nvSpPr>
        <p:spPr>
          <a:xfrm>
            <a:off x="11963400" y="0"/>
            <a:ext cx="22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Inter" panose="020B05020300000000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9EA236-A757-49BF-857D-3D082B84C4C1}"/>
              </a:ext>
            </a:extLst>
          </p:cNvPr>
          <p:cNvSpPr/>
          <p:nvPr/>
        </p:nvSpPr>
        <p:spPr>
          <a:xfrm>
            <a:off x="0" y="6400800"/>
            <a:ext cx="11963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Inter" panose="020B05020300000000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6811F18-8A10-4A36-84A3-1D2109F7BF79}"/>
              </a:ext>
            </a:extLst>
          </p:cNvPr>
          <p:cNvSpPr/>
          <p:nvPr/>
        </p:nvSpPr>
        <p:spPr>
          <a:xfrm>
            <a:off x="152400" y="0"/>
            <a:ext cx="118872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Inter" panose="020B05020300000000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744FE7B-FB69-4B91-931E-C20AA4E01558}"/>
              </a:ext>
            </a:extLst>
          </p:cNvPr>
          <p:cNvSpPr txBox="1"/>
          <p:nvPr/>
        </p:nvSpPr>
        <p:spPr>
          <a:xfrm>
            <a:off x="0" y="6553200"/>
            <a:ext cx="12192000" cy="3077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Arimo" panose="020B0604020202020204" pitchFamily="34" charset="0"/>
              </a:rPr>
              <a:t>Richard Thetford							     	                             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524000"/>
            <a:ext cx="11449050" cy="43434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200" b="1" dirty="0"/>
              <a:t>Some parents are not setting a good</a:t>
            </a:r>
            <a:br>
              <a:rPr lang="en-US" sz="3200" b="1" dirty="0"/>
            </a:br>
            <a:r>
              <a:rPr lang="en-US" sz="3200" b="1" dirty="0"/>
              <a:t>example for their children</a:t>
            </a:r>
          </a:p>
          <a:p>
            <a:pPr lvl="1">
              <a:lnSpc>
                <a:spcPct val="110000"/>
              </a:lnSpc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Children wear what they do because of</a:t>
            </a:r>
            <a:br>
              <a:rPr lang="en-US" sz="3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a lack of proper teaching</a:t>
            </a:r>
          </a:p>
          <a:p>
            <a:pPr lvl="1">
              <a:lnSpc>
                <a:spcPct val="110000"/>
              </a:lnSpc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Near nudity has become commonplace</a:t>
            </a:r>
            <a:br>
              <a:rPr lang="en-US" sz="3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in many homes today</a:t>
            </a:r>
          </a:p>
          <a:p>
            <a:pPr lvl="1"/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533400"/>
            <a:ext cx="117348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Immodest Apparel Everywhere!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905000" y="1371600"/>
            <a:ext cx="8382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mom-and-daughter-smil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25646" y="1524000"/>
            <a:ext cx="3404404" cy="4780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6C577B3-4091-4561-A990-864DCE51D2D4}"/>
              </a:ext>
            </a:extLst>
          </p:cNvPr>
          <p:cNvSpPr/>
          <p:nvPr/>
        </p:nvSpPr>
        <p:spPr>
          <a:xfrm>
            <a:off x="0" y="-1"/>
            <a:ext cx="228600" cy="640078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Inter" panose="020B05020300000000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1824F6-A40B-44B1-AF6B-18B95F0F2499}"/>
              </a:ext>
            </a:extLst>
          </p:cNvPr>
          <p:cNvSpPr/>
          <p:nvPr/>
        </p:nvSpPr>
        <p:spPr>
          <a:xfrm>
            <a:off x="11963400" y="0"/>
            <a:ext cx="22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Inter" panose="020B05020300000000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7438DD-7D60-497B-9FA2-0AC90A84119B}"/>
              </a:ext>
            </a:extLst>
          </p:cNvPr>
          <p:cNvSpPr/>
          <p:nvPr/>
        </p:nvSpPr>
        <p:spPr>
          <a:xfrm>
            <a:off x="0" y="6400800"/>
            <a:ext cx="11963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Inter" panose="020B05020300000000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E111D9-E7AF-4110-B9E5-C90DC2E2804D}"/>
              </a:ext>
            </a:extLst>
          </p:cNvPr>
          <p:cNvSpPr/>
          <p:nvPr/>
        </p:nvSpPr>
        <p:spPr>
          <a:xfrm>
            <a:off x="152400" y="0"/>
            <a:ext cx="118872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Inter" panose="020B05020300000000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246C28-3FAD-4E42-88C3-FB87C7C5F82D}"/>
              </a:ext>
            </a:extLst>
          </p:cNvPr>
          <p:cNvSpPr txBox="1"/>
          <p:nvPr/>
        </p:nvSpPr>
        <p:spPr>
          <a:xfrm>
            <a:off x="0" y="6553200"/>
            <a:ext cx="12192000" cy="3077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Arimo" panose="020B0604020202020204" pitchFamily="34" charset="0"/>
              </a:rPr>
              <a:t>Richard Thetford								                             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86200" y="1447800"/>
            <a:ext cx="7848600" cy="4800598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sz="3200" b="1" dirty="0"/>
              <a:t>Modest</a:t>
            </a:r>
          </a:p>
          <a:p>
            <a:pPr lvl="1">
              <a:lnSpc>
                <a:spcPct val="110000"/>
              </a:lnSpc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Orderly, well-arranged, decent,</a:t>
            </a:r>
            <a:br>
              <a:rPr lang="en-US" sz="3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of good behavior</a:t>
            </a:r>
          </a:p>
          <a:p>
            <a:pPr>
              <a:lnSpc>
                <a:spcPct val="110000"/>
              </a:lnSpc>
            </a:pPr>
            <a:r>
              <a:rPr lang="en-US" sz="3200" b="1" dirty="0"/>
              <a:t>Propriety</a:t>
            </a:r>
            <a:r>
              <a:rPr lang="en-US" sz="3000" dirty="0"/>
              <a:t> </a:t>
            </a:r>
            <a:r>
              <a:rPr lang="en-US" sz="3200" b="1" dirty="0"/>
              <a:t>(Shamefacedness):</a:t>
            </a:r>
          </a:p>
          <a:p>
            <a:pPr lvl="1">
              <a:lnSpc>
                <a:spcPct val="110000"/>
              </a:lnSpc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Decency, that modesty which is rooted</a:t>
            </a:r>
            <a:br>
              <a:rPr lang="en-US" sz="3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in the character</a:t>
            </a:r>
          </a:p>
          <a:p>
            <a:pPr>
              <a:lnSpc>
                <a:spcPct val="110000"/>
              </a:lnSpc>
            </a:pPr>
            <a:r>
              <a:rPr lang="en-US" sz="3200" b="1" dirty="0"/>
              <a:t>Moderation (Sobriety):</a:t>
            </a:r>
          </a:p>
          <a:p>
            <a:pPr lvl="1">
              <a:lnSpc>
                <a:spcPct val="110000"/>
              </a:lnSpc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Habitual inner self-government, with its constant rein on the passion and desires</a:t>
            </a:r>
          </a:p>
          <a:p>
            <a:pPr lvl="1"/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533400"/>
            <a:ext cx="117348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Immodest Apparel Everywhere!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905000" y="1371600"/>
            <a:ext cx="8382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81000" y="1524000"/>
            <a:ext cx="3352800" cy="41909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Inter" panose="020B05020300000000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1524000"/>
            <a:ext cx="3352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</a:rPr>
              <a:t>“in like manner also, that the women adorn themselves in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</a:rPr>
              <a:t>modest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</a:rPr>
              <a:t> apparel, with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</a:rPr>
              <a:t>propriety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</a:rPr>
              <a:t> and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</a:rPr>
              <a:t>moderation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</a:rPr>
              <a:t>, not with braided hair or gold or pearls or costly clothing, but, which is proper for women </a:t>
            </a:r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</a:rPr>
              <a:t>professing godliness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</a:rPr>
              <a:t>, with good works.”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</a:rPr>
              <a:t>1 Timothy 2:9-10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3088C6-3369-4CD2-A6BE-9C242173880B}"/>
              </a:ext>
            </a:extLst>
          </p:cNvPr>
          <p:cNvSpPr/>
          <p:nvPr/>
        </p:nvSpPr>
        <p:spPr>
          <a:xfrm>
            <a:off x="0" y="-1"/>
            <a:ext cx="228600" cy="640078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Inter" panose="020B05020300000000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940137-6661-4BFD-BAC5-62FF9BA3571D}"/>
              </a:ext>
            </a:extLst>
          </p:cNvPr>
          <p:cNvSpPr/>
          <p:nvPr/>
        </p:nvSpPr>
        <p:spPr>
          <a:xfrm>
            <a:off x="11963400" y="0"/>
            <a:ext cx="22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Inter" panose="020B05020300000000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B320FE-0EE0-406D-852E-F2740457EB4B}"/>
              </a:ext>
            </a:extLst>
          </p:cNvPr>
          <p:cNvSpPr/>
          <p:nvPr/>
        </p:nvSpPr>
        <p:spPr>
          <a:xfrm>
            <a:off x="0" y="6400800"/>
            <a:ext cx="11963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Inter" panose="020B05020300000000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412F66-C7CC-4BDE-89A2-1CEE328F665C}"/>
              </a:ext>
            </a:extLst>
          </p:cNvPr>
          <p:cNvSpPr/>
          <p:nvPr/>
        </p:nvSpPr>
        <p:spPr>
          <a:xfrm>
            <a:off x="152400" y="0"/>
            <a:ext cx="118872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Inter" panose="020B05020300000000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468B43-1355-4478-B982-107822D890FE}"/>
              </a:ext>
            </a:extLst>
          </p:cNvPr>
          <p:cNvSpPr txBox="1"/>
          <p:nvPr/>
        </p:nvSpPr>
        <p:spPr>
          <a:xfrm>
            <a:off x="0" y="6553200"/>
            <a:ext cx="12192000" cy="3077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Arimo" panose="020B0604020202020204" pitchFamily="34" charset="0"/>
              </a:rPr>
              <a:t>Richard Thetford							     	                             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267200" y="4781995"/>
            <a:ext cx="7543800" cy="138499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Inter" panose="020B0502030000000004" pitchFamily="34" charset="0"/>
            </a:endParaRPr>
          </a:p>
        </p:txBody>
      </p:sp>
      <p:sp>
        <p:nvSpPr>
          <p:cNvPr id="14" name="Bent Arrow 13"/>
          <p:cNvSpPr/>
          <p:nvPr/>
        </p:nvSpPr>
        <p:spPr>
          <a:xfrm rot="5400000">
            <a:off x="7086600" y="1219200"/>
            <a:ext cx="1905000" cy="6781800"/>
          </a:xfrm>
          <a:prstGeom prst="bentArrow">
            <a:avLst>
              <a:gd name="adj1" fmla="val 25000"/>
              <a:gd name="adj2" fmla="val 22617"/>
              <a:gd name="adj3" fmla="val 25000"/>
              <a:gd name="adj4" fmla="val 4480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Inter" panose="020B05020300000000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91000" y="1981200"/>
            <a:ext cx="5181600" cy="22098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Romans 12:1-2</a:t>
            </a:r>
          </a:p>
          <a:p>
            <a:r>
              <a:rPr lang="en-US" sz="3200" dirty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1 Peter 1:15-16</a:t>
            </a:r>
          </a:p>
          <a:p>
            <a:r>
              <a:rPr lang="en-US" sz="3200" dirty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1 Peter 2:9</a:t>
            </a: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Corinthians 6:17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533400"/>
            <a:ext cx="118110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Christians should only be governed</a:t>
            </a:r>
            <a:br>
              <a:rPr lang="en-US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en-US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by the standard of God!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67200" y="4953000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</a:rPr>
              <a:t>“Come out from among them and</a:t>
            </a:r>
            <a:b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</a:rPr>
            </a:b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</a:rPr>
              <a:t>be separate, says the Lord….”</a:t>
            </a:r>
          </a:p>
        </p:txBody>
      </p:sp>
      <p:pic>
        <p:nvPicPr>
          <p:cNvPr id="16" name="Picture 15" descr="200215871-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992348"/>
            <a:ext cx="3581403" cy="379885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597A984-E93C-442A-A42E-AFFED8F6F805}"/>
              </a:ext>
            </a:extLst>
          </p:cNvPr>
          <p:cNvSpPr/>
          <p:nvPr/>
        </p:nvSpPr>
        <p:spPr>
          <a:xfrm>
            <a:off x="0" y="-1"/>
            <a:ext cx="228600" cy="640078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Inter" panose="020B05020300000000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247221-58EE-4257-9449-0A8702DEE496}"/>
              </a:ext>
            </a:extLst>
          </p:cNvPr>
          <p:cNvSpPr/>
          <p:nvPr/>
        </p:nvSpPr>
        <p:spPr>
          <a:xfrm>
            <a:off x="11963400" y="0"/>
            <a:ext cx="22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Inter" panose="020B05020300000000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304D723-8747-4478-8A8D-E08646010893}"/>
              </a:ext>
            </a:extLst>
          </p:cNvPr>
          <p:cNvSpPr/>
          <p:nvPr/>
        </p:nvSpPr>
        <p:spPr>
          <a:xfrm>
            <a:off x="0" y="6400800"/>
            <a:ext cx="11963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Inter" panose="020B05020300000000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6BFFC53-05BB-45CE-B5DD-C2DB4E7BE18D}"/>
              </a:ext>
            </a:extLst>
          </p:cNvPr>
          <p:cNvSpPr/>
          <p:nvPr/>
        </p:nvSpPr>
        <p:spPr>
          <a:xfrm>
            <a:off x="152400" y="0"/>
            <a:ext cx="118872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Inter" panose="020B05020300000000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8758ED-2270-4498-8033-A7CE926C29BF}"/>
              </a:ext>
            </a:extLst>
          </p:cNvPr>
          <p:cNvSpPr txBox="1"/>
          <p:nvPr/>
        </p:nvSpPr>
        <p:spPr>
          <a:xfrm>
            <a:off x="0" y="6553200"/>
            <a:ext cx="12192000" cy="3077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Arimo" panose="020B0604020202020204" pitchFamily="34" charset="0"/>
              </a:rPr>
              <a:t>Richard Thetford								                             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524000"/>
            <a:ext cx="11430000" cy="30480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200" b="1" dirty="0"/>
              <a:t>Parents are to control their children</a:t>
            </a:r>
          </a:p>
          <a:p>
            <a:pPr>
              <a:lnSpc>
                <a:spcPct val="110000"/>
              </a:lnSpc>
            </a:pPr>
            <a:r>
              <a:rPr lang="en-US" sz="3200" b="1" dirty="0"/>
              <a:t>God rules first – Husbands second</a:t>
            </a:r>
          </a:p>
          <a:p>
            <a:pPr>
              <a:lnSpc>
                <a:spcPct val="110000"/>
              </a:lnSpc>
            </a:pPr>
            <a:r>
              <a:rPr lang="en-US" sz="3200" b="1" dirty="0"/>
              <a:t>Parents:</a:t>
            </a:r>
          </a:p>
          <a:p>
            <a:pPr lvl="1">
              <a:lnSpc>
                <a:spcPct val="110000"/>
              </a:lnSpc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Recognize the excuses our children</a:t>
            </a:r>
            <a:br>
              <a:rPr lang="en-US" sz="3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might give</a:t>
            </a:r>
          </a:p>
          <a:p>
            <a:pPr lvl="1"/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533400"/>
            <a:ext cx="117348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Parents – Don’t Make Excuses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905000" y="1371600"/>
            <a:ext cx="8382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33400" y="4343400"/>
            <a:ext cx="7543800" cy="14478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Inter" panose="020B05020300000000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44958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</a:rPr>
              <a:t>“But mom, everybody else does.”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</a:rPr>
              <a:t>John 15:18-25</a:t>
            </a:r>
          </a:p>
        </p:txBody>
      </p:sp>
      <p:pic>
        <p:nvPicPr>
          <p:cNvPr id="13" name="Picture 12" descr="mom-and-daughter-talk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0" y="1573128"/>
            <a:ext cx="3429000" cy="473474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B6D7EF1-25BB-4ED3-9515-C0C9C87BD18A}"/>
              </a:ext>
            </a:extLst>
          </p:cNvPr>
          <p:cNvSpPr/>
          <p:nvPr/>
        </p:nvSpPr>
        <p:spPr>
          <a:xfrm>
            <a:off x="0" y="-1"/>
            <a:ext cx="228600" cy="640078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Inter" panose="020B05020300000000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2E8BC3-4515-438D-8F6D-75F862A0172C}"/>
              </a:ext>
            </a:extLst>
          </p:cNvPr>
          <p:cNvSpPr/>
          <p:nvPr/>
        </p:nvSpPr>
        <p:spPr>
          <a:xfrm>
            <a:off x="11963400" y="0"/>
            <a:ext cx="22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Inter" panose="020B05020300000000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A147B0-0EEA-468F-9EA5-978BB9E42E00}"/>
              </a:ext>
            </a:extLst>
          </p:cNvPr>
          <p:cNvSpPr/>
          <p:nvPr/>
        </p:nvSpPr>
        <p:spPr>
          <a:xfrm>
            <a:off x="0" y="6400800"/>
            <a:ext cx="11963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Inter" panose="020B05020300000000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71A85E-83FA-4764-A88F-508E2F72CC95}"/>
              </a:ext>
            </a:extLst>
          </p:cNvPr>
          <p:cNvSpPr/>
          <p:nvPr/>
        </p:nvSpPr>
        <p:spPr>
          <a:xfrm>
            <a:off x="152400" y="0"/>
            <a:ext cx="118872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Inter" panose="020B05020300000000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BFD46D-CE7A-429F-9FCD-A7270FC3D17F}"/>
              </a:ext>
            </a:extLst>
          </p:cNvPr>
          <p:cNvSpPr txBox="1"/>
          <p:nvPr/>
        </p:nvSpPr>
        <p:spPr>
          <a:xfrm>
            <a:off x="0" y="6553200"/>
            <a:ext cx="12192000" cy="3077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Arimo" panose="020B0604020202020204" pitchFamily="34" charset="0"/>
              </a:rPr>
              <a:t>Richard Thetford							     	                             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524000"/>
            <a:ext cx="11430000" cy="304799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3200" b="1" dirty="0"/>
              <a:t>Needed – A “swimsuit”</a:t>
            </a:r>
          </a:p>
          <a:p>
            <a:pPr lvl="1">
              <a:lnSpc>
                <a:spcPct val="110000"/>
              </a:lnSpc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Heard of a “modest” swimsuit sale?</a:t>
            </a:r>
          </a:p>
          <a:p>
            <a:pPr lvl="1">
              <a:lnSpc>
                <a:spcPct val="110000"/>
              </a:lnSpc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Can you find:</a:t>
            </a:r>
          </a:p>
          <a:p>
            <a:pPr lvl="2">
              <a:lnSpc>
                <a:spcPct val="110000"/>
              </a:lnSpc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A non-revealing, modest,</a:t>
            </a:r>
            <a:br>
              <a:rPr lang="en-US" sz="2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loose fitting, godly swimsuit?</a:t>
            </a:r>
          </a:p>
          <a:p>
            <a:pPr>
              <a:lnSpc>
                <a:spcPct val="110000"/>
              </a:lnSpc>
            </a:pPr>
            <a:r>
              <a:rPr lang="en-US" sz="3200" b="1" dirty="0"/>
              <a:t>We are Christians first!</a:t>
            </a:r>
          </a:p>
          <a:p>
            <a:pPr lvl="1"/>
            <a:endParaRPr lang="en-US" sz="3000" dirty="0"/>
          </a:p>
          <a:p>
            <a:pPr lvl="1"/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533400"/>
            <a:ext cx="117348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Swimming Pools and Christians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905000" y="1371600"/>
            <a:ext cx="8382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381000" y="4571999"/>
            <a:ext cx="6934200" cy="1414283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Inter" panose="020B05020300000000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4667071"/>
            <a:ext cx="7007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</a:rPr>
              <a:t>“Test all things; hold fast what is good. Abstain from every form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</a:rPr>
              <a:t>(appearance –KJV)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</a:rPr>
              <a:t> of evil.”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</a:rPr>
              <a:t>1 Thessalonians 5:21-22</a:t>
            </a:r>
          </a:p>
        </p:txBody>
      </p:sp>
      <p:pic>
        <p:nvPicPr>
          <p:cNvPr id="16" name="Picture 15" descr="CoupleBibleStu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0" y="2133600"/>
            <a:ext cx="4381500" cy="41529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547F9A2-1564-486A-B755-42B1B7709BC0}"/>
              </a:ext>
            </a:extLst>
          </p:cNvPr>
          <p:cNvSpPr/>
          <p:nvPr/>
        </p:nvSpPr>
        <p:spPr>
          <a:xfrm>
            <a:off x="0" y="-1"/>
            <a:ext cx="228600" cy="640078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Inter" panose="020B05020300000000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8CCBCC-F8F4-4DB2-B1BF-4322F2E04163}"/>
              </a:ext>
            </a:extLst>
          </p:cNvPr>
          <p:cNvSpPr/>
          <p:nvPr/>
        </p:nvSpPr>
        <p:spPr>
          <a:xfrm>
            <a:off x="11963400" y="0"/>
            <a:ext cx="22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Inter" panose="020B05020300000000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77A10E-E3C6-4DDE-8BDB-D10B69497C2C}"/>
              </a:ext>
            </a:extLst>
          </p:cNvPr>
          <p:cNvSpPr/>
          <p:nvPr/>
        </p:nvSpPr>
        <p:spPr>
          <a:xfrm>
            <a:off x="0" y="6400800"/>
            <a:ext cx="11963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Inter" panose="020B05020300000000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DD5EFE-4014-4677-96B6-F96EE85B5A5D}"/>
              </a:ext>
            </a:extLst>
          </p:cNvPr>
          <p:cNvSpPr/>
          <p:nvPr/>
        </p:nvSpPr>
        <p:spPr>
          <a:xfrm>
            <a:off x="152400" y="0"/>
            <a:ext cx="118872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Inter" panose="020B05020300000000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4ED6EA-6427-4185-9BBE-606E8BACBB31}"/>
              </a:ext>
            </a:extLst>
          </p:cNvPr>
          <p:cNvSpPr txBox="1"/>
          <p:nvPr/>
        </p:nvSpPr>
        <p:spPr>
          <a:xfrm>
            <a:off x="0" y="6553200"/>
            <a:ext cx="12192000" cy="3077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Arimo" panose="020B0604020202020204" pitchFamily="34" charset="0"/>
              </a:rPr>
              <a:t>Richard Thetford							     	                             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523999"/>
            <a:ext cx="9982200" cy="456902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200" b="1" dirty="0"/>
              <a:t>Put Christ FIRST in our life!</a:t>
            </a:r>
          </a:p>
          <a:p>
            <a:pPr>
              <a:lnSpc>
                <a:spcPct val="110000"/>
              </a:lnSpc>
            </a:pPr>
            <a:r>
              <a:rPr lang="en-US" sz="3200" b="1" dirty="0"/>
              <a:t>Desire to keep ourselves</a:t>
            </a:r>
            <a:br>
              <a:rPr lang="en-US" sz="3200" b="1" dirty="0"/>
            </a:br>
            <a:r>
              <a:rPr lang="en-US" sz="3200" b="1" dirty="0"/>
              <a:t>pure in every way</a:t>
            </a:r>
          </a:p>
          <a:p>
            <a:pPr lvl="1">
              <a:lnSpc>
                <a:spcPct val="110000"/>
              </a:lnSpc>
            </a:pPr>
            <a:r>
              <a:rPr lang="en-US" sz="3000" dirty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1 Corinthians 15:33</a:t>
            </a:r>
          </a:p>
          <a:p>
            <a:pPr lvl="1">
              <a:lnSpc>
                <a:spcPct val="110000"/>
              </a:lnSpc>
            </a:pPr>
            <a:r>
              <a:rPr lang="en-US" sz="3000" dirty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2 Corinthians 7:1</a:t>
            </a:r>
          </a:p>
          <a:p>
            <a:pPr lvl="1">
              <a:lnSpc>
                <a:spcPct val="110000"/>
              </a:lnSpc>
            </a:pPr>
            <a:r>
              <a:rPr lang="en-US" sz="3000" dirty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1 Timothy 5:22</a:t>
            </a:r>
          </a:p>
          <a:p>
            <a:pPr lvl="1">
              <a:lnSpc>
                <a:spcPct val="110000"/>
              </a:lnSpc>
            </a:pPr>
            <a:r>
              <a:rPr lang="en-US" sz="3000" dirty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1 John 3:3</a:t>
            </a:r>
          </a:p>
          <a:p>
            <a:pPr lvl="1">
              <a:lnSpc>
                <a:spcPct val="110000"/>
              </a:lnSpc>
            </a:pPr>
            <a:r>
              <a:rPr lang="en-US" sz="3000" dirty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Romans 13:14</a:t>
            </a:r>
          </a:p>
          <a:p>
            <a:pPr lvl="1"/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533400"/>
            <a:ext cx="117348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Conclusion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905000" y="1371600"/>
            <a:ext cx="8382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Fami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600" y="1510417"/>
            <a:ext cx="3642732" cy="481418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A3DBADC-1A8B-4A53-B796-2629A89EB9FE}"/>
              </a:ext>
            </a:extLst>
          </p:cNvPr>
          <p:cNvSpPr/>
          <p:nvPr/>
        </p:nvSpPr>
        <p:spPr>
          <a:xfrm>
            <a:off x="0" y="-1"/>
            <a:ext cx="228600" cy="640078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Inter" panose="020B05020300000000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6CFF54-1CBC-4A8A-80E1-13C08536EFFE}"/>
              </a:ext>
            </a:extLst>
          </p:cNvPr>
          <p:cNvSpPr/>
          <p:nvPr/>
        </p:nvSpPr>
        <p:spPr>
          <a:xfrm>
            <a:off x="11963400" y="0"/>
            <a:ext cx="22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Inter" panose="020B05020300000000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196870-32F5-4C1D-8533-4CB49D70EBEC}"/>
              </a:ext>
            </a:extLst>
          </p:cNvPr>
          <p:cNvSpPr/>
          <p:nvPr/>
        </p:nvSpPr>
        <p:spPr>
          <a:xfrm>
            <a:off x="0" y="6400800"/>
            <a:ext cx="11963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Inter" panose="020B05020300000000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29C905-8A8E-4383-BD2E-03A9E3074FB5}"/>
              </a:ext>
            </a:extLst>
          </p:cNvPr>
          <p:cNvSpPr/>
          <p:nvPr/>
        </p:nvSpPr>
        <p:spPr>
          <a:xfrm>
            <a:off x="152400" y="0"/>
            <a:ext cx="118872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Inter" panose="020B05020300000000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101398-178C-4F6D-B6B3-E1EB68C68DFA}"/>
              </a:ext>
            </a:extLst>
          </p:cNvPr>
          <p:cNvSpPr txBox="1"/>
          <p:nvPr/>
        </p:nvSpPr>
        <p:spPr>
          <a:xfrm>
            <a:off x="0" y="6553200"/>
            <a:ext cx="12192000" cy="3077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Arimo" panose="020B0604020202020204" pitchFamily="34" charset="0"/>
              </a:rPr>
              <a:t>Richard Thetford							      	                             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253</TotalTime>
  <Words>650</Words>
  <Application>Microsoft Office PowerPoint</Application>
  <PresentationFormat>Widescreen</PresentationFormat>
  <Paragraphs>72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Inter</vt:lpstr>
      <vt:lpstr>Inter Medium</vt:lpstr>
      <vt:lpstr>Verdana</vt:lpstr>
      <vt:lpstr>Wingdings 2</vt:lpstr>
      <vt:lpstr>Wingdings 3</vt:lpstr>
      <vt:lpstr>Concourse</vt:lpstr>
      <vt:lpstr>Satan Is Having a Field Day!</vt:lpstr>
      <vt:lpstr>Immodest Apparel Everywhere!</vt:lpstr>
      <vt:lpstr>Immodest Apparel Everywhere!</vt:lpstr>
      <vt:lpstr>Immodest Apparel Everywhere!</vt:lpstr>
      <vt:lpstr>Immodest Apparel Everywhere!</vt:lpstr>
      <vt:lpstr>Christians should only be governed by the standard of God!</vt:lpstr>
      <vt:lpstr>Parents – Don’t Make Excuses</vt:lpstr>
      <vt:lpstr>Swimming Pools and Christians</vt:lpstr>
      <vt:lpstr>Conclusion</vt:lpstr>
      <vt:lpstr>Conclusion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Richard Thetford</dc:creator>
  <cp:lastModifiedBy>Richard Thetford</cp:lastModifiedBy>
  <cp:revision>38</cp:revision>
  <dcterms:created xsi:type="dcterms:W3CDTF">2011-05-21T16:59:09Z</dcterms:created>
  <dcterms:modified xsi:type="dcterms:W3CDTF">2024-07-14T20:06:08Z</dcterms:modified>
</cp:coreProperties>
</file>