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9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3" r:id="rId21"/>
    <p:sldId id="275" r:id="rId22"/>
    <p:sldId id="276" r:id="rId23"/>
    <p:sldId id="277"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9/1/2011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199BC-5A6A-9949-B9BC-3D96B355BC40}" type="datetimeFigureOut">
              <a:rPr lang="en-US" smtClean="0"/>
              <a:pPr/>
              <a:t>9/1/2011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DCC3A-206E-324B-8923-33999CF8D88C}" type="slidenum">
              <a:rPr lang="en-US" smtClean="0"/>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D199BC-5A6A-9949-B9BC-3D96B355BC40}" type="datetimeFigureOut">
              <a:rPr lang="en-US" smtClean="0"/>
              <a:pPr/>
              <a:t>9/1/2011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DCC3A-206E-324B-8923-33999CF8D88C}" type="slidenum">
              <a:rPr lang="en-US" smtClean="0"/>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199BC-5A6A-9949-B9BC-3D96B355BC40}" type="datetimeFigureOut">
              <a:rPr lang="en-US" smtClean="0"/>
              <a:pPr/>
              <a:t>9/1/2011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DCC3A-206E-324B-8923-33999CF8D88C}" type="slidenum">
              <a:rPr lang="en-US" smtClean="0"/>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9/1/2011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D199BC-5A6A-9949-B9BC-3D96B355BC40}" type="datetimeFigureOut">
              <a:rPr lang="en-US" smtClean="0"/>
              <a:pPr/>
              <a:t>9/1/2011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DCC3A-206E-324B-8923-33999CF8D88C}" type="slidenum">
              <a:rPr lang="en-US" smtClean="0"/>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D199BC-5A6A-9949-B9BC-3D96B355BC40}" type="datetimeFigureOut">
              <a:rPr lang="en-US" smtClean="0"/>
              <a:pPr/>
              <a:t>9/1/2011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9DCC3A-206E-324B-8923-33999CF8D88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D199BC-5A6A-9949-B9BC-3D96B355BC40}" type="datetimeFigureOut">
              <a:rPr lang="en-US" smtClean="0"/>
              <a:pPr/>
              <a:t>9/1/2011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9DCC3A-206E-324B-8923-33999CF8D88C}" type="slidenum">
              <a:rPr lang="en-US" smtClean="0"/>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199BC-5A6A-9949-B9BC-3D96B355BC40}" type="datetimeFigureOut">
              <a:rPr lang="en-US" smtClean="0"/>
              <a:pPr/>
              <a:t>9/1/2011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9DCC3A-206E-324B-8923-33999CF8D88C}" type="slidenum">
              <a:rPr lang="en-US" smtClean="0"/>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D199BC-5A6A-9949-B9BC-3D96B355BC40}" type="datetimeFigureOut">
              <a:rPr lang="en-US" smtClean="0"/>
              <a:pPr/>
              <a:t>9/1/2011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D199BC-5A6A-9949-B9BC-3D96B355BC40}" type="datetimeFigureOut">
              <a:rPr lang="en-US" smtClean="0"/>
              <a:pPr/>
              <a:t>9/1/2011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DCC3A-206E-324B-8923-33999CF8D88C}" type="slidenum">
              <a:rPr lang="en-US" smtClean="0"/>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D199BC-5A6A-9949-B9BC-3D96B355BC40}" type="datetimeFigureOut">
              <a:rPr lang="en-US" smtClean="0"/>
              <a:pPr/>
              <a:t>9/1/2011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19DCC3A-206E-324B-8923-33999CF8D8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292" r:id="rId1"/>
    <p:sldLayoutId id="2147484293" r:id="rId2"/>
    <p:sldLayoutId id="2147484294" r:id="rId3"/>
    <p:sldLayoutId id="2147484295" r:id="rId4"/>
    <p:sldLayoutId id="2147484296" r:id="rId5"/>
    <p:sldLayoutId id="2147484297" r:id="rId6"/>
    <p:sldLayoutId id="2147484298" r:id="rId7"/>
    <p:sldLayoutId id="2147484299" r:id="rId8"/>
    <p:sldLayoutId id="2147484300" r:id="rId9"/>
    <p:sldLayoutId id="2147484301" r:id="rId10"/>
    <p:sldLayoutId id="2147484302" r:id="rId11"/>
  </p:sldLayoutIdLst>
  <p:transition spd="slow">
    <p:split orient="vert"/>
  </p:transition>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781" y="880248"/>
            <a:ext cx="8422437" cy="2418577"/>
          </a:xfrm>
        </p:spPr>
        <p:txBody>
          <a:bodyPr>
            <a:normAutofit fontScale="90000"/>
          </a:bodyPr>
          <a:lstStyle/>
          <a:p>
            <a:pPr algn="ctr"/>
            <a:r>
              <a:rPr lang="en-US" b="1" dirty="0" smtClean="0">
                <a:solidFill>
                  <a:srgbClr val="D2533C"/>
                </a:solidFill>
                <a:latin typeface="Geneva"/>
                <a:cs typeface="Geneva"/>
              </a:rPr>
              <a:t>The Sabbath</a:t>
            </a:r>
            <a:br>
              <a:rPr lang="en-US" b="1" dirty="0" smtClean="0">
                <a:solidFill>
                  <a:srgbClr val="D2533C"/>
                </a:solidFill>
                <a:latin typeface="Geneva"/>
                <a:cs typeface="Geneva"/>
              </a:rPr>
            </a:br>
            <a:r>
              <a:rPr lang="en-US" dirty="0" smtClean="0">
                <a:solidFill>
                  <a:srgbClr val="D2533C"/>
                </a:solidFill>
                <a:latin typeface="Geneva"/>
                <a:cs typeface="Geneva"/>
              </a:rPr>
              <a:t>or</a:t>
            </a:r>
            <a:r>
              <a:rPr lang="en-US" dirty="0" smtClean="0">
                <a:solidFill>
                  <a:schemeClr val="tx2">
                    <a:lumMod val="75000"/>
                  </a:schemeClr>
                </a:solidFill>
                <a:latin typeface="Geneva"/>
                <a:cs typeface="Geneva"/>
              </a:rPr>
              <a:t/>
            </a:r>
            <a:br>
              <a:rPr lang="en-US" dirty="0" smtClean="0">
                <a:solidFill>
                  <a:schemeClr val="tx2">
                    <a:lumMod val="75000"/>
                  </a:schemeClr>
                </a:solidFill>
                <a:latin typeface="Geneva"/>
                <a:cs typeface="Geneva"/>
              </a:rPr>
            </a:br>
            <a:r>
              <a:rPr lang="en-US" b="1" dirty="0" smtClean="0">
                <a:solidFill>
                  <a:srgbClr val="008000"/>
                </a:solidFill>
                <a:effectLst>
                  <a:outerShdw blurRad="50800" dist="38100" dir="2700000" algn="tl" rotWithShape="0">
                    <a:prstClr val="black">
                      <a:alpha val="40000"/>
                    </a:prstClr>
                  </a:outerShdw>
                </a:effectLst>
                <a:latin typeface="Geneva"/>
                <a:cs typeface="Geneva"/>
              </a:rPr>
              <a:t>first day of the week?</a:t>
            </a:r>
            <a:endParaRPr lang="en-US" b="1" dirty="0">
              <a:solidFill>
                <a:srgbClr val="008000"/>
              </a:solidFill>
              <a:effectLst>
                <a:outerShdw blurRad="50800" dist="38100" dir="2700000" algn="tl" rotWithShape="0">
                  <a:prstClr val="black">
                    <a:alpha val="40000"/>
                  </a:prstClr>
                </a:outerShdw>
              </a:effectLst>
              <a:latin typeface="Geneva"/>
              <a:cs typeface="Geneva"/>
            </a:endParaRPr>
          </a:p>
        </p:txBody>
      </p:sp>
      <p:sp>
        <p:nvSpPr>
          <p:cNvPr id="3" name="Subtitle 2"/>
          <p:cNvSpPr>
            <a:spLocks noGrp="1"/>
          </p:cNvSpPr>
          <p:nvPr>
            <p:ph type="subTitle" idx="1"/>
          </p:nvPr>
        </p:nvSpPr>
        <p:spPr>
          <a:xfrm>
            <a:off x="685800" y="4011620"/>
            <a:ext cx="4725918" cy="1419340"/>
          </a:xfrm>
        </p:spPr>
        <p:txBody>
          <a:bodyPr>
            <a:normAutofit/>
          </a:bodyPr>
          <a:lstStyle/>
          <a:p>
            <a:pPr algn="ctr"/>
            <a:r>
              <a:rPr lang="en-US" sz="2800" dirty="0" smtClean="0">
                <a:solidFill>
                  <a:srgbClr val="000000"/>
                </a:solidFill>
                <a:latin typeface="Geneva"/>
                <a:cs typeface="Geneva"/>
              </a:rPr>
              <a:t>Which day are Christians taught to keep?</a:t>
            </a:r>
            <a:endParaRPr lang="en-US" sz="2800" dirty="0">
              <a:solidFill>
                <a:srgbClr val="00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10command_001_002.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628187" y="3611839"/>
            <a:ext cx="2906213" cy="2431531"/>
          </a:xfrm>
          <a:prstGeom prst="rect">
            <a:avLst/>
          </a:prstGeom>
        </p:spPr>
      </p:pic>
    </p:spTree>
    <p:extLst>
      <p:ext uri="{BB962C8B-B14F-4D97-AF65-F5344CB8AC3E}">
        <p14:creationId xmlns="" xmlns:p14="http://schemas.microsoft.com/office/powerpoint/2010/main" val="698180218"/>
      </p:ext>
    </p:extLst>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Old Covenant Abolished</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Made at the time the Israelites came out of the land of Egypt</a:t>
            </a:r>
          </a:p>
          <a:p>
            <a:pPr lvl="1"/>
            <a:r>
              <a:rPr lang="en-US" sz="3400" dirty="0" smtClean="0">
                <a:solidFill>
                  <a:srgbClr val="FF0000"/>
                </a:solidFill>
                <a:latin typeface="Geneva"/>
                <a:cs typeface="Geneva"/>
              </a:rPr>
              <a:t>1 Kings 8:9,21</a:t>
            </a:r>
            <a:endParaRPr lang="en-US" sz="3200" dirty="0" smtClean="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8" name="Frame 7"/>
          <p:cNvSpPr/>
          <p:nvPr/>
        </p:nvSpPr>
        <p:spPr>
          <a:xfrm>
            <a:off x="707132" y="3347830"/>
            <a:ext cx="7749579" cy="2770617"/>
          </a:xfrm>
          <a:prstGeom prst="frame">
            <a:avLst/>
          </a:prstGeom>
          <a:solidFill>
            <a:srgbClr val="A5392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1183362" y="3708593"/>
            <a:ext cx="6840412" cy="2092881"/>
          </a:xfrm>
          <a:prstGeom prst="rect">
            <a:avLst/>
          </a:prstGeom>
          <a:noFill/>
        </p:spPr>
        <p:txBody>
          <a:bodyPr wrap="square" rtlCol="0">
            <a:spAutoFit/>
          </a:bodyPr>
          <a:lstStyle/>
          <a:p>
            <a:pPr algn="ctr"/>
            <a:r>
              <a:rPr lang="en-US" sz="2600" dirty="0" smtClean="0">
                <a:solidFill>
                  <a:srgbClr val="000000"/>
                </a:solidFill>
                <a:latin typeface="Geneva"/>
                <a:cs typeface="Geneva"/>
              </a:rPr>
              <a:t>“So He declared to you His covenant which He commanded you to perform, the Ten Commandments; and </a:t>
            </a:r>
            <a:r>
              <a:rPr lang="en-US" sz="2600" b="1" dirty="0" smtClean="0">
                <a:solidFill>
                  <a:srgbClr val="008000"/>
                </a:solidFill>
                <a:latin typeface="Geneva"/>
                <a:cs typeface="Geneva"/>
              </a:rPr>
              <a:t>He wrote them on two tablets of stone</a:t>
            </a:r>
            <a:r>
              <a:rPr lang="en-US" sz="2600" dirty="0" smtClean="0">
                <a:latin typeface="Geneva"/>
                <a:cs typeface="Geneva"/>
              </a:rPr>
              <a:t>.”</a:t>
            </a:r>
          </a:p>
          <a:p>
            <a:pPr algn="ctr"/>
            <a:r>
              <a:rPr lang="en-US" sz="2600" b="1" dirty="0" smtClean="0">
                <a:solidFill>
                  <a:srgbClr val="000000"/>
                </a:solidFill>
                <a:latin typeface="Geneva"/>
                <a:cs typeface="Geneva"/>
              </a:rPr>
              <a:t>Deuteronomy 4:13</a:t>
            </a:r>
            <a:endParaRPr lang="en-US" sz="2600" b="1" dirty="0">
              <a:solidFill>
                <a:srgbClr val="000000"/>
              </a:solidFill>
              <a:latin typeface="Geneva"/>
              <a:cs typeface="Geneva"/>
            </a:endParaRPr>
          </a:p>
        </p:txBody>
      </p:sp>
    </p:spTree>
    <p:extLst>
      <p:ext uri="{BB962C8B-B14F-4D97-AF65-F5344CB8AC3E}">
        <p14:creationId xmlns="" xmlns:p14="http://schemas.microsoft.com/office/powerpoint/2010/main" val="55123698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Old Covenant Abolished</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What does the New Testament say about these commandments which were written on</a:t>
            </a:r>
            <a:r>
              <a:rPr lang="en-US" sz="3600" i="1" dirty="0" smtClean="0">
                <a:solidFill>
                  <a:srgbClr val="000000"/>
                </a:solidFill>
                <a:latin typeface="Geneva"/>
                <a:cs typeface="Geneva"/>
              </a:rPr>
              <a:t> “two tablets of stone?”</a:t>
            </a:r>
          </a:p>
          <a:p>
            <a:pPr lvl="1"/>
            <a:r>
              <a:rPr lang="en-US" sz="3400" dirty="0" smtClean="0">
                <a:solidFill>
                  <a:srgbClr val="FF0000"/>
                </a:solidFill>
                <a:latin typeface="Geneva"/>
                <a:cs typeface="Geneva"/>
              </a:rPr>
              <a:t>2 Corinthians 3:6-14</a:t>
            </a: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11" name="Snip Single Corner Rectangle 10"/>
          <p:cNvSpPr/>
          <p:nvPr/>
        </p:nvSpPr>
        <p:spPr>
          <a:xfrm>
            <a:off x="692700" y="4516684"/>
            <a:ext cx="7749581" cy="1414169"/>
          </a:xfrm>
          <a:prstGeom prst="snip1Rect">
            <a:avLst/>
          </a:prstGeom>
          <a:solidFill>
            <a:srgbClr val="CCFFCC"/>
          </a:solidFill>
          <a:ln>
            <a:noFill/>
          </a:ln>
          <a:effectLst>
            <a:innerShdw blurRad="63500" dist="50800" dir="135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894737" y="4545549"/>
            <a:ext cx="7359937" cy="1384995"/>
          </a:xfrm>
          <a:prstGeom prst="rect">
            <a:avLst/>
          </a:prstGeom>
          <a:noFill/>
        </p:spPr>
        <p:txBody>
          <a:bodyPr wrap="square" rtlCol="0">
            <a:spAutoFit/>
          </a:bodyPr>
          <a:lstStyle/>
          <a:p>
            <a:pPr algn="ctr"/>
            <a:r>
              <a:rPr lang="en-US" sz="2800" b="1" dirty="0" smtClean="0">
                <a:solidFill>
                  <a:schemeClr val="tx2">
                    <a:lumMod val="50000"/>
                  </a:schemeClr>
                </a:solidFill>
                <a:latin typeface="Geneva"/>
                <a:cs typeface="Geneva"/>
              </a:rPr>
              <a:t>“engraved on stones”</a:t>
            </a:r>
          </a:p>
          <a:p>
            <a:pPr algn="ctr"/>
            <a:r>
              <a:rPr lang="en-US" sz="2800" b="1" dirty="0" smtClean="0">
                <a:solidFill>
                  <a:schemeClr val="tx2">
                    <a:lumMod val="50000"/>
                  </a:schemeClr>
                </a:solidFill>
                <a:latin typeface="Geneva"/>
                <a:cs typeface="Geneva"/>
              </a:rPr>
              <a:t>“passing away”</a:t>
            </a:r>
          </a:p>
          <a:p>
            <a:pPr algn="ctr"/>
            <a:r>
              <a:rPr lang="en-US" sz="2800" b="1" dirty="0" smtClean="0">
                <a:solidFill>
                  <a:schemeClr val="tx2">
                    <a:lumMod val="50000"/>
                  </a:schemeClr>
                </a:solidFill>
                <a:latin typeface="Geneva"/>
                <a:cs typeface="Geneva"/>
              </a:rPr>
              <a:t>“taken away in Christ”</a:t>
            </a:r>
            <a:endParaRPr lang="en-US" sz="2800" b="1" dirty="0">
              <a:solidFill>
                <a:schemeClr val="tx2">
                  <a:lumMod val="50000"/>
                </a:schemeClr>
              </a:solidFill>
              <a:latin typeface="Geneva"/>
              <a:cs typeface="Geneva"/>
            </a:endParaRPr>
          </a:p>
        </p:txBody>
      </p:sp>
    </p:spTree>
    <p:extLst>
      <p:ext uri="{BB962C8B-B14F-4D97-AF65-F5344CB8AC3E}">
        <p14:creationId xmlns="" xmlns:p14="http://schemas.microsoft.com/office/powerpoint/2010/main" val="307153512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linds(horizontal)">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470517" y="471804"/>
            <a:ext cx="8202966" cy="5632311"/>
          </a:xfrm>
          <a:prstGeom prst="rect">
            <a:avLst/>
          </a:prstGeom>
          <a:noFill/>
        </p:spPr>
        <p:txBody>
          <a:bodyPr wrap="square" rtlCol="0">
            <a:spAutoFit/>
          </a:bodyPr>
          <a:lstStyle/>
          <a:p>
            <a:pPr algn="ctr"/>
            <a:r>
              <a:rPr lang="en-US" sz="3600" dirty="0" smtClean="0">
                <a:solidFill>
                  <a:srgbClr val="000000"/>
                </a:solidFill>
                <a:latin typeface="Geneva"/>
                <a:cs typeface="Geneva"/>
              </a:rPr>
              <a:t>“having abolished in His flesh the enmity, that is, </a:t>
            </a:r>
            <a:r>
              <a:rPr lang="en-US" sz="3600" b="1" dirty="0" smtClean="0">
                <a:solidFill>
                  <a:srgbClr val="008000"/>
                </a:solidFill>
                <a:latin typeface="Geneva"/>
                <a:cs typeface="Geneva"/>
              </a:rPr>
              <a:t>the law of commandments contained in ordinances</a:t>
            </a:r>
            <a:r>
              <a:rPr lang="en-US" sz="3600" dirty="0" smtClean="0">
                <a:latin typeface="Geneva"/>
                <a:cs typeface="Geneva"/>
              </a:rPr>
              <a:t>, </a:t>
            </a:r>
            <a:r>
              <a:rPr lang="en-US" sz="3600" dirty="0" smtClean="0">
                <a:solidFill>
                  <a:srgbClr val="000000"/>
                </a:solidFill>
                <a:latin typeface="Geneva"/>
                <a:cs typeface="Geneva"/>
              </a:rPr>
              <a:t>so as to create in Himself one new man from the two, thus making peace, and that He might reconcile them both to God in one body through the cross, thereby putting to death the enmity.”</a:t>
            </a:r>
          </a:p>
          <a:p>
            <a:pPr algn="ctr"/>
            <a:r>
              <a:rPr lang="en-US" sz="3600" b="1" dirty="0" smtClean="0">
                <a:solidFill>
                  <a:srgbClr val="000000"/>
                </a:solidFill>
                <a:latin typeface="Geneva"/>
                <a:cs typeface="Geneva"/>
              </a:rPr>
              <a:t>Ephesians 2:15-16</a:t>
            </a:r>
            <a:endParaRPr lang="en-US" sz="3600" b="1" dirty="0">
              <a:solidFill>
                <a:srgbClr val="000000"/>
              </a:solidFill>
              <a:latin typeface="Geneva"/>
              <a:cs typeface="Geneva"/>
            </a:endParaRPr>
          </a:p>
        </p:txBody>
      </p:sp>
    </p:spTree>
    <p:extLst>
      <p:ext uri="{BB962C8B-B14F-4D97-AF65-F5344CB8AC3E}">
        <p14:creationId xmlns="" xmlns:p14="http://schemas.microsoft.com/office/powerpoint/2010/main" val="273049121"/>
      </p:ext>
    </p:extLst>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Old Covenant Abolished</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Hebrew writer says it plainly:</a:t>
            </a:r>
            <a:endParaRPr lang="en-US" sz="3600" i="1" dirty="0" smtClean="0">
              <a:solidFill>
                <a:srgbClr val="000000"/>
              </a:solidFill>
              <a:latin typeface="Geneva"/>
              <a:cs typeface="Geneva"/>
            </a:endParaRPr>
          </a:p>
          <a:p>
            <a:pPr lvl="1"/>
            <a:r>
              <a:rPr lang="en-US" sz="3400" dirty="0" smtClean="0">
                <a:solidFill>
                  <a:srgbClr val="FF0000"/>
                </a:solidFill>
                <a:latin typeface="Geneva"/>
                <a:cs typeface="Geneva"/>
              </a:rPr>
              <a:t>Hebrews 8:7-13</a:t>
            </a:r>
          </a:p>
          <a:p>
            <a:r>
              <a:rPr lang="en-US" sz="3600" b="1" dirty="0" smtClean="0">
                <a:solidFill>
                  <a:srgbClr val="000000"/>
                </a:solidFill>
                <a:latin typeface="Geneva"/>
                <a:cs typeface="Geneva"/>
              </a:rPr>
              <a:t>We are reconciled to God in the New Testament church</a:t>
            </a:r>
          </a:p>
          <a:p>
            <a:pPr lvl="1"/>
            <a:r>
              <a:rPr lang="en-US" sz="3400" dirty="0" smtClean="0">
                <a:solidFill>
                  <a:srgbClr val="FF0000"/>
                </a:solidFill>
                <a:latin typeface="Geneva"/>
                <a:cs typeface="Geneva"/>
              </a:rPr>
              <a:t>Colossians 2:11-14</a:t>
            </a: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pic>
        <p:nvPicPr>
          <p:cNvPr id="8" name="Picture 7" descr="bible1.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252974" y="3969323"/>
            <a:ext cx="3189307" cy="2065360"/>
          </a:xfrm>
          <a:prstGeom prst="rect">
            <a:avLst/>
          </a:prstGeom>
        </p:spPr>
      </p:pic>
    </p:spTree>
    <p:extLst>
      <p:ext uri="{BB962C8B-B14F-4D97-AF65-F5344CB8AC3E}">
        <p14:creationId xmlns="" xmlns:p14="http://schemas.microsoft.com/office/powerpoint/2010/main" val="110617287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par>
                          <p:cTn id="23" fill="hold">
                            <p:stCondLst>
                              <p:cond delay="1000"/>
                            </p:stCondLst>
                            <p:childTnLst>
                              <p:par>
                                <p:cTn id="24" presetID="10" presetClass="entr" presetSubtype="0"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Keepers</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Do not keep the Sabbath properly</a:t>
            </a:r>
          </a:p>
          <a:p>
            <a:pPr lvl="1"/>
            <a:r>
              <a:rPr lang="en-US" sz="3400" dirty="0" smtClean="0">
                <a:solidFill>
                  <a:srgbClr val="008000"/>
                </a:solidFill>
                <a:latin typeface="Geneva"/>
                <a:cs typeface="Geneva"/>
              </a:rPr>
              <a:t>Sabbath was a day of rest</a:t>
            </a:r>
          </a:p>
          <a:p>
            <a:pPr lvl="2"/>
            <a:r>
              <a:rPr lang="en-US" sz="3200" dirty="0" smtClean="0">
                <a:solidFill>
                  <a:srgbClr val="FF0000"/>
                </a:solidFill>
                <a:latin typeface="Geneva"/>
                <a:cs typeface="Geneva"/>
              </a:rPr>
              <a:t>Exodus 35:1-3</a:t>
            </a:r>
          </a:p>
          <a:p>
            <a:pPr lvl="2"/>
            <a:endParaRPr lang="en-US" sz="2800" dirty="0" smtClean="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8" name="Snip Single Corner Rectangle 7"/>
          <p:cNvSpPr/>
          <p:nvPr/>
        </p:nvSpPr>
        <p:spPr>
          <a:xfrm>
            <a:off x="735994" y="3593145"/>
            <a:ext cx="7634129" cy="2251126"/>
          </a:xfrm>
          <a:prstGeom prst="snip1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096775" y="4112629"/>
            <a:ext cx="6869274" cy="1200329"/>
          </a:xfrm>
          <a:prstGeom prst="rect">
            <a:avLst/>
          </a:prstGeom>
          <a:noFill/>
        </p:spPr>
        <p:txBody>
          <a:bodyPr wrap="square" rtlCol="0">
            <a:spAutoFit/>
          </a:bodyPr>
          <a:lstStyle/>
          <a:p>
            <a:pPr algn="ctr"/>
            <a:r>
              <a:rPr lang="en-US" sz="3600" dirty="0" smtClean="0">
                <a:solidFill>
                  <a:schemeClr val="bg1"/>
                </a:solidFill>
              </a:rPr>
              <a:t>Do Sabbath keepers</a:t>
            </a:r>
            <a:br>
              <a:rPr lang="en-US" sz="3600" dirty="0" smtClean="0">
                <a:solidFill>
                  <a:schemeClr val="bg1"/>
                </a:solidFill>
              </a:rPr>
            </a:br>
            <a:r>
              <a:rPr lang="en-US" sz="3600" dirty="0" smtClean="0">
                <a:solidFill>
                  <a:schemeClr val="bg1"/>
                </a:solidFill>
              </a:rPr>
              <a:t>observe this rest-rule today?</a:t>
            </a:r>
            <a:endParaRPr lang="en-US" sz="3600" dirty="0">
              <a:solidFill>
                <a:schemeClr val="bg1"/>
              </a:solidFill>
            </a:endParaRPr>
          </a:p>
        </p:txBody>
      </p:sp>
    </p:spTree>
    <p:extLst>
      <p:ext uri="{BB962C8B-B14F-4D97-AF65-F5344CB8AC3E}">
        <p14:creationId xmlns="" xmlns:p14="http://schemas.microsoft.com/office/powerpoint/2010/main" val="44041283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9"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Keepers</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Do not keep the Sabbath properly</a:t>
            </a:r>
          </a:p>
          <a:p>
            <a:pPr lvl="1"/>
            <a:r>
              <a:rPr lang="en-US" sz="3400" dirty="0" smtClean="0">
                <a:solidFill>
                  <a:srgbClr val="008000"/>
                </a:solidFill>
                <a:latin typeface="Geneva"/>
                <a:cs typeface="Geneva"/>
              </a:rPr>
              <a:t>Penalty for violating the Sabbath</a:t>
            </a:r>
          </a:p>
          <a:p>
            <a:pPr lvl="2"/>
            <a:r>
              <a:rPr lang="en-US" sz="3200" dirty="0" smtClean="0">
                <a:solidFill>
                  <a:srgbClr val="FF0000"/>
                </a:solidFill>
                <a:latin typeface="Geneva"/>
                <a:cs typeface="Geneva"/>
              </a:rPr>
              <a:t>Numbers 15:32-36</a:t>
            </a:r>
          </a:p>
          <a:p>
            <a:pPr lvl="2"/>
            <a:endParaRPr lang="en-US" sz="2800" dirty="0" smtClean="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8" name="Snip Single Corner Rectangle 7"/>
          <p:cNvSpPr/>
          <p:nvPr/>
        </p:nvSpPr>
        <p:spPr>
          <a:xfrm>
            <a:off x="735994" y="3593145"/>
            <a:ext cx="7634129" cy="2251126"/>
          </a:xfrm>
          <a:prstGeom prst="snip1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735994" y="3578719"/>
            <a:ext cx="7634129" cy="2308324"/>
          </a:xfrm>
          <a:prstGeom prst="rect">
            <a:avLst/>
          </a:prstGeom>
          <a:noFill/>
        </p:spPr>
        <p:txBody>
          <a:bodyPr wrap="square" rtlCol="0">
            <a:spAutoFit/>
          </a:bodyPr>
          <a:lstStyle/>
          <a:p>
            <a:pPr algn="ctr"/>
            <a:r>
              <a:rPr lang="en-US" sz="3600" dirty="0" smtClean="0">
                <a:solidFill>
                  <a:schemeClr val="bg1"/>
                </a:solidFill>
              </a:rPr>
              <a:t>What passage teaches that the Sabbath day is binding,</a:t>
            </a:r>
            <a:br>
              <a:rPr lang="en-US" sz="3600" dirty="0" smtClean="0">
                <a:solidFill>
                  <a:schemeClr val="bg1"/>
                </a:solidFill>
              </a:rPr>
            </a:br>
            <a:r>
              <a:rPr lang="en-US" sz="3600" dirty="0" smtClean="0">
                <a:solidFill>
                  <a:schemeClr val="bg1"/>
                </a:solidFill>
              </a:rPr>
              <a:t>but the penalty for violating</a:t>
            </a:r>
            <a:br>
              <a:rPr lang="en-US" sz="3600" dirty="0" smtClean="0">
                <a:solidFill>
                  <a:schemeClr val="bg1"/>
                </a:solidFill>
              </a:rPr>
            </a:br>
            <a:r>
              <a:rPr lang="en-US" sz="3600" dirty="0" smtClean="0">
                <a:solidFill>
                  <a:schemeClr val="bg1"/>
                </a:solidFill>
              </a:rPr>
              <a:t>it has been removed?</a:t>
            </a:r>
            <a:endParaRPr lang="en-US" sz="3600" dirty="0">
              <a:solidFill>
                <a:schemeClr val="bg1"/>
              </a:solidFill>
            </a:endParaRPr>
          </a:p>
        </p:txBody>
      </p:sp>
    </p:spTree>
    <p:extLst>
      <p:ext uri="{BB962C8B-B14F-4D97-AF65-F5344CB8AC3E}">
        <p14:creationId xmlns="" xmlns:p14="http://schemas.microsoft.com/office/powerpoint/2010/main" val="372926023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Keepers</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Do not keep the Sabbath properly</a:t>
            </a:r>
          </a:p>
          <a:p>
            <a:pPr lvl="1"/>
            <a:r>
              <a:rPr lang="en-US" sz="3400" dirty="0" smtClean="0">
                <a:solidFill>
                  <a:srgbClr val="008000"/>
                </a:solidFill>
                <a:latin typeface="Geneva"/>
                <a:cs typeface="Geneva"/>
              </a:rPr>
              <a:t>A burnt offering</a:t>
            </a:r>
          </a:p>
          <a:p>
            <a:pPr lvl="2"/>
            <a:r>
              <a:rPr lang="en-US" sz="3200" dirty="0" smtClean="0">
                <a:solidFill>
                  <a:srgbClr val="FF0000"/>
                </a:solidFill>
                <a:latin typeface="Geneva"/>
                <a:cs typeface="Geneva"/>
              </a:rPr>
              <a:t>Numbers 28:9-10</a:t>
            </a:r>
          </a:p>
          <a:p>
            <a:pPr lvl="2"/>
            <a:endParaRPr lang="en-US" sz="2800" dirty="0" smtClean="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8" name="Snip Single Corner Rectangle 7"/>
          <p:cNvSpPr/>
          <p:nvPr/>
        </p:nvSpPr>
        <p:spPr>
          <a:xfrm>
            <a:off x="735994" y="3593145"/>
            <a:ext cx="7634129" cy="2251126"/>
          </a:xfrm>
          <a:prstGeom prst="snip1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764856" y="3809599"/>
            <a:ext cx="7634129" cy="1754327"/>
          </a:xfrm>
          <a:prstGeom prst="rect">
            <a:avLst/>
          </a:prstGeom>
          <a:noFill/>
        </p:spPr>
        <p:txBody>
          <a:bodyPr wrap="square" rtlCol="0">
            <a:spAutoFit/>
          </a:bodyPr>
          <a:lstStyle/>
          <a:p>
            <a:pPr algn="ctr"/>
            <a:r>
              <a:rPr lang="en-US" sz="3600" dirty="0" smtClean="0">
                <a:solidFill>
                  <a:schemeClr val="bg1"/>
                </a:solidFill>
              </a:rPr>
              <a:t>What passage teaches that the Sabbath day is binding,</a:t>
            </a:r>
            <a:br>
              <a:rPr lang="en-US" sz="3600" dirty="0" smtClean="0">
                <a:solidFill>
                  <a:schemeClr val="bg1"/>
                </a:solidFill>
              </a:rPr>
            </a:br>
            <a:r>
              <a:rPr lang="en-US" sz="3600" dirty="0" smtClean="0">
                <a:solidFill>
                  <a:schemeClr val="bg1"/>
                </a:solidFill>
              </a:rPr>
              <a:t>but not the burnt offering?</a:t>
            </a:r>
            <a:endParaRPr lang="en-US" sz="3600" dirty="0">
              <a:solidFill>
                <a:schemeClr val="bg1"/>
              </a:solidFill>
            </a:endParaRPr>
          </a:p>
        </p:txBody>
      </p:sp>
    </p:spTree>
    <p:extLst>
      <p:ext uri="{BB962C8B-B14F-4D97-AF65-F5344CB8AC3E}">
        <p14:creationId xmlns="" xmlns:p14="http://schemas.microsoft.com/office/powerpoint/2010/main" val="311419612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Keepers</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Do not keep the Sabbath properly</a:t>
            </a:r>
          </a:p>
          <a:p>
            <a:pPr lvl="1"/>
            <a:r>
              <a:rPr lang="en-US" sz="3400" dirty="0" smtClean="0">
                <a:solidFill>
                  <a:srgbClr val="008000"/>
                </a:solidFill>
                <a:latin typeface="Geneva"/>
                <a:cs typeface="Geneva"/>
              </a:rPr>
              <a:t>Travel restricted</a:t>
            </a:r>
          </a:p>
          <a:p>
            <a:pPr lvl="2"/>
            <a:r>
              <a:rPr lang="en-US" sz="3200" dirty="0" smtClean="0">
                <a:solidFill>
                  <a:srgbClr val="FF0000"/>
                </a:solidFill>
                <a:latin typeface="Geneva"/>
                <a:cs typeface="Geneva"/>
              </a:rPr>
              <a:t>Exodus 16:29</a:t>
            </a:r>
          </a:p>
          <a:p>
            <a:pPr lvl="2"/>
            <a:endParaRPr lang="en-US" sz="2800" dirty="0" smtClean="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8" name="Snip Single Corner Rectangle 7"/>
          <p:cNvSpPr/>
          <p:nvPr/>
        </p:nvSpPr>
        <p:spPr>
          <a:xfrm>
            <a:off x="735994" y="3593145"/>
            <a:ext cx="7634129" cy="2251126"/>
          </a:xfrm>
          <a:prstGeom prst="snip1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764856" y="3809599"/>
            <a:ext cx="7634129" cy="1754327"/>
          </a:xfrm>
          <a:prstGeom prst="rect">
            <a:avLst/>
          </a:prstGeom>
          <a:noFill/>
        </p:spPr>
        <p:txBody>
          <a:bodyPr wrap="square" rtlCol="0">
            <a:spAutoFit/>
          </a:bodyPr>
          <a:lstStyle/>
          <a:p>
            <a:pPr algn="ctr"/>
            <a:r>
              <a:rPr lang="en-US" sz="3600" dirty="0" smtClean="0">
                <a:solidFill>
                  <a:schemeClr val="bg1"/>
                </a:solidFill>
              </a:rPr>
              <a:t>Why don’t </a:t>
            </a:r>
            <a:r>
              <a:rPr lang="en-US" sz="3600" dirty="0" err="1" smtClean="0">
                <a:solidFill>
                  <a:schemeClr val="bg1"/>
                </a:solidFill>
              </a:rPr>
              <a:t>Sabbatarians</a:t>
            </a:r>
            <a:r>
              <a:rPr lang="en-US" sz="3600" dirty="0" smtClean="0">
                <a:solidFill>
                  <a:schemeClr val="bg1"/>
                </a:solidFill>
              </a:rPr>
              <a:t> respect</a:t>
            </a:r>
            <a:br>
              <a:rPr lang="en-US" sz="3600" dirty="0" smtClean="0">
                <a:solidFill>
                  <a:schemeClr val="bg1"/>
                </a:solidFill>
              </a:rPr>
            </a:br>
            <a:r>
              <a:rPr lang="en-US" sz="3600" dirty="0" smtClean="0">
                <a:solidFill>
                  <a:schemeClr val="bg1"/>
                </a:solidFill>
              </a:rPr>
              <a:t>this regulation? Where is the consistency in practice?</a:t>
            </a:r>
            <a:endParaRPr lang="en-US" sz="3600" dirty="0">
              <a:solidFill>
                <a:schemeClr val="bg1"/>
              </a:solidFill>
            </a:endParaRPr>
          </a:p>
        </p:txBody>
      </p:sp>
    </p:spTree>
    <p:extLst>
      <p:ext uri="{BB962C8B-B14F-4D97-AF65-F5344CB8AC3E}">
        <p14:creationId xmlns="" xmlns:p14="http://schemas.microsoft.com/office/powerpoint/2010/main" val="145818087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solidFill>
                  <a:srgbClr val="008000"/>
                </a:solidFill>
                <a:latin typeface="Geneva"/>
                <a:cs typeface="Geneva"/>
              </a:rPr>
              <a:t>First Day of the Week</a:t>
            </a:r>
            <a:endParaRPr lang="en-US" b="1" dirty="0">
              <a:solidFill>
                <a:srgbClr val="008000"/>
              </a:solidFill>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The “Lord’s Day”</a:t>
            </a:r>
          </a:p>
          <a:p>
            <a:pPr lvl="1"/>
            <a:r>
              <a:rPr lang="en-US" sz="3400" dirty="0" smtClean="0">
                <a:solidFill>
                  <a:srgbClr val="000000"/>
                </a:solidFill>
                <a:latin typeface="Geneva"/>
                <a:cs typeface="Geneva"/>
              </a:rPr>
              <a:t>Things that took place on the</a:t>
            </a:r>
            <a:br>
              <a:rPr lang="en-US" sz="3400" dirty="0" smtClean="0">
                <a:solidFill>
                  <a:srgbClr val="000000"/>
                </a:solidFill>
                <a:latin typeface="Geneva"/>
                <a:cs typeface="Geneva"/>
              </a:rPr>
            </a:br>
            <a:r>
              <a:rPr lang="en-US" sz="3400" dirty="0" smtClean="0">
                <a:solidFill>
                  <a:srgbClr val="000000"/>
                </a:solidFill>
                <a:latin typeface="Geneva"/>
                <a:cs typeface="Geneva"/>
              </a:rPr>
              <a:t>“first day of the week”</a:t>
            </a:r>
          </a:p>
          <a:p>
            <a:pPr lvl="2"/>
            <a:r>
              <a:rPr lang="en-US" sz="3200" dirty="0" smtClean="0">
                <a:solidFill>
                  <a:srgbClr val="008000"/>
                </a:solidFill>
                <a:latin typeface="Geneva"/>
                <a:cs typeface="Geneva"/>
              </a:rPr>
              <a:t>Christ arose from the dead</a:t>
            </a:r>
          </a:p>
          <a:p>
            <a:pPr lvl="2"/>
            <a:r>
              <a:rPr lang="en-US" sz="3200" dirty="0" smtClean="0">
                <a:solidFill>
                  <a:srgbClr val="008000"/>
                </a:solidFill>
                <a:latin typeface="Geneva"/>
                <a:cs typeface="Geneva"/>
              </a:rPr>
              <a:t>Jesus met with His disciples</a:t>
            </a:r>
          </a:p>
          <a:p>
            <a:pPr lvl="2"/>
            <a:r>
              <a:rPr lang="en-US" sz="3200" dirty="0" smtClean="0">
                <a:solidFill>
                  <a:srgbClr val="008000"/>
                </a:solidFill>
                <a:latin typeface="Geneva"/>
                <a:cs typeface="Geneva"/>
              </a:rPr>
              <a:t>First gospel sermon was preached</a:t>
            </a:r>
          </a:p>
          <a:p>
            <a:pPr lvl="2"/>
            <a:r>
              <a:rPr lang="en-US" sz="3200" dirty="0" smtClean="0">
                <a:solidFill>
                  <a:srgbClr val="008000"/>
                </a:solidFill>
                <a:latin typeface="Geneva"/>
                <a:cs typeface="Geneva"/>
              </a:rPr>
              <a:t>Lord’s church had its beginning</a:t>
            </a: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 xmlns:p14="http://schemas.microsoft.com/office/powerpoint/2010/main" val="19179386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dissolv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solidFill>
                  <a:srgbClr val="008000"/>
                </a:solidFill>
                <a:latin typeface="Geneva"/>
                <a:cs typeface="Geneva"/>
              </a:rPr>
              <a:t>First Day of the Week</a:t>
            </a:r>
            <a:endParaRPr lang="en-US" b="1" dirty="0">
              <a:solidFill>
                <a:srgbClr val="008000"/>
              </a:solidFill>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The “Lord’s Day”</a:t>
            </a:r>
          </a:p>
          <a:p>
            <a:pPr lvl="1"/>
            <a:r>
              <a:rPr lang="en-US" sz="3400" dirty="0" smtClean="0">
                <a:solidFill>
                  <a:srgbClr val="000000"/>
                </a:solidFill>
                <a:latin typeface="Geneva"/>
                <a:cs typeface="Geneva"/>
              </a:rPr>
              <a:t>Things that took place on the</a:t>
            </a:r>
            <a:br>
              <a:rPr lang="en-US" sz="3400" dirty="0" smtClean="0">
                <a:solidFill>
                  <a:srgbClr val="000000"/>
                </a:solidFill>
                <a:latin typeface="Geneva"/>
                <a:cs typeface="Geneva"/>
              </a:rPr>
            </a:br>
            <a:r>
              <a:rPr lang="en-US" sz="3400" dirty="0" smtClean="0">
                <a:solidFill>
                  <a:srgbClr val="000000"/>
                </a:solidFill>
                <a:latin typeface="Geneva"/>
                <a:cs typeface="Geneva"/>
              </a:rPr>
              <a:t>“first day of the week”</a:t>
            </a:r>
          </a:p>
          <a:p>
            <a:pPr lvl="2"/>
            <a:r>
              <a:rPr lang="en-US" sz="3200" dirty="0" smtClean="0">
                <a:solidFill>
                  <a:srgbClr val="008000"/>
                </a:solidFill>
                <a:latin typeface="Geneva"/>
                <a:cs typeface="Geneva"/>
              </a:rPr>
              <a:t>The church assembled</a:t>
            </a:r>
          </a:p>
          <a:p>
            <a:pPr lvl="3"/>
            <a:r>
              <a:rPr lang="en-US" sz="3000" dirty="0" smtClean="0">
                <a:solidFill>
                  <a:srgbClr val="FF0000"/>
                </a:solidFill>
                <a:latin typeface="Geneva"/>
                <a:cs typeface="Geneva"/>
              </a:rPr>
              <a:t>To observe the Lord’s Supper</a:t>
            </a:r>
          </a:p>
          <a:p>
            <a:pPr lvl="4"/>
            <a:r>
              <a:rPr lang="en-US" sz="2800" b="1" dirty="0" smtClean="0">
                <a:solidFill>
                  <a:srgbClr val="FF0000"/>
                </a:solidFill>
                <a:latin typeface="Geneva"/>
                <a:cs typeface="Geneva"/>
              </a:rPr>
              <a:t>Acts 20:7</a:t>
            </a:r>
          </a:p>
          <a:p>
            <a:pPr lvl="3"/>
            <a:r>
              <a:rPr lang="en-US" sz="3000" dirty="0" smtClean="0">
                <a:solidFill>
                  <a:srgbClr val="FF0000"/>
                </a:solidFill>
                <a:latin typeface="Geneva"/>
                <a:cs typeface="Geneva"/>
              </a:rPr>
              <a:t>To give of their means</a:t>
            </a:r>
          </a:p>
          <a:p>
            <a:pPr lvl="4"/>
            <a:r>
              <a:rPr lang="en-US" sz="2800" b="1" dirty="0" smtClean="0">
                <a:solidFill>
                  <a:srgbClr val="FF0000"/>
                </a:solidFill>
                <a:latin typeface="Geneva"/>
                <a:cs typeface="Geneva"/>
              </a:rPr>
              <a:t>1 Corinthians 16:1-2</a:t>
            </a: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 xmlns:p14="http://schemas.microsoft.com/office/powerpoint/2010/main" val="166696022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dissolve">
                                      <p:cBhvr>
                                        <p:cTn id="11" dur="500"/>
                                        <p:tgtEl>
                                          <p:spTgt spid="3">
                                            <p:txEl>
                                              <p:pRg st="3" end="3"/>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dissolve">
                                      <p:cBhvr>
                                        <p:cTn id="15" dur="500"/>
                                        <p:tgtEl>
                                          <p:spTgt spid="3">
                                            <p:txEl>
                                              <p:pRg st="4" end="4"/>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dissolve">
                                      <p:cBhvr>
                                        <p:cTn id="19" dur="500"/>
                                        <p:tgtEl>
                                          <p:spTgt spid="3">
                                            <p:txEl>
                                              <p:pRg st="5" end="5"/>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dissolv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lstStyle/>
          <a:p>
            <a:r>
              <a:rPr lang="en-US" b="1" dirty="0" smtClean="0">
                <a:latin typeface="Geneva"/>
                <a:cs typeface="Geneva"/>
              </a:rPr>
              <a:t>Sabbath Law Revealed at Sinai</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Not given at creation</a:t>
            </a:r>
          </a:p>
          <a:p>
            <a:pPr lvl="1"/>
            <a:r>
              <a:rPr lang="en-US" sz="3400" dirty="0" smtClean="0">
                <a:solidFill>
                  <a:srgbClr val="000000"/>
                </a:solidFill>
                <a:latin typeface="Geneva"/>
                <a:cs typeface="Geneva"/>
              </a:rPr>
              <a:t>Given by Moses at Sinai</a:t>
            </a:r>
          </a:p>
          <a:p>
            <a:pPr lvl="2"/>
            <a:r>
              <a:rPr lang="en-US" sz="3200" dirty="0" smtClean="0">
                <a:solidFill>
                  <a:srgbClr val="FF0000"/>
                </a:solidFill>
                <a:latin typeface="Geneva"/>
                <a:cs typeface="Geneva"/>
              </a:rPr>
              <a:t>Nehemiah 9:13-14</a:t>
            </a:r>
            <a:endParaRPr lang="en-US" sz="3200" dirty="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10" name="Snip Diagonal Corner Rectangle 9"/>
          <p:cNvSpPr/>
          <p:nvPr/>
        </p:nvSpPr>
        <p:spPr>
          <a:xfrm>
            <a:off x="966894" y="3549855"/>
            <a:ext cx="7186762" cy="2150114"/>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1327675" y="3824030"/>
            <a:ext cx="6508493" cy="1569660"/>
          </a:xfrm>
          <a:prstGeom prst="rect">
            <a:avLst/>
          </a:prstGeom>
          <a:noFill/>
        </p:spPr>
        <p:txBody>
          <a:bodyPr wrap="square" rtlCol="0">
            <a:spAutoFit/>
          </a:bodyPr>
          <a:lstStyle/>
          <a:p>
            <a:pPr algn="ctr"/>
            <a:r>
              <a:rPr lang="en-US" sz="3200" dirty="0" smtClean="0">
                <a:solidFill>
                  <a:schemeClr val="bg1"/>
                </a:solidFill>
                <a:latin typeface="Geneva"/>
                <a:cs typeface="Geneva"/>
              </a:rPr>
              <a:t>If commanded at the creation, then the patriarchs would have had to observe it</a:t>
            </a:r>
            <a:endParaRPr lang="en-US" sz="3200" dirty="0">
              <a:solidFill>
                <a:schemeClr val="bg1"/>
              </a:solidFill>
              <a:latin typeface="Geneva"/>
              <a:cs typeface="Geneva"/>
            </a:endParaRPr>
          </a:p>
        </p:txBody>
      </p:sp>
      <p:pic>
        <p:nvPicPr>
          <p:cNvPr id="12" name="Picture 11" descr="commandments.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046693" y="1470330"/>
            <a:ext cx="2640107" cy="1923522"/>
          </a:xfrm>
          <a:prstGeom prst="rect">
            <a:avLst/>
          </a:prstGeom>
        </p:spPr>
      </p:pic>
    </p:spTree>
    <p:extLst>
      <p:ext uri="{BB962C8B-B14F-4D97-AF65-F5344CB8AC3E}">
        <p14:creationId xmlns="" xmlns:p14="http://schemas.microsoft.com/office/powerpoint/2010/main" val="40040663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20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solidFill>
                  <a:srgbClr val="008000"/>
                </a:solidFill>
                <a:latin typeface="Geneva"/>
                <a:cs typeface="Geneva"/>
              </a:rPr>
              <a:t>First Day of the Week</a:t>
            </a:r>
            <a:endParaRPr lang="en-US" b="1" dirty="0">
              <a:solidFill>
                <a:srgbClr val="008000"/>
              </a:solidFill>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lnSpcReduction="10000"/>
          </a:bodyPr>
          <a:lstStyle/>
          <a:p>
            <a:r>
              <a:rPr lang="en-US" sz="3600" b="1" dirty="0" smtClean="0">
                <a:solidFill>
                  <a:srgbClr val="000000"/>
                </a:solidFill>
                <a:latin typeface="Geneva"/>
                <a:cs typeface="Geneva"/>
              </a:rPr>
              <a:t>Notes of interest:</a:t>
            </a:r>
          </a:p>
          <a:p>
            <a:pPr lvl="1"/>
            <a:r>
              <a:rPr lang="en-US" sz="3200" dirty="0" smtClean="0">
                <a:solidFill>
                  <a:srgbClr val="000000"/>
                </a:solidFill>
                <a:latin typeface="Geneva"/>
                <a:cs typeface="Geneva"/>
              </a:rPr>
              <a:t>A Sabbath day passed while Paul waited for the first day of the week, and he was silent about keeping the Sabbath day</a:t>
            </a:r>
          </a:p>
          <a:p>
            <a:pPr lvl="1"/>
            <a:r>
              <a:rPr lang="en-US" sz="3200" dirty="0" smtClean="0">
                <a:solidFill>
                  <a:srgbClr val="000000"/>
                </a:solidFill>
                <a:latin typeface="Geneva"/>
                <a:cs typeface="Geneva"/>
              </a:rPr>
              <a:t>Paul went into the Synagogues on the Sabbath day </a:t>
            </a:r>
            <a:r>
              <a:rPr lang="en-US" sz="3200" dirty="0" smtClean="0">
                <a:solidFill>
                  <a:srgbClr val="006600"/>
                </a:solidFill>
                <a:effectLst>
                  <a:outerShdw blurRad="38100" dist="38100" dir="2700000" algn="tl">
                    <a:srgbClr val="000000">
                      <a:alpha val="43137"/>
                    </a:srgbClr>
                  </a:outerShdw>
                </a:effectLst>
                <a:latin typeface="Geneva"/>
                <a:cs typeface="Geneva"/>
              </a:rPr>
              <a:t>in order to teach the </a:t>
            </a:r>
            <a:r>
              <a:rPr lang="en-US" sz="3200" b="1" dirty="0" smtClean="0">
                <a:solidFill>
                  <a:srgbClr val="006600"/>
                </a:solidFill>
                <a:effectLst>
                  <a:outerShdw blurRad="38100" dist="38100" dir="2700000" algn="tl">
                    <a:srgbClr val="000000">
                      <a:alpha val="43137"/>
                    </a:srgbClr>
                  </a:outerShdw>
                </a:effectLst>
                <a:latin typeface="Geneva"/>
                <a:cs typeface="Geneva"/>
              </a:rPr>
              <a:t>gospel of Christ</a:t>
            </a:r>
          </a:p>
          <a:p>
            <a:pPr lvl="2"/>
            <a:r>
              <a:rPr lang="en-US" sz="2800" b="1" dirty="0" smtClean="0">
                <a:solidFill>
                  <a:srgbClr val="C00000"/>
                </a:solidFill>
                <a:latin typeface="Geneva"/>
                <a:cs typeface="Geneva"/>
              </a:rPr>
              <a:t>Acts 17:2-3</a:t>
            </a:r>
          </a:p>
          <a:p>
            <a:pPr lvl="2"/>
            <a:r>
              <a:rPr lang="en-US" sz="2800" b="1" dirty="0" smtClean="0">
                <a:solidFill>
                  <a:srgbClr val="C00000"/>
                </a:solidFill>
                <a:latin typeface="Geneva"/>
                <a:cs typeface="Geneva"/>
              </a:rPr>
              <a:t>Acts 18:4-7</a:t>
            </a:r>
          </a:p>
          <a:p>
            <a:pPr lvl="1"/>
            <a:endParaRPr lang="en-US" b="1" dirty="0" smtClean="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 xmlns:p14="http://schemas.microsoft.com/office/powerpoint/2010/main" val="1666960222"/>
      </p:ext>
    </p:extLst>
  </p:cSld>
  <p:clrMapOvr>
    <a:masterClrMapping/>
  </p:clrMapOvr>
  <p:transition spd="slow">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solidFill>
                  <a:srgbClr val="008000"/>
                </a:solidFill>
                <a:latin typeface="Geneva"/>
                <a:cs typeface="Geneva"/>
              </a:rPr>
              <a:t>First Day of the Week</a:t>
            </a:r>
            <a:endParaRPr lang="en-US" b="1" dirty="0">
              <a:solidFill>
                <a:srgbClr val="008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10" name="Horizontal Scroll 9"/>
          <p:cNvSpPr/>
          <p:nvPr/>
        </p:nvSpPr>
        <p:spPr>
          <a:xfrm>
            <a:off x="865875" y="1500752"/>
            <a:ext cx="7417662" cy="4415672"/>
          </a:xfrm>
          <a:prstGeom prst="horizontalScroll">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1630731" y="2294418"/>
            <a:ext cx="6421906" cy="2862322"/>
          </a:xfrm>
          <a:prstGeom prst="rect">
            <a:avLst/>
          </a:prstGeom>
          <a:noFill/>
        </p:spPr>
        <p:txBody>
          <a:bodyPr wrap="square" rtlCol="0">
            <a:spAutoFit/>
          </a:bodyPr>
          <a:lstStyle/>
          <a:p>
            <a:pPr algn="ctr"/>
            <a:r>
              <a:rPr lang="en-US" sz="3600" dirty="0" smtClean="0">
                <a:solidFill>
                  <a:schemeClr val="bg1"/>
                </a:solidFill>
                <a:latin typeface="Geneva"/>
                <a:cs typeface="Geneva"/>
              </a:rPr>
              <a:t>If the Sabbath day was binding on these early Christians, why were they never told to do anything</a:t>
            </a:r>
            <a:br>
              <a:rPr lang="en-US" sz="3600" dirty="0" smtClean="0">
                <a:solidFill>
                  <a:schemeClr val="bg1"/>
                </a:solidFill>
                <a:latin typeface="Geneva"/>
                <a:cs typeface="Geneva"/>
              </a:rPr>
            </a:br>
            <a:r>
              <a:rPr lang="en-US" sz="3600" b="1" u="sng" dirty="0" smtClean="0">
                <a:solidFill>
                  <a:schemeClr val="bg1"/>
                </a:solidFill>
                <a:latin typeface="Geneva"/>
                <a:cs typeface="Geneva"/>
              </a:rPr>
              <a:t>on that day</a:t>
            </a:r>
            <a:r>
              <a:rPr lang="en-US" sz="3600" b="1" dirty="0" smtClean="0">
                <a:solidFill>
                  <a:schemeClr val="bg1"/>
                </a:solidFill>
                <a:latin typeface="Geneva"/>
                <a:cs typeface="Geneva"/>
              </a:rPr>
              <a:t>?</a:t>
            </a:r>
            <a:endParaRPr lang="en-US" sz="3600" b="1" dirty="0">
              <a:solidFill>
                <a:schemeClr val="bg1"/>
              </a:solidFill>
              <a:latin typeface="Geneva"/>
              <a:cs typeface="Geneva"/>
            </a:endParaRPr>
          </a:p>
        </p:txBody>
      </p:sp>
    </p:spTree>
    <p:extLst>
      <p:ext uri="{BB962C8B-B14F-4D97-AF65-F5344CB8AC3E}">
        <p14:creationId xmlns="" xmlns:p14="http://schemas.microsoft.com/office/powerpoint/2010/main" val="328681019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solidFill>
                  <a:srgbClr val="D2533C"/>
                </a:solidFill>
                <a:latin typeface="Geneva"/>
                <a:cs typeface="Geneva"/>
              </a:rPr>
              <a:t>Conclusion</a:t>
            </a:r>
            <a:endParaRPr lang="en-US" b="1" dirty="0">
              <a:solidFill>
                <a:srgbClr val="D2533C"/>
              </a:solidFill>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The Sabbath day served its purpose and then was taken away</a:t>
            </a:r>
          </a:p>
          <a:p>
            <a:endParaRPr lang="en-US" sz="3000" dirty="0" smtClean="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8" name="Rounded Rectangle 7"/>
          <p:cNvSpPr/>
          <p:nvPr/>
        </p:nvSpPr>
        <p:spPr>
          <a:xfrm>
            <a:off x="649406" y="2871630"/>
            <a:ext cx="7778443" cy="2005811"/>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663837" y="3073653"/>
            <a:ext cx="7778443" cy="1569660"/>
          </a:xfrm>
          <a:prstGeom prst="rect">
            <a:avLst/>
          </a:prstGeom>
          <a:noFill/>
        </p:spPr>
        <p:txBody>
          <a:bodyPr wrap="square" rtlCol="0">
            <a:spAutoFit/>
          </a:bodyPr>
          <a:lstStyle/>
          <a:p>
            <a:pPr algn="ctr"/>
            <a:r>
              <a:rPr lang="en-US" sz="3200" dirty="0" smtClean="0">
                <a:solidFill>
                  <a:schemeClr val="bg1"/>
                </a:solidFill>
                <a:latin typeface="Geneva"/>
                <a:cs typeface="Geneva"/>
              </a:rPr>
              <a:t>“Tell me, you who desire to be under the law, do you not hear the law?”</a:t>
            </a:r>
          </a:p>
          <a:p>
            <a:pPr algn="ctr"/>
            <a:r>
              <a:rPr lang="en-US" sz="3200" b="1" dirty="0" smtClean="0">
                <a:solidFill>
                  <a:schemeClr val="bg1"/>
                </a:solidFill>
                <a:latin typeface="Geneva"/>
                <a:cs typeface="Geneva"/>
              </a:rPr>
              <a:t>Galatians 4:21</a:t>
            </a:r>
            <a:endParaRPr lang="en-US" sz="3200" b="1" dirty="0">
              <a:solidFill>
                <a:schemeClr val="bg1"/>
              </a:solidFill>
              <a:latin typeface="Geneva"/>
              <a:cs typeface="Geneva"/>
            </a:endParaRPr>
          </a:p>
        </p:txBody>
      </p:sp>
    </p:spTree>
    <p:extLst>
      <p:ext uri="{BB962C8B-B14F-4D97-AF65-F5344CB8AC3E}">
        <p14:creationId xmlns="" xmlns:p14="http://schemas.microsoft.com/office/powerpoint/2010/main" val="25200150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1" y="4401241"/>
            <a:ext cx="8422439" cy="2456759"/>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649406" y="735990"/>
            <a:ext cx="7778443" cy="3261222"/>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663837" y="865863"/>
            <a:ext cx="7778443" cy="3046988"/>
          </a:xfrm>
          <a:prstGeom prst="rect">
            <a:avLst/>
          </a:prstGeom>
          <a:noFill/>
        </p:spPr>
        <p:txBody>
          <a:bodyPr wrap="square" rtlCol="0">
            <a:spAutoFit/>
          </a:bodyPr>
          <a:lstStyle/>
          <a:p>
            <a:pPr algn="ctr"/>
            <a:r>
              <a:rPr lang="en-US" sz="3200" dirty="0" smtClean="0">
                <a:solidFill>
                  <a:schemeClr val="bg1"/>
                </a:solidFill>
                <a:latin typeface="Geneva"/>
                <a:cs typeface="Geneva"/>
              </a:rPr>
              <a:t>“So let no one judge you in food or in drink, or regarding a festival or a new moon or </a:t>
            </a:r>
            <a:r>
              <a:rPr lang="en-US" sz="3200" dirty="0" err="1" smtClean="0">
                <a:solidFill>
                  <a:schemeClr val="bg1"/>
                </a:solidFill>
                <a:latin typeface="Geneva"/>
                <a:cs typeface="Geneva"/>
              </a:rPr>
              <a:t>sabbaths</a:t>
            </a:r>
            <a:r>
              <a:rPr lang="en-US" sz="3200" dirty="0" smtClean="0">
                <a:solidFill>
                  <a:schemeClr val="bg1"/>
                </a:solidFill>
                <a:latin typeface="Geneva"/>
                <a:cs typeface="Geneva"/>
              </a:rPr>
              <a:t>, which are a shadow of things to come, but the substance</a:t>
            </a:r>
            <a:br>
              <a:rPr lang="en-US" sz="3200" dirty="0" smtClean="0">
                <a:solidFill>
                  <a:schemeClr val="bg1"/>
                </a:solidFill>
                <a:latin typeface="Geneva"/>
                <a:cs typeface="Geneva"/>
              </a:rPr>
            </a:br>
            <a:r>
              <a:rPr lang="en-US" sz="3200" b="1" dirty="0" smtClean="0">
                <a:solidFill>
                  <a:srgbClr val="FFFF00"/>
                </a:solidFill>
                <a:latin typeface="Geneva"/>
                <a:cs typeface="Geneva"/>
              </a:rPr>
              <a:t>is of Christ</a:t>
            </a:r>
            <a:r>
              <a:rPr lang="en-US" sz="3200" dirty="0" smtClean="0">
                <a:solidFill>
                  <a:schemeClr val="bg1"/>
                </a:solidFill>
                <a:latin typeface="Geneva"/>
                <a:cs typeface="Geneva"/>
              </a:rPr>
              <a:t>.”</a:t>
            </a:r>
          </a:p>
          <a:p>
            <a:pPr algn="ctr"/>
            <a:r>
              <a:rPr lang="en-US" sz="3200" b="1" dirty="0" smtClean="0">
                <a:solidFill>
                  <a:schemeClr val="bg1"/>
                </a:solidFill>
                <a:latin typeface="Geneva"/>
                <a:cs typeface="Geneva"/>
              </a:rPr>
              <a:t>Colossians 2:16-17</a:t>
            </a:r>
            <a:endParaRPr lang="en-US" sz="3200" b="1" dirty="0">
              <a:solidFill>
                <a:schemeClr val="bg1"/>
              </a:solidFill>
              <a:latin typeface="Geneva"/>
              <a:cs typeface="Geneva"/>
            </a:endParaRPr>
          </a:p>
        </p:txBody>
      </p:sp>
      <p:sp>
        <p:nvSpPr>
          <p:cNvPr id="13" name="TextBox 12"/>
          <p:cNvSpPr txBox="1"/>
          <p:nvPr/>
        </p:nvSpPr>
        <p:spPr>
          <a:xfrm>
            <a:off x="649406" y="4632126"/>
            <a:ext cx="7922756" cy="1477328"/>
          </a:xfrm>
          <a:prstGeom prst="rect">
            <a:avLst/>
          </a:prstGeom>
          <a:noFill/>
        </p:spPr>
        <p:txBody>
          <a:bodyPr wrap="square" rtlCol="0">
            <a:spAutoFit/>
          </a:bodyPr>
          <a:lstStyle/>
          <a:p>
            <a:pPr algn="ctr"/>
            <a:r>
              <a:rPr lang="en-US" sz="3000" dirty="0" smtClean="0">
                <a:solidFill>
                  <a:srgbClr val="FFFFFF"/>
                </a:solidFill>
                <a:latin typeface="Geneva"/>
                <a:cs typeface="Geneva"/>
              </a:rPr>
              <a:t>Those of us who are </a:t>
            </a:r>
            <a:r>
              <a:rPr lang="en-US" sz="3000" b="1" dirty="0" smtClean="0">
                <a:solidFill>
                  <a:srgbClr val="FFFF00"/>
                </a:solidFill>
                <a:latin typeface="Geneva"/>
                <a:cs typeface="Geneva"/>
              </a:rPr>
              <a:t>“in Christ” </a:t>
            </a:r>
            <a:r>
              <a:rPr lang="en-US" sz="3000" dirty="0" smtClean="0">
                <a:solidFill>
                  <a:srgbClr val="FFFFFF"/>
                </a:solidFill>
                <a:latin typeface="Geneva"/>
                <a:cs typeface="Geneva"/>
              </a:rPr>
              <a:t>do not need to, nor should we desire to, return to the inferior shadows of the old law</a:t>
            </a:r>
            <a:endParaRPr lang="en-US" sz="3000" dirty="0">
              <a:solidFill>
                <a:srgbClr val="FFFFFF"/>
              </a:solidFill>
              <a:latin typeface="Geneva"/>
              <a:cs typeface="Geneva"/>
            </a:endParaRPr>
          </a:p>
        </p:txBody>
      </p:sp>
    </p:spTree>
    <p:extLst>
      <p:ext uri="{BB962C8B-B14F-4D97-AF65-F5344CB8AC3E}">
        <p14:creationId xmlns="" xmlns:p14="http://schemas.microsoft.com/office/powerpoint/2010/main" val="248074653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 calcmode="lin" valueType="num">
                                      <p:cBhvr>
                                        <p:cTn id="15"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croll 001.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93719" y="2983546"/>
            <a:ext cx="7634130" cy="3134901"/>
          </a:xfrm>
          <a:prstGeom prst="rect">
            <a:avLst/>
          </a:prstGeom>
        </p:spPr>
      </p:pic>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Keeping</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Belonged to the Jewish age</a:t>
            </a:r>
          </a:p>
          <a:p>
            <a:pPr lvl="1"/>
            <a:r>
              <a:rPr lang="en-US" sz="3400" dirty="0" smtClean="0">
                <a:solidFill>
                  <a:srgbClr val="000000"/>
                </a:solidFill>
                <a:latin typeface="Geneva"/>
                <a:cs typeface="Geneva"/>
              </a:rPr>
              <a:t>Moses told them what they must do</a:t>
            </a:r>
          </a:p>
          <a:p>
            <a:pPr lvl="2"/>
            <a:r>
              <a:rPr lang="en-US" sz="3200" dirty="0" smtClean="0">
                <a:solidFill>
                  <a:srgbClr val="FF0000"/>
                </a:solidFill>
                <a:latin typeface="Geneva"/>
                <a:cs typeface="Geneva"/>
              </a:rPr>
              <a:t>Exodus 16:22-26</a:t>
            </a:r>
            <a:endParaRPr lang="en-US" sz="3200" dirty="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 xmlns:p14="http://schemas.microsoft.com/office/powerpoint/2010/main" val="266247107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Keeping</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1500 years of Jewish Law</a:t>
            </a:r>
          </a:p>
          <a:p>
            <a:pPr lvl="1"/>
            <a:r>
              <a:rPr lang="en-US" sz="3400" dirty="0" smtClean="0">
                <a:solidFill>
                  <a:srgbClr val="000000"/>
                </a:solidFill>
                <a:latin typeface="Geneva"/>
                <a:cs typeface="Geneva"/>
              </a:rPr>
              <a:t>Can read of the Sabbath command and the penalty for violating it!</a:t>
            </a:r>
            <a:endParaRPr lang="en-US" sz="3400" dirty="0">
              <a:solidFill>
                <a:srgbClr val="00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8" name="Frame 7"/>
          <p:cNvSpPr/>
          <p:nvPr/>
        </p:nvSpPr>
        <p:spPr>
          <a:xfrm>
            <a:off x="865875" y="3535423"/>
            <a:ext cx="7403231" cy="2193406"/>
          </a:xfrm>
          <a:prstGeom prst="frame">
            <a:avLst/>
          </a:prstGeom>
          <a:solidFill>
            <a:srgbClr val="A5392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1385399" y="3953905"/>
            <a:ext cx="6407475" cy="1384995"/>
          </a:xfrm>
          <a:prstGeom prst="rect">
            <a:avLst/>
          </a:prstGeom>
          <a:noFill/>
        </p:spPr>
        <p:txBody>
          <a:bodyPr wrap="square" rtlCol="0">
            <a:spAutoFit/>
          </a:bodyPr>
          <a:lstStyle/>
          <a:p>
            <a:pPr algn="ctr"/>
            <a:r>
              <a:rPr lang="en-US" sz="2800" dirty="0" smtClean="0">
                <a:solidFill>
                  <a:schemeClr val="tx2">
                    <a:lumMod val="75000"/>
                  </a:schemeClr>
                </a:solidFill>
                <a:latin typeface="Geneva"/>
                <a:cs typeface="Geneva"/>
              </a:rPr>
              <a:t>The Bible shows us </a:t>
            </a:r>
            <a:r>
              <a:rPr lang="en-US" sz="2800" b="1" dirty="0" smtClean="0">
                <a:solidFill>
                  <a:srgbClr val="008000"/>
                </a:solidFill>
                <a:latin typeface="Geneva"/>
                <a:cs typeface="Geneva"/>
              </a:rPr>
              <a:t>when</a:t>
            </a:r>
            <a:r>
              <a:rPr lang="en-US" sz="2800" b="1" dirty="0" smtClean="0">
                <a:solidFill>
                  <a:schemeClr val="tx2">
                    <a:lumMod val="75000"/>
                  </a:schemeClr>
                </a:solidFill>
                <a:latin typeface="Geneva"/>
                <a:cs typeface="Geneva"/>
              </a:rPr>
              <a:t> </a:t>
            </a:r>
            <a:r>
              <a:rPr lang="en-US" sz="2800" dirty="0" smtClean="0">
                <a:solidFill>
                  <a:schemeClr val="tx2">
                    <a:lumMod val="75000"/>
                  </a:schemeClr>
                </a:solidFill>
                <a:latin typeface="Geneva"/>
                <a:cs typeface="Geneva"/>
              </a:rPr>
              <a:t>the Sabbath day observance was given</a:t>
            </a:r>
            <a:br>
              <a:rPr lang="en-US" sz="2800" dirty="0" smtClean="0">
                <a:solidFill>
                  <a:schemeClr val="tx2">
                    <a:lumMod val="75000"/>
                  </a:schemeClr>
                </a:solidFill>
                <a:latin typeface="Geneva"/>
                <a:cs typeface="Geneva"/>
              </a:rPr>
            </a:br>
            <a:r>
              <a:rPr lang="en-US" sz="2800" dirty="0" smtClean="0">
                <a:solidFill>
                  <a:schemeClr val="tx2">
                    <a:lumMod val="75000"/>
                  </a:schemeClr>
                </a:solidFill>
                <a:latin typeface="Geneva"/>
                <a:cs typeface="Geneva"/>
              </a:rPr>
              <a:t>and </a:t>
            </a:r>
            <a:r>
              <a:rPr lang="en-US" sz="2800" b="1" dirty="0" smtClean="0">
                <a:solidFill>
                  <a:srgbClr val="008000"/>
                </a:solidFill>
                <a:latin typeface="Geneva"/>
                <a:cs typeface="Geneva"/>
              </a:rPr>
              <a:t>to whom</a:t>
            </a:r>
            <a:endParaRPr lang="en-US" sz="2800" b="1" dirty="0">
              <a:solidFill>
                <a:srgbClr val="008000"/>
              </a:solidFill>
              <a:latin typeface="Geneva"/>
              <a:cs typeface="Geneva"/>
            </a:endParaRPr>
          </a:p>
        </p:txBody>
      </p:sp>
    </p:spTree>
    <p:extLst>
      <p:ext uri="{BB962C8B-B14F-4D97-AF65-F5344CB8AC3E}">
        <p14:creationId xmlns="" xmlns:p14="http://schemas.microsoft.com/office/powerpoint/2010/main" val="63988991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Day Observance</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Given when the children of Israel came out of Egyptian bondage</a:t>
            </a:r>
          </a:p>
          <a:p>
            <a:pPr lvl="1"/>
            <a:r>
              <a:rPr lang="en-US" sz="3400" dirty="0" smtClean="0">
                <a:solidFill>
                  <a:srgbClr val="FF0000"/>
                </a:solidFill>
                <a:latin typeface="Geneva"/>
                <a:cs typeface="Geneva"/>
              </a:rPr>
              <a:t>Exodus 20:1-2,8</a:t>
            </a:r>
            <a:endParaRPr lang="en-US" sz="3400" dirty="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pic>
        <p:nvPicPr>
          <p:cNvPr id="12" name="Picture 11" descr="Moses.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939170" y="2712895"/>
            <a:ext cx="2605247" cy="3405552"/>
          </a:xfrm>
          <a:prstGeom prst="rect">
            <a:avLst/>
          </a:prstGeom>
          <a:ln>
            <a:noFill/>
          </a:ln>
          <a:effectLst>
            <a:softEdge rad="112500"/>
          </a:effectLst>
        </p:spPr>
      </p:pic>
    </p:spTree>
    <p:extLst>
      <p:ext uri="{BB962C8B-B14F-4D97-AF65-F5344CB8AC3E}">
        <p14:creationId xmlns="" xmlns:p14="http://schemas.microsoft.com/office/powerpoint/2010/main" val="396006527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Day Observance</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Purpose of the Sabbath</a:t>
            </a:r>
          </a:p>
          <a:p>
            <a:pPr lvl="1"/>
            <a:r>
              <a:rPr lang="en-US" sz="3400" dirty="0" smtClean="0">
                <a:solidFill>
                  <a:srgbClr val="000000"/>
                </a:solidFill>
                <a:latin typeface="Geneva"/>
                <a:cs typeface="Geneva"/>
              </a:rPr>
              <a:t>Given</a:t>
            </a:r>
            <a:r>
              <a:rPr lang="en-US" sz="3400" dirty="0" smtClean="0">
                <a:latin typeface="Geneva"/>
                <a:cs typeface="Geneva"/>
              </a:rPr>
              <a:t> </a:t>
            </a:r>
            <a:r>
              <a:rPr lang="en-US" sz="3400" b="1" dirty="0" smtClean="0">
                <a:solidFill>
                  <a:srgbClr val="008000"/>
                </a:solidFill>
                <a:latin typeface="Geneva"/>
                <a:cs typeface="Geneva"/>
              </a:rPr>
              <a:t>to the Jews</a:t>
            </a:r>
            <a:r>
              <a:rPr lang="en-US" sz="3400" dirty="0" smtClean="0">
                <a:latin typeface="Geneva"/>
                <a:cs typeface="Geneva"/>
              </a:rPr>
              <a:t> </a:t>
            </a:r>
            <a:r>
              <a:rPr lang="en-US" sz="3400" dirty="0" smtClean="0">
                <a:solidFill>
                  <a:srgbClr val="000000"/>
                </a:solidFill>
                <a:latin typeface="Geneva"/>
                <a:cs typeface="Geneva"/>
              </a:rPr>
              <a:t>as a memorial of their deliverance from Egyptian bondage</a:t>
            </a:r>
          </a:p>
          <a:p>
            <a:pPr lvl="2"/>
            <a:r>
              <a:rPr lang="en-US" sz="3200" dirty="0" smtClean="0">
                <a:solidFill>
                  <a:srgbClr val="FF0000"/>
                </a:solidFill>
                <a:latin typeface="Geneva"/>
                <a:cs typeface="Geneva"/>
              </a:rPr>
              <a:t>Deuteronomy 5:15</a:t>
            </a:r>
            <a:endParaRPr lang="en-US" sz="3200" dirty="0">
              <a:solidFill>
                <a:srgbClr val="FF0000"/>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pic>
        <p:nvPicPr>
          <p:cNvPr id="8" name="Picture 7" descr="The Torah.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220428" y="3333398"/>
            <a:ext cx="3120834" cy="2710060"/>
          </a:xfrm>
          <a:prstGeom prst="rect">
            <a:avLst/>
          </a:prstGeom>
        </p:spPr>
      </p:pic>
    </p:spTree>
    <p:extLst>
      <p:ext uri="{BB962C8B-B14F-4D97-AF65-F5344CB8AC3E}">
        <p14:creationId xmlns="" xmlns:p14="http://schemas.microsoft.com/office/powerpoint/2010/main" val="336797033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Day Observance</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A sign between God and Israel</a:t>
            </a:r>
          </a:p>
          <a:p>
            <a:pPr lvl="1"/>
            <a:r>
              <a:rPr lang="en-US" sz="3400" dirty="0" smtClean="0">
                <a:solidFill>
                  <a:srgbClr val="000000"/>
                </a:solidFill>
                <a:latin typeface="Geneva"/>
                <a:cs typeface="Geneva"/>
              </a:rPr>
              <a:t>“The Sabbath is a sign between me and the children of Israel forever….throughout their generations”</a:t>
            </a:r>
          </a:p>
          <a:p>
            <a:pPr lvl="2"/>
            <a:r>
              <a:rPr lang="en-US" sz="3200" dirty="0" smtClean="0">
                <a:solidFill>
                  <a:schemeClr val="tx1">
                    <a:lumMod val="75000"/>
                    <a:lumOff val="25000"/>
                  </a:schemeClr>
                </a:solidFill>
                <a:latin typeface="Geneva"/>
                <a:cs typeface="Geneva"/>
              </a:rPr>
              <a:t>Exodus 31:12-17; Ezekiel 20:10-12</a:t>
            </a:r>
            <a:endParaRPr lang="en-US" sz="3000" dirty="0">
              <a:solidFill>
                <a:schemeClr val="tx1">
                  <a:lumMod val="75000"/>
                  <a:lumOff val="25000"/>
                </a:schemeClr>
              </a:solidFill>
              <a:latin typeface="Geneva"/>
              <a:cs typeface="Geneva"/>
            </a:endParaRP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 xmlns:p14="http://schemas.microsoft.com/office/powerpoint/2010/main" val="87188123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Day Observance</a:t>
            </a:r>
            <a:endParaRPr lang="en-US" b="1" dirty="0">
              <a:latin typeface="Geneva"/>
              <a:cs typeface="Geneva"/>
            </a:endParaRPr>
          </a:p>
        </p:txBody>
      </p:sp>
      <p:sp>
        <p:nvSpPr>
          <p:cNvPr id="3" name="Content Placeholder 2"/>
          <p:cNvSpPr>
            <a:spLocks noGrp="1"/>
          </p:cNvSpPr>
          <p:nvPr>
            <p:ph idx="1"/>
          </p:nvPr>
        </p:nvSpPr>
        <p:spPr>
          <a:xfrm>
            <a:off x="457200" y="1470330"/>
            <a:ext cx="8229600" cy="1358009"/>
          </a:xfrm>
        </p:spPr>
        <p:txBody>
          <a:bodyPr>
            <a:normAutofit/>
          </a:bodyPr>
          <a:lstStyle/>
          <a:p>
            <a:r>
              <a:rPr lang="en-US" sz="3600" b="1" dirty="0" smtClean="0">
                <a:solidFill>
                  <a:srgbClr val="000000"/>
                </a:solidFill>
                <a:latin typeface="Geneva"/>
                <a:cs typeface="Geneva"/>
              </a:rPr>
              <a:t>A special law for the fleshly descendants of Jacob</a:t>
            </a: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
        <p:nvSpPr>
          <p:cNvPr id="8" name="Rounded Rectangle 7"/>
          <p:cNvSpPr/>
          <p:nvPr/>
        </p:nvSpPr>
        <p:spPr>
          <a:xfrm>
            <a:off x="457200" y="2837217"/>
            <a:ext cx="8229599" cy="3122979"/>
          </a:xfrm>
          <a:prstGeom prst="roundRect">
            <a:avLst>
              <a:gd name="adj" fmla="val 6039"/>
            </a:avLst>
          </a:prstGeom>
          <a:solidFill>
            <a:srgbClr val="A5392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57200" y="2857205"/>
            <a:ext cx="8229599" cy="3108544"/>
          </a:xfrm>
          <a:prstGeom prst="rect">
            <a:avLst/>
          </a:prstGeom>
          <a:noFill/>
        </p:spPr>
        <p:txBody>
          <a:bodyPr wrap="square" rtlCol="0">
            <a:spAutoFit/>
          </a:bodyPr>
          <a:lstStyle/>
          <a:p>
            <a:pPr algn="ctr"/>
            <a:r>
              <a:rPr lang="en-US" sz="2800" dirty="0" smtClean="0">
                <a:solidFill>
                  <a:schemeClr val="bg1"/>
                </a:solidFill>
                <a:latin typeface="Geneva"/>
                <a:cs typeface="Geneva"/>
              </a:rPr>
              <a:t>“The Lord our God made a covenant with us in </a:t>
            </a:r>
            <a:r>
              <a:rPr lang="en-US" sz="2800" dirty="0" err="1" smtClean="0">
                <a:solidFill>
                  <a:schemeClr val="bg1"/>
                </a:solidFill>
                <a:latin typeface="Geneva"/>
                <a:cs typeface="Geneva"/>
              </a:rPr>
              <a:t>Horeb</a:t>
            </a:r>
            <a:r>
              <a:rPr lang="en-US" sz="2800" dirty="0" smtClean="0">
                <a:solidFill>
                  <a:schemeClr val="bg1"/>
                </a:solidFill>
                <a:latin typeface="Geneva"/>
                <a:cs typeface="Geneva"/>
              </a:rPr>
              <a:t>. The Lord did not make this covenant with our fathers, but with us, those who are here today, all of us who are alive ……. Observe the</a:t>
            </a:r>
            <a:br>
              <a:rPr lang="en-US" sz="2800" dirty="0" smtClean="0">
                <a:solidFill>
                  <a:schemeClr val="bg1"/>
                </a:solidFill>
                <a:latin typeface="Geneva"/>
                <a:cs typeface="Geneva"/>
              </a:rPr>
            </a:br>
            <a:r>
              <a:rPr lang="en-US" sz="2800" dirty="0" smtClean="0">
                <a:solidFill>
                  <a:schemeClr val="bg1"/>
                </a:solidFill>
                <a:latin typeface="Geneva"/>
                <a:cs typeface="Geneva"/>
              </a:rPr>
              <a:t>Sabbath day, to keep it holy, as the Lord your</a:t>
            </a:r>
            <a:br>
              <a:rPr lang="en-US" sz="2800" dirty="0" smtClean="0">
                <a:solidFill>
                  <a:schemeClr val="bg1"/>
                </a:solidFill>
                <a:latin typeface="Geneva"/>
                <a:cs typeface="Geneva"/>
              </a:rPr>
            </a:br>
            <a:r>
              <a:rPr lang="en-US" sz="2800" dirty="0" smtClean="0">
                <a:solidFill>
                  <a:schemeClr val="bg1"/>
                </a:solidFill>
                <a:latin typeface="Geneva"/>
                <a:cs typeface="Geneva"/>
              </a:rPr>
              <a:t>God commanded you.”</a:t>
            </a:r>
          </a:p>
          <a:p>
            <a:pPr algn="ctr"/>
            <a:r>
              <a:rPr lang="en-US" sz="2800" b="1" dirty="0" smtClean="0">
                <a:solidFill>
                  <a:schemeClr val="bg1"/>
                </a:solidFill>
                <a:latin typeface="Geneva"/>
                <a:cs typeface="Geneva"/>
              </a:rPr>
              <a:t>Deuteronomy 5:2-3,12</a:t>
            </a:r>
            <a:endParaRPr lang="en-US" sz="2800" b="1" dirty="0">
              <a:solidFill>
                <a:schemeClr val="bg1"/>
              </a:solidFill>
              <a:latin typeface="Geneva"/>
              <a:cs typeface="Geneva"/>
            </a:endParaRPr>
          </a:p>
        </p:txBody>
      </p:sp>
    </p:spTree>
    <p:extLst>
      <p:ext uri="{BB962C8B-B14F-4D97-AF65-F5344CB8AC3E}">
        <p14:creationId xmlns="" xmlns:p14="http://schemas.microsoft.com/office/powerpoint/2010/main" val="227995339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530"/>
            <a:ext cx="8229600" cy="866336"/>
          </a:xfrm>
        </p:spPr>
        <p:txBody>
          <a:bodyPr>
            <a:normAutofit/>
          </a:bodyPr>
          <a:lstStyle/>
          <a:p>
            <a:r>
              <a:rPr lang="en-US" b="1" dirty="0" smtClean="0">
                <a:latin typeface="Geneva"/>
                <a:cs typeface="Geneva"/>
              </a:rPr>
              <a:t>Sabbath Keeping</a:t>
            </a:r>
            <a:endParaRPr lang="en-US" b="1" dirty="0">
              <a:latin typeface="Geneva"/>
              <a:cs typeface="Geneva"/>
            </a:endParaRPr>
          </a:p>
        </p:txBody>
      </p:sp>
      <p:sp>
        <p:nvSpPr>
          <p:cNvPr id="3" name="Content Placeholder 2"/>
          <p:cNvSpPr>
            <a:spLocks noGrp="1"/>
          </p:cNvSpPr>
          <p:nvPr>
            <p:ph idx="1"/>
          </p:nvPr>
        </p:nvSpPr>
        <p:spPr>
          <a:xfrm>
            <a:off x="457200" y="1470330"/>
            <a:ext cx="8229600" cy="4648117"/>
          </a:xfrm>
        </p:spPr>
        <p:txBody>
          <a:bodyPr>
            <a:normAutofit/>
          </a:bodyPr>
          <a:lstStyle/>
          <a:p>
            <a:r>
              <a:rPr lang="en-US" sz="3600" b="1" dirty="0" smtClean="0">
                <a:solidFill>
                  <a:srgbClr val="000000"/>
                </a:solidFill>
                <a:latin typeface="Geneva"/>
                <a:cs typeface="Geneva"/>
              </a:rPr>
              <a:t>NO distinction in the Law of God and the Law of Moses</a:t>
            </a:r>
          </a:p>
          <a:p>
            <a:pPr lvl="1"/>
            <a:r>
              <a:rPr lang="en-US" sz="3400" dirty="0" smtClean="0">
                <a:solidFill>
                  <a:srgbClr val="000000"/>
                </a:solidFill>
                <a:latin typeface="Geneva"/>
                <a:cs typeface="Geneva"/>
              </a:rPr>
              <a:t>One and the same Law</a:t>
            </a:r>
          </a:p>
          <a:p>
            <a:pPr lvl="2"/>
            <a:r>
              <a:rPr lang="en-US" sz="3200" dirty="0" smtClean="0">
                <a:solidFill>
                  <a:schemeClr val="tx1">
                    <a:lumMod val="75000"/>
                    <a:lumOff val="25000"/>
                  </a:schemeClr>
                </a:solidFill>
                <a:latin typeface="Geneva"/>
                <a:cs typeface="Geneva"/>
              </a:rPr>
              <a:t>2 Chronicles 34:14; Ezra 7:6;</a:t>
            </a:r>
            <a:br>
              <a:rPr lang="en-US" sz="3200" dirty="0" smtClean="0">
                <a:solidFill>
                  <a:schemeClr val="tx1">
                    <a:lumMod val="75000"/>
                    <a:lumOff val="25000"/>
                  </a:schemeClr>
                </a:solidFill>
                <a:latin typeface="Geneva"/>
                <a:cs typeface="Geneva"/>
              </a:rPr>
            </a:br>
            <a:r>
              <a:rPr lang="en-US" sz="3200" dirty="0" smtClean="0">
                <a:solidFill>
                  <a:schemeClr val="tx1">
                    <a:lumMod val="75000"/>
                    <a:lumOff val="25000"/>
                  </a:schemeClr>
                </a:solidFill>
                <a:latin typeface="Geneva"/>
                <a:cs typeface="Geneva"/>
              </a:rPr>
              <a:t>Mark 7:10; 2 Chronicles 31:3</a:t>
            </a:r>
          </a:p>
          <a:p>
            <a:pPr lvl="1"/>
            <a:r>
              <a:rPr lang="en-US" sz="3400" dirty="0" smtClean="0">
                <a:solidFill>
                  <a:srgbClr val="000000"/>
                </a:solidFill>
                <a:latin typeface="Geneva"/>
                <a:cs typeface="Geneva"/>
              </a:rPr>
              <a:t>Moses was the Law giver – it was God’s Law</a:t>
            </a:r>
          </a:p>
          <a:p>
            <a:pPr lvl="2"/>
            <a:r>
              <a:rPr lang="en-US" sz="3200" dirty="0" smtClean="0">
                <a:solidFill>
                  <a:srgbClr val="FF0000"/>
                </a:solidFill>
                <a:latin typeface="Geneva"/>
                <a:cs typeface="Geneva"/>
              </a:rPr>
              <a:t>Nehemiah 8:1,8,14</a:t>
            </a:r>
          </a:p>
        </p:txBody>
      </p:sp>
      <p:sp>
        <p:nvSpPr>
          <p:cNvPr id="4" name="Rectangle 3"/>
          <p:cNvSpPr/>
          <p:nvPr/>
        </p:nvSpPr>
        <p:spPr>
          <a:xfrm>
            <a:off x="0" y="0"/>
            <a:ext cx="9144000" cy="38961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783219" y="0"/>
            <a:ext cx="360781" cy="6858000"/>
          </a:xfrm>
          <a:prstGeom prst="rect">
            <a:avLst/>
          </a:prstGeom>
          <a:solidFill>
            <a:srgbClr val="A539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60780" y="6219459"/>
            <a:ext cx="8422439" cy="65297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7200" y="1269866"/>
            <a:ext cx="8229600" cy="0"/>
          </a:xfrm>
          <a:prstGeom prst="line">
            <a:avLst/>
          </a:prstGeom>
          <a:ln>
            <a:solidFill>
              <a:schemeClr val="tx2">
                <a:lumMod val="75000"/>
              </a:schemeClr>
            </a:solidFill>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 xmlns:p14="http://schemas.microsoft.com/office/powerpoint/2010/main" val="151181036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9"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421</TotalTime>
  <Words>707</Words>
  <Application>Microsoft Office PowerPoint</Application>
  <PresentationFormat>On-screen Show (4:3)</PresentationFormat>
  <Paragraphs>104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Clarity</vt:lpstr>
      <vt:lpstr>The Sabbath or first day of the week?</vt:lpstr>
      <vt:lpstr>Sabbath Law Revealed at Sinai</vt:lpstr>
      <vt:lpstr>Sabbath Keeping</vt:lpstr>
      <vt:lpstr>Sabbath Keeping</vt:lpstr>
      <vt:lpstr>Sabbath Day Observance</vt:lpstr>
      <vt:lpstr>Sabbath Day Observance</vt:lpstr>
      <vt:lpstr>Sabbath Day Observance</vt:lpstr>
      <vt:lpstr>Sabbath Day Observance</vt:lpstr>
      <vt:lpstr>Sabbath Keeping</vt:lpstr>
      <vt:lpstr>Old Covenant Abolished</vt:lpstr>
      <vt:lpstr>Old Covenant Abolished</vt:lpstr>
      <vt:lpstr>Slide 12</vt:lpstr>
      <vt:lpstr>Old Covenant Abolished</vt:lpstr>
      <vt:lpstr>Sabbath Keepers</vt:lpstr>
      <vt:lpstr>Sabbath Keepers</vt:lpstr>
      <vt:lpstr>Sabbath Keepers</vt:lpstr>
      <vt:lpstr>Sabbath Keepers</vt:lpstr>
      <vt:lpstr>First Day of the Week</vt:lpstr>
      <vt:lpstr>First Day of the Week</vt:lpstr>
      <vt:lpstr>First Day of the Week</vt:lpstr>
      <vt:lpstr>First Day of the Week</vt:lpstr>
      <vt:lpstr>Conclusion</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Thetford</dc:creator>
  <cp:lastModifiedBy>Richard Thetford</cp:lastModifiedBy>
  <cp:revision>33</cp:revision>
  <dcterms:created xsi:type="dcterms:W3CDTF">2011-06-30T16:08:53Z</dcterms:created>
  <dcterms:modified xsi:type="dcterms:W3CDTF">2011-09-02T00:30:02Z</dcterms:modified>
</cp:coreProperties>
</file>