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424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773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187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553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486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023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925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83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339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128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1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93547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Roboto" panose="02000000000000000000" pitchFamily="2" charset="0"/>
                <a:ea typeface="Roboto Black" panose="02000000000000000000" pitchFamily="2" charset="0"/>
              </a:rPr>
              <a:t>The Road of Unfaithfulness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Roboto" panose="02000000000000000000" pitchFamily="2" charset="0"/>
              </a:rPr>
              <a:t>Revelation 3:1-3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51802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</a:rPr>
              <a:t>Richard Thetford										                              www.thetfordcountry.com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9842" y="3556932"/>
            <a:ext cx="77010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</a:rPr>
              <a:t>Acts 8:22-23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</a:rPr>
              <a:t>Revelation 2:4-5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</a:rPr>
              <a:t>Hebrews 2:1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29842" y="5570290"/>
            <a:ext cx="7701094" cy="6123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9843" y="5589522"/>
            <a:ext cx="7701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Roboto" panose="02000000000000000000" pitchFamily="2" charset="0"/>
              </a:rPr>
              <a:t>To be forewarned is to be forearmed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466" y="3240183"/>
            <a:ext cx="2186922" cy="2186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0512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1" y="721030"/>
            <a:ext cx="8093025" cy="1083329"/>
          </a:xfrm>
        </p:spPr>
        <p:txBody>
          <a:bodyPr>
            <a:no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 Black" panose="02000000000000000000" pitchFamily="2" charset="0"/>
              </a:rPr>
              <a:t>Change in attitude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 Black" panose="02000000000000000000" pitchFamily="2" charset="0"/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 Black" panose="02000000000000000000" pitchFamily="2" charset="0"/>
              </a:rPr>
              <a:t>toward divine authority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357" y="2060223"/>
            <a:ext cx="8218860" cy="4105685"/>
          </a:xfrm>
        </p:spPr>
        <p:txBody>
          <a:bodyPr>
            <a:normAutofit lnSpcReduction="10000"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Roboto" panose="02000000000000000000" pitchFamily="2" charset="0"/>
              </a:rPr>
              <a:t>Followers of Jesus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Acts 2:36</a:t>
            </a:r>
          </a:p>
          <a:p>
            <a:r>
              <a:rPr lang="en-US" sz="3200" b="1" dirty="0">
                <a:solidFill>
                  <a:schemeClr val="tx1"/>
                </a:solidFill>
                <a:latin typeface="Roboto" panose="02000000000000000000" pitchFamily="2" charset="0"/>
              </a:rPr>
              <a:t>Authority to command obedience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Matthew 28:18</a:t>
            </a:r>
          </a:p>
          <a:p>
            <a:r>
              <a:rPr lang="en-US" sz="3200" b="1" dirty="0">
                <a:solidFill>
                  <a:schemeClr val="tx1"/>
                </a:solidFill>
                <a:latin typeface="Roboto" panose="02000000000000000000" pitchFamily="2" charset="0"/>
              </a:rPr>
              <a:t>We submit to Him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Romans 6:16-18; Colossians 2:6</a:t>
            </a:r>
            <a:br>
              <a:rPr lang="en-US" sz="30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</a:br>
            <a:r>
              <a:rPr lang="en-US" sz="30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1 Peter 3:15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51802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</a:rPr>
              <a:t>Richard Thetford										                              www.thetfordcountry.com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196" y="1975992"/>
            <a:ext cx="1661020" cy="3510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7462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1" y="721030"/>
            <a:ext cx="8093025" cy="1083329"/>
          </a:xfrm>
        </p:spPr>
        <p:txBody>
          <a:bodyPr>
            <a:no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 Black" panose="02000000000000000000" pitchFamily="2" charset="0"/>
              </a:rPr>
              <a:t>Change in attitude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 Black" panose="02000000000000000000" pitchFamily="2" charset="0"/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 Black" panose="02000000000000000000" pitchFamily="2" charset="0"/>
              </a:rPr>
              <a:t>toward divine authority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357" y="2060223"/>
            <a:ext cx="8218860" cy="410568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Roboto" panose="02000000000000000000" pitchFamily="2" charset="0"/>
              </a:rPr>
              <a:t>Treat Him with reverence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 Timothy 3:16-17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Ephesians 5:17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Colossians 3:17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John 17:17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James 2:19-20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51802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</a:rPr>
              <a:t>Richard Thetford										                              www.thetfordcountry.com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601" y="2910981"/>
            <a:ext cx="4307357" cy="3254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7193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1" y="721030"/>
            <a:ext cx="8093025" cy="1083329"/>
          </a:xfrm>
        </p:spPr>
        <p:txBody>
          <a:bodyPr>
            <a:no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 Black" panose="02000000000000000000" pitchFamily="2" charset="0"/>
              </a:rPr>
              <a:t>Change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357" y="2060223"/>
            <a:ext cx="8218860" cy="410568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Solomon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1 Kings 11:1-10</a:t>
            </a:r>
          </a:p>
          <a:p>
            <a:r>
              <a:rPr lang="en-US" sz="32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Corinth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1 Corinthians 11:17-22</a:t>
            </a:r>
          </a:p>
          <a:p>
            <a:r>
              <a:rPr lang="en-US" sz="32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“Bearings” from God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 Corinthians 10:12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51802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</a:rPr>
              <a:t>Richard Thetford										                              www.thetfordcountry.com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815" y="2269948"/>
            <a:ext cx="3560401" cy="3837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4717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1" y="721030"/>
            <a:ext cx="8093025" cy="1083329"/>
          </a:xfrm>
        </p:spPr>
        <p:txBody>
          <a:bodyPr>
            <a:no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 Black" panose="02000000000000000000" pitchFamily="2" charset="0"/>
              </a:rPr>
              <a:t>Change in terminology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177" y="1955361"/>
            <a:ext cx="3322040" cy="357833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357" y="2060223"/>
            <a:ext cx="8218860" cy="410568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Roboto" panose="02000000000000000000" pitchFamily="2" charset="0"/>
              </a:rPr>
              <a:t>True to God?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1 Kings 12:28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Isaiah 5:20</a:t>
            </a:r>
          </a:p>
          <a:p>
            <a:r>
              <a:rPr lang="en-US" sz="3200" b="1" dirty="0">
                <a:solidFill>
                  <a:schemeClr val="tx1"/>
                </a:solidFill>
                <a:latin typeface="Roboto" panose="02000000000000000000" pitchFamily="2" charset="0"/>
              </a:rPr>
              <a:t>Bold claims are made</a:t>
            </a:r>
          </a:p>
          <a:p>
            <a:r>
              <a:rPr lang="en-US" sz="3200" b="1" dirty="0">
                <a:solidFill>
                  <a:schemeClr val="tx1"/>
                </a:solidFill>
                <a:latin typeface="Roboto" panose="02000000000000000000" pitchFamily="2" charset="0"/>
              </a:rPr>
              <a:t>Often the last thing to change</a:t>
            </a:r>
          </a:p>
          <a:p>
            <a:endParaRPr lang="en-US" sz="3200" b="1" dirty="0">
              <a:solidFill>
                <a:schemeClr val="tx1"/>
              </a:solidFill>
              <a:latin typeface="Roboto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51802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</a:rPr>
              <a:t>Richard Thetford										      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3448575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1" y="721030"/>
            <a:ext cx="8093025" cy="1083329"/>
          </a:xfrm>
        </p:spPr>
        <p:txBody>
          <a:bodyPr>
            <a:no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 Black" panose="02000000000000000000" pitchFamily="2" charset="0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357" y="2060223"/>
            <a:ext cx="8218860" cy="410568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Roboto" panose="02000000000000000000" pitchFamily="2" charset="0"/>
              </a:rPr>
              <a:t>“change in attitude toward authority”</a:t>
            </a:r>
          </a:p>
          <a:p>
            <a:r>
              <a:rPr lang="en-US" sz="3200" b="1" dirty="0">
                <a:solidFill>
                  <a:schemeClr val="tx1"/>
                </a:solidFill>
                <a:latin typeface="Roboto" panose="02000000000000000000" pitchFamily="2" charset="0"/>
              </a:rPr>
              <a:t>“change in practice”</a:t>
            </a:r>
          </a:p>
          <a:p>
            <a:r>
              <a:rPr lang="en-US" sz="3200" b="1" dirty="0">
                <a:solidFill>
                  <a:schemeClr val="tx1"/>
                </a:solidFill>
                <a:latin typeface="Roboto" panose="02000000000000000000" pitchFamily="2" charset="0"/>
              </a:rPr>
              <a:t>“change in terminology”</a:t>
            </a:r>
          </a:p>
          <a:p>
            <a:r>
              <a:rPr lang="en-US" sz="3200" b="1" dirty="0">
                <a:solidFill>
                  <a:schemeClr val="tx1"/>
                </a:solidFill>
                <a:latin typeface="Roboto" panose="02000000000000000000" pitchFamily="2" charset="0"/>
              </a:rPr>
              <a:t>Cycle is not inevitable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1 Corinthians 10:12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 Corinthians 13:5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51802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</a:rPr>
              <a:t>Richard Thetford										                              www.thetfordcountry.com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620" y="2810312"/>
            <a:ext cx="3355596" cy="3355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6207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Roboto" panose="02000000000000000000" pitchFamily="2" charset="0"/>
                <a:ea typeface="Roboto Black" panose="02000000000000000000" pitchFamily="2" charset="0"/>
              </a:rPr>
              <a:t>The Road of Unfaithfulness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Roboto" panose="02000000000000000000" pitchFamily="2" charset="0"/>
              </a:rPr>
              <a:t>conclusion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51802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</a:rPr>
              <a:t>Richard Thetford										                              www.thetfordcountry.com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1193" y="3129093"/>
            <a:ext cx="798975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chemeClr val="bg1"/>
                </a:solidFill>
                <a:latin typeface="Roboto" panose="02000000000000000000" pitchFamily="2" charset="0"/>
              </a:rPr>
              <a:t>As you therefore have received Christ Jesus the Lord, so walk in Him, </a:t>
            </a:r>
            <a:r>
              <a:rPr lang="en-US" sz="3400" b="1" dirty="0">
                <a:solidFill>
                  <a:srgbClr val="FFFF00"/>
                </a:solidFill>
                <a:latin typeface="Roboto" panose="02000000000000000000" pitchFamily="2" charset="0"/>
              </a:rPr>
              <a:t>rooted</a:t>
            </a:r>
            <a:br>
              <a:rPr lang="en-US" sz="3400" b="1" dirty="0">
                <a:solidFill>
                  <a:srgbClr val="FFFF00"/>
                </a:solidFill>
                <a:latin typeface="Roboto" panose="02000000000000000000" pitchFamily="2" charset="0"/>
              </a:rPr>
            </a:br>
            <a:r>
              <a:rPr lang="en-US" sz="3400" b="1" dirty="0">
                <a:solidFill>
                  <a:srgbClr val="FFFF00"/>
                </a:solidFill>
                <a:latin typeface="Roboto" panose="02000000000000000000" pitchFamily="2" charset="0"/>
              </a:rPr>
              <a:t>and built up in Him and established in</a:t>
            </a:r>
            <a:br>
              <a:rPr lang="en-US" sz="3400" b="1" dirty="0">
                <a:solidFill>
                  <a:srgbClr val="FFFF00"/>
                </a:solidFill>
                <a:latin typeface="Roboto" panose="02000000000000000000" pitchFamily="2" charset="0"/>
              </a:rPr>
            </a:br>
            <a:r>
              <a:rPr lang="en-US" sz="3400" b="1" dirty="0">
                <a:solidFill>
                  <a:srgbClr val="FFFF00"/>
                </a:solidFill>
                <a:latin typeface="Roboto" panose="02000000000000000000" pitchFamily="2" charset="0"/>
              </a:rPr>
              <a:t>the faith</a:t>
            </a:r>
            <a:r>
              <a:rPr lang="en-US" sz="3400" dirty="0">
                <a:solidFill>
                  <a:schemeClr val="bg1"/>
                </a:solidFill>
                <a:latin typeface="Roboto" panose="02000000000000000000" pitchFamily="2" charset="0"/>
              </a:rPr>
              <a:t>, </a:t>
            </a:r>
            <a:r>
              <a:rPr lang="en-US" sz="3400" b="1" dirty="0">
                <a:solidFill>
                  <a:schemeClr val="bg1"/>
                </a:solidFill>
                <a:latin typeface="Roboto" panose="02000000000000000000" pitchFamily="2" charset="0"/>
              </a:rPr>
              <a:t>as you have been taught</a:t>
            </a:r>
            <a:r>
              <a:rPr lang="en-US" sz="3400" dirty="0">
                <a:solidFill>
                  <a:schemeClr val="bg1"/>
                </a:solidFill>
                <a:latin typeface="Roboto" panose="02000000000000000000" pitchFamily="2" charset="0"/>
              </a:rPr>
              <a:t>, abounding in it with thanksgiving</a:t>
            </a:r>
            <a:r>
              <a:rPr lang="en-US" sz="3400" i="1" dirty="0">
                <a:solidFill>
                  <a:schemeClr val="bg1"/>
                </a:solidFill>
                <a:latin typeface="Roboto" panose="02000000000000000000" pitchFamily="2" charset="0"/>
              </a:rPr>
              <a:t>.</a:t>
            </a:r>
          </a:p>
          <a:p>
            <a:pPr algn="ctr"/>
            <a:r>
              <a:rPr lang="en-US" sz="3400" b="1" dirty="0">
                <a:solidFill>
                  <a:schemeClr val="bg1"/>
                </a:solidFill>
                <a:latin typeface="Roboto" panose="02000000000000000000" pitchFamily="2" charset="0"/>
              </a:rPr>
              <a:t>Colossians 2:6-7</a:t>
            </a:r>
            <a:endParaRPr lang="en-US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399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82</TotalTime>
  <Words>164</Words>
  <Application>Microsoft Office PowerPoint</Application>
  <PresentationFormat>On-screen Show (4:3)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Gill Sans MT</vt:lpstr>
      <vt:lpstr>Roboto</vt:lpstr>
      <vt:lpstr>Roboto Black</vt:lpstr>
      <vt:lpstr>Roboto Medium</vt:lpstr>
      <vt:lpstr>Wingdings</vt:lpstr>
      <vt:lpstr>Wingdings 2</vt:lpstr>
      <vt:lpstr>Dividend</vt:lpstr>
      <vt:lpstr>The Road of Unfaithfulness</vt:lpstr>
      <vt:lpstr>Change in attitude toward divine authority</vt:lpstr>
      <vt:lpstr>Change in attitude toward divine authority</vt:lpstr>
      <vt:lpstr>Change in practice</vt:lpstr>
      <vt:lpstr>Change in terminology</vt:lpstr>
      <vt:lpstr>Conclusion</vt:lpstr>
      <vt:lpstr>The Road of Unfaithfulness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Thetford</dc:creator>
  <cp:lastModifiedBy>Richard Thetford</cp:lastModifiedBy>
  <cp:revision>18</cp:revision>
  <dcterms:created xsi:type="dcterms:W3CDTF">2016-03-13T00:31:13Z</dcterms:created>
  <dcterms:modified xsi:type="dcterms:W3CDTF">2016-07-17T21:31:45Z</dcterms:modified>
</cp:coreProperties>
</file>